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sldx" ContentType="application/vnd.openxmlformats-officedocument.presentationml.slide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21"/>
  </p:notesMasterIdLst>
  <p:handoutMasterIdLst>
    <p:handoutMasterId r:id="rId22"/>
  </p:handoutMasterIdLst>
  <p:sldIdLst>
    <p:sldId id="256" r:id="rId2"/>
    <p:sldId id="296" r:id="rId3"/>
    <p:sldId id="308" r:id="rId4"/>
    <p:sldId id="283" r:id="rId5"/>
    <p:sldId id="297" r:id="rId6"/>
    <p:sldId id="270" r:id="rId7"/>
    <p:sldId id="271" r:id="rId8"/>
    <p:sldId id="272" r:id="rId9"/>
    <p:sldId id="273" r:id="rId10"/>
    <p:sldId id="291" r:id="rId11"/>
    <p:sldId id="306" r:id="rId12"/>
    <p:sldId id="307" r:id="rId13"/>
    <p:sldId id="292" r:id="rId14"/>
    <p:sldId id="274" r:id="rId15"/>
    <p:sldId id="275" r:id="rId16"/>
    <p:sldId id="276" r:id="rId17"/>
    <p:sldId id="281" r:id="rId18"/>
    <p:sldId id="282" r:id="rId19"/>
    <p:sldId id="315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508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54961C-83C0-452A-B64F-CE2041949071}" type="datetimeFigureOut">
              <a:rPr lang="fr-FR" smtClean="0"/>
              <a:pPr/>
              <a:t>31/05/2018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9E9AE3-690B-41CC-97CF-1FBE92CBD81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1164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0312BF-DCC0-487E-9AF2-320C90D7FB3F}" type="datetimeFigureOut">
              <a:rPr lang="fr-FR" smtClean="0"/>
              <a:pPr/>
              <a:t>31/05/2018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0D057A-A4D5-4A87-B88F-3C84DFF4445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7069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88003C-520E-41E8-AA62-F8E89769715E}" type="slidenum">
              <a:rPr lang="fr-FR"/>
              <a:pPr/>
              <a:t>1</a:t>
            </a:fld>
            <a:endParaRPr lang="fr-FR"/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82763" y="685800"/>
            <a:ext cx="2878137" cy="2157413"/>
          </a:xfrm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059113"/>
            <a:ext cx="5486400" cy="5905500"/>
          </a:xfrm>
        </p:spPr>
        <p:txBody>
          <a:bodyPr/>
          <a:lstStyle/>
          <a:p>
            <a:endParaRPr lang="fr-FR" sz="900"/>
          </a:p>
          <a:p>
            <a:r>
              <a:rPr lang="fr-FR" sz="1600"/>
              <a:t>C’est avec plaisir et un peu d’émotion que je vous retrouve ici, ou j’ai travaillé à mi-temps pendant 4 années à la création et l’animation de la Cellule de recherche rugby rattachée à la DTN. Nous y avions lancé ou collaboré à plusieurs études et initiatives:</a:t>
            </a:r>
          </a:p>
          <a:p>
            <a:pPr>
              <a:buFontTx/>
              <a:buChar char="-"/>
            </a:pPr>
            <a:r>
              <a:rPr lang="fr-FR" sz="1600"/>
              <a:t>PAC rugby,</a:t>
            </a:r>
          </a:p>
          <a:p>
            <a:pPr>
              <a:buFontTx/>
              <a:buChar char="-"/>
            </a:pPr>
            <a:r>
              <a:rPr lang="fr-FR" sz="1600"/>
              <a:t>Rachis cervical en 1</a:t>
            </a:r>
            <a:r>
              <a:rPr lang="fr-FR" sz="1600" baseline="30000"/>
              <a:t>ère</a:t>
            </a:r>
            <a:r>
              <a:rPr lang="fr-FR" sz="1600"/>
              <a:t> ligne,</a:t>
            </a:r>
          </a:p>
          <a:p>
            <a:pPr>
              <a:buFontTx/>
              <a:buChar char="-"/>
            </a:pPr>
            <a:r>
              <a:rPr lang="fr-FR" sz="1600"/>
              <a:t>Lexique de terminologie rugby</a:t>
            </a:r>
          </a:p>
          <a:p>
            <a:pPr>
              <a:buFontTx/>
              <a:buChar char="-"/>
            </a:pPr>
            <a:r>
              <a:rPr lang="fr-FR" sz="1600"/>
              <a:t>Journées Sciences et rugby,</a:t>
            </a:r>
          </a:p>
          <a:p>
            <a:pPr>
              <a:buFontTx/>
              <a:buChar char="-"/>
            </a:pPr>
            <a:r>
              <a:rPr lang="fr-FR" sz="1600"/>
              <a:t>Continuité du jeu de mouvement au niveau international,</a:t>
            </a:r>
          </a:p>
          <a:p>
            <a:pPr>
              <a:buFontTx/>
              <a:buChar char="-"/>
            </a:pPr>
            <a:r>
              <a:rPr lang="fr-FR" sz="1600"/>
              <a:t>Master international de rugby,</a:t>
            </a:r>
          </a:p>
          <a:p>
            <a:r>
              <a:rPr lang="fr-FR" sz="1600"/>
              <a:t>Mais aussi sur les précurseurs du jeu de mouvement en France maintenant développé par CRMT,</a:t>
            </a:r>
          </a:p>
          <a:p>
            <a:r>
              <a:rPr lang="fr-FR" sz="1600"/>
              <a:t>La modélisation du jeu à 7,</a:t>
            </a:r>
          </a:p>
          <a:p>
            <a:r>
              <a:rPr lang="fr-FR" sz="1600"/>
              <a:t>Le coaching des équipes nationales,</a:t>
            </a:r>
          </a:p>
          <a:p>
            <a:r>
              <a:rPr lang="fr-FR" sz="1600"/>
              <a:t>L’arbitrage,</a:t>
            </a:r>
          </a:p>
          <a:p>
            <a:r>
              <a:rPr lang="fr-FR" sz="1600"/>
              <a:t>Le suportérisme,</a:t>
            </a:r>
          </a:p>
          <a:p>
            <a:r>
              <a:rPr lang="fr-FR" sz="1600"/>
              <a:t>Etc.</a:t>
            </a:r>
          </a:p>
          <a:p>
            <a:r>
              <a:rPr lang="fr-FR" sz="1600"/>
              <a:t> dont certaines ont trouvées leur prolongement depuis…</a:t>
            </a:r>
          </a:p>
        </p:txBody>
      </p:sp>
    </p:spTree>
    <p:extLst>
      <p:ext uri="{BB962C8B-B14F-4D97-AF65-F5344CB8AC3E}">
        <p14:creationId xmlns:p14="http://schemas.microsoft.com/office/powerpoint/2010/main" val="18008951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91BC17-BCF3-4564-A4A1-7DCF8DCF2F28}" type="slidenum">
              <a:rPr lang="fr-FR"/>
              <a:pPr/>
              <a:t>17</a:t>
            </a:fld>
            <a:endParaRPr lang="fr-FR"/>
          </a:p>
        </p:txBody>
      </p:sp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89873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CB92AC3-7D43-4ECE-9225-2A5B503E2BD4}" type="slidenum">
              <a:rPr lang="fr-FR" altLang="fr-FR">
                <a:solidFill>
                  <a:prstClr val="black"/>
                </a:solidFill>
              </a:rPr>
              <a:pPr/>
              <a:t>19</a:t>
            </a:fld>
            <a:endParaRPr lang="fr-FR" altLang="fr-FR">
              <a:solidFill>
                <a:prstClr val="black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4200" y="381000"/>
            <a:ext cx="3149600" cy="2362200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915816"/>
            <a:ext cx="5486400" cy="5976664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fr-FR" altLang="fr-FR" sz="1800" dirty="0" smtClean="0">
                <a:latin typeface="Verdana" pitchFamily="34" charset="0"/>
              </a:rPr>
              <a:t>Il est donc possible et souhaitable </a:t>
            </a:r>
            <a:r>
              <a:rPr lang="fr-FR" altLang="fr-FR" sz="1800" b="1" dirty="0" smtClean="0">
                <a:latin typeface="Verdana" pitchFamily="34" charset="0"/>
              </a:rPr>
              <a:t>d’introduire un artefact</a:t>
            </a:r>
            <a:r>
              <a:rPr lang="fr-FR" altLang="fr-FR" sz="1800" dirty="0" smtClean="0">
                <a:latin typeface="Verdana" pitchFamily="34" charset="0"/>
              </a:rPr>
              <a:t> (cognitif, matériel, organisationnel ou corporel) pour obtenir, </a:t>
            </a:r>
            <a:r>
              <a:rPr lang="fr-FR" altLang="fr-FR" sz="1800" b="1" dirty="0" smtClean="0">
                <a:latin typeface="Verdana" pitchFamily="34" charset="0"/>
              </a:rPr>
              <a:t>à travers l’activité déployée</a:t>
            </a:r>
            <a:r>
              <a:rPr lang="fr-FR" altLang="fr-FR" sz="1800" dirty="0" smtClean="0">
                <a:latin typeface="Verdana" pitchFamily="34" charset="0"/>
              </a:rPr>
              <a:t> lors de l’usage classique de l’outil (ce pourquoi il a été conçu) et les usages inhabituels ou les détournements de celui-ci,… pour obtenir le </a:t>
            </a:r>
            <a:r>
              <a:rPr lang="fr-FR" altLang="fr-FR" sz="1800" b="1" dirty="0" smtClean="0">
                <a:latin typeface="Verdana" pitchFamily="34" charset="0"/>
              </a:rPr>
              <a:t>développement des compétences visées</a:t>
            </a:r>
            <a:r>
              <a:rPr lang="fr-FR" altLang="fr-FR" sz="1800" dirty="0" smtClean="0">
                <a:latin typeface="Verdana" pitchFamily="34" charset="0"/>
              </a:rPr>
              <a:t>..</a:t>
            </a:r>
          </a:p>
          <a:p>
            <a:pPr eaLnBrk="1" hangingPunct="1">
              <a:lnSpc>
                <a:spcPct val="90000"/>
              </a:lnSpc>
            </a:pPr>
            <a:endParaRPr lang="fr-FR" altLang="fr-FR" sz="1800" b="1" dirty="0" smtClean="0">
              <a:solidFill>
                <a:schemeClr val="accent2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fr-FR" altLang="fr-FR" sz="1800" b="1" dirty="0">
              <a:solidFill>
                <a:schemeClr val="accent2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fr-FR" altLang="fr-FR" sz="1800" b="1" dirty="0" smtClean="0">
              <a:solidFill>
                <a:schemeClr val="accent2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fr-FR" altLang="fr-FR" sz="1800" b="1" dirty="0" smtClean="0">
                <a:solidFill>
                  <a:schemeClr val="accent2"/>
                </a:solidFill>
                <a:latin typeface="Arial" charset="0"/>
              </a:rPr>
              <a:t>L’interprétation et le pilotage des modalités  de la genèse instrumentale par l’intervenant nécessite de passer obligatoirement par les deux pôles, d’instrumentation et d’instrumentalisation, </a:t>
            </a:r>
          </a:p>
          <a:p>
            <a:pPr eaLnBrk="1" hangingPunct="1">
              <a:lnSpc>
                <a:spcPct val="90000"/>
              </a:lnSpc>
            </a:pPr>
            <a:endParaRPr lang="fr-FR" altLang="fr-FR" sz="1800" b="1" dirty="0">
              <a:solidFill>
                <a:schemeClr val="accent2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fr-FR" altLang="fr-FR" sz="1800" b="1" dirty="0" smtClean="0">
                <a:solidFill>
                  <a:schemeClr val="accent2"/>
                </a:solidFill>
                <a:latin typeface="Arial" charset="0"/>
              </a:rPr>
              <a:t>que ce soit en succession ou en simultané</a:t>
            </a:r>
          </a:p>
          <a:p>
            <a:pPr eaLnBrk="1" hangingPunct="1">
              <a:lnSpc>
                <a:spcPct val="90000"/>
              </a:lnSpc>
            </a:pPr>
            <a:endParaRPr lang="fr-FR" altLang="fr-FR" sz="1800" b="1" dirty="0" smtClean="0">
              <a:solidFill>
                <a:schemeClr val="accent2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fr-FR" altLang="fr-FR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fr-FR" altLang="fr-FR" sz="1800" b="1" dirty="0" smtClean="0">
                <a:latin typeface="Arial" charset="0"/>
              </a:rPr>
              <a:t>Ce qui  nécessite  durée, de volume, de qualité, de variations des situations, dispositifs, outils etc., qui doivent être « orchestrés…</a:t>
            </a:r>
            <a:endParaRPr lang="fr-FR" altLang="fr-FR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fr-FR" altLang="fr-FR" sz="1800" b="1" dirty="0" smtClean="0">
              <a:solidFill>
                <a:schemeClr val="accent2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fr-FR" altLang="fr-FR" sz="1800" b="1" dirty="0" smtClean="0">
              <a:solidFill>
                <a:schemeClr val="accent2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fr-FR" altLang="fr-FR" sz="900" dirty="0" smtClean="0">
                <a:solidFill>
                  <a:srgbClr val="CCFF66"/>
                </a:solidFill>
                <a:latin typeface="Arial" charset="0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506957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0D057A-A4D5-4A87-B88F-3C84DFF44456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8329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ECC679-309C-4910-B177-629DCCD3E44F}" type="slidenum">
              <a:rPr lang="fr-FR"/>
              <a:pPr/>
              <a:t>6</a:t>
            </a:fld>
            <a:endParaRPr lang="fr-FR"/>
          </a:p>
        </p:txBody>
      </p:sp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4343400"/>
            <a:ext cx="6248400" cy="4495800"/>
          </a:xfrm>
        </p:spPr>
        <p:txBody>
          <a:bodyPr/>
          <a:lstStyle/>
          <a:p>
            <a:r>
              <a:rPr lang="fr-FR" sz="1800"/>
              <a:t>Ainsi si nous prenons en compte une intention de l’intervenant éducatif d’optimiser </a:t>
            </a:r>
            <a:r>
              <a:rPr lang="fr-FR" sz="1800" b="1"/>
              <a:t>la pertinence des  prises de décisions des pratiquants au regard du contexte de jeu et de leurs possibilités</a:t>
            </a:r>
            <a:r>
              <a:rPr lang="fr-FR" sz="1800"/>
              <a:t>, </a:t>
            </a:r>
          </a:p>
          <a:p>
            <a:pPr>
              <a:buFontTx/>
              <a:buChar char="-"/>
            </a:pPr>
            <a:r>
              <a:rPr lang="fr-FR" sz="1800"/>
              <a:t> Les progrès réalisés vont nous seulement se manifester au plan décisionnel </a:t>
            </a:r>
          </a:p>
          <a:p>
            <a:pPr>
              <a:buFontTx/>
              <a:buChar char="-"/>
            </a:pPr>
            <a:r>
              <a:rPr lang="fr-FR" sz="1800"/>
              <a:t> mais ils vont aussi </a:t>
            </a:r>
            <a:r>
              <a:rPr lang="fr-FR" sz="1800" b="1"/>
              <a:t>faciliter l’exécution motrice</a:t>
            </a:r>
            <a:r>
              <a:rPr lang="fr-FR" sz="1800"/>
              <a:t> (moins de pression temporelle et de charge adverse), permettre une </a:t>
            </a:r>
            <a:r>
              <a:rPr lang="fr-FR" sz="1800" b="1"/>
              <a:t>économie du potentiel athlétique</a:t>
            </a:r>
            <a:r>
              <a:rPr lang="fr-FR" sz="1800"/>
              <a:t> (décision plus fluide et réponse motrice moins coûteuse), mieux </a:t>
            </a:r>
            <a:r>
              <a:rPr lang="fr-FR" sz="1800" b="1"/>
              <a:t>orienter la focalisation de la vigilance</a:t>
            </a:r>
            <a:r>
              <a:rPr lang="fr-FR" sz="1800"/>
              <a:t> (savoir sur quoi et quand diriger son attention), </a:t>
            </a:r>
            <a:r>
              <a:rPr lang="fr-FR" sz="1800" b="1"/>
              <a:t>renforcer la confiance et la maîtrise de soi</a:t>
            </a:r>
            <a:r>
              <a:rPr lang="fr-FR" sz="1800"/>
              <a:t> (par le sentiment de domination de la situation. </a:t>
            </a:r>
          </a:p>
          <a:p>
            <a:r>
              <a:rPr lang="fr-FR" sz="1800"/>
              <a:t>En même temps ils ouvrent des voies de progrès sur ces axes.</a:t>
            </a:r>
          </a:p>
        </p:txBody>
      </p:sp>
    </p:spTree>
    <p:extLst>
      <p:ext uri="{BB962C8B-B14F-4D97-AF65-F5344CB8AC3E}">
        <p14:creationId xmlns:p14="http://schemas.microsoft.com/office/powerpoint/2010/main" val="28178667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0BBBC2-AC66-4061-978F-C6C7B8862DB3}" type="slidenum">
              <a:rPr lang="fr-FR"/>
              <a:pPr/>
              <a:t>7</a:t>
            </a:fld>
            <a:endParaRPr lang="fr-FR"/>
          </a:p>
        </p:txBody>
      </p:sp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4572000"/>
            <a:ext cx="6248400" cy="457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sz="1600" b="1"/>
              <a:t>Réciproquement des progrès dans les autres composantes ou plutôt facettes de l’action vont permettre et exiger de nouvelles avancées au plan décisionnel</a:t>
            </a:r>
            <a:r>
              <a:rPr lang="fr-FR" sz="1600"/>
              <a:t>. Ainsi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fr-FR" sz="1600"/>
              <a:t> </a:t>
            </a:r>
            <a:r>
              <a:rPr lang="fr-FR" sz="1600" b="1"/>
              <a:t>L’ouverture de l’éventail des réponses motrices</a:t>
            </a:r>
            <a:r>
              <a:rPr lang="fr-FR" sz="1600"/>
              <a:t> maîtrisées offre de nouvelles alternatives de choix,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fr-FR" sz="1600"/>
              <a:t> </a:t>
            </a:r>
            <a:r>
              <a:rPr lang="fr-FR" sz="1600" b="1"/>
              <a:t>L’augmentation du potentiel athlétique</a:t>
            </a:r>
            <a:r>
              <a:rPr lang="fr-FR" sz="1600"/>
              <a:t> permet de rester lucide plus longtemps dans ses choix,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fr-FR" sz="1600"/>
              <a:t> </a:t>
            </a:r>
            <a:r>
              <a:rPr lang="fr-FR" sz="1600" b="1"/>
              <a:t>L’enrichissement et le déplacement des valeurs auxquelles on adhère et des motifs personnels</a:t>
            </a:r>
            <a:r>
              <a:rPr lang="fr-FR" sz="1600"/>
              <a:t> que l’on a d’agir vont  valoriser la nécessité d’optimisation des choix stratégiques et tactiques,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fr-FR" sz="1600"/>
              <a:t> </a:t>
            </a:r>
            <a:r>
              <a:rPr lang="fr-FR" sz="1600" b="1"/>
              <a:t>L’apprentissage d’un distribution mieux modulée et orientée de sa vigilance</a:t>
            </a:r>
            <a:r>
              <a:rPr lang="fr-FR" sz="1600"/>
              <a:t> va faciliter la focalisation sur les choix cruciaux,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fr-FR" sz="1600"/>
              <a:t> </a:t>
            </a:r>
            <a:r>
              <a:rPr lang="fr-FR" sz="1600" b="1"/>
              <a:t>La connaissance et la maîtrise des techniques de lutte contre le stress</a:t>
            </a:r>
            <a:r>
              <a:rPr lang="fr-FR" sz="1600"/>
              <a:t> vont-elles aussi renforcer le potentiel décisionnel en terme de lucidité.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fr-FR" sz="1600"/>
              <a:t> En même temps que ces différents progrès vont ouvrir de nouveaux possibles pour les autres facettes.</a:t>
            </a:r>
          </a:p>
          <a:p>
            <a:pPr>
              <a:lnSpc>
                <a:spcPct val="80000"/>
              </a:lnSpc>
            </a:pPr>
            <a:r>
              <a:rPr lang="fr-FR" sz="1600" b="1"/>
              <a:t>Comment jouer dans le temps sur ces différentes facettes selon les secteurs sociaux de pratique.</a:t>
            </a:r>
          </a:p>
        </p:txBody>
      </p:sp>
    </p:spTree>
    <p:extLst>
      <p:ext uri="{BB962C8B-B14F-4D97-AF65-F5344CB8AC3E}">
        <p14:creationId xmlns:p14="http://schemas.microsoft.com/office/powerpoint/2010/main" val="34837689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A773D3-6711-4485-B1CC-1D4CB36029C6}" type="slidenum">
              <a:rPr lang="fr-FR"/>
              <a:pPr/>
              <a:t>8</a:t>
            </a:fld>
            <a:endParaRPr lang="fr-FR"/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687513" y="685800"/>
            <a:ext cx="3357562" cy="2517775"/>
          </a:xfrm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800600"/>
          </a:xfrm>
        </p:spPr>
        <p:txBody>
          <a:bodyPr/>
          <a:lstStyle/>
          <a:p>
            <a:r>
              <a:rPr lang="fr-FR" sz="1800"/>
              <a:t>Et les interactions entre les différentes facettes sont telles de telles que :</a:t>
            </a:r>
          </a:p>
          <a:p>
            <a:endParaRPr lang="fr-FR" sz="1800"/>
          </a:p>
          <a:p>
            <a:pPr>
              <a:buFontTx/>
              <a:buChar char="-"/>
            </a:pPr>
            <a:r>
              <a:rPr lang="fr-FR" sz="1800"/>
              <a:t>chacune d'entre elles peut </a:t>
            </a:r>
            <a:r>
              <a:rPr lang="fr-FR" sz="1800" b="1"/>
              <a:t>jouer un rôle 	stimulant </a:t>
            </a:r>
          </a:p>
          <a:p>
            <a:r>
              <a:rPr lang="fr-FR" sz="1800" b="1"/>
              <a:t>	ou </a:t>
            </a:r>
          </a:p>
          <a:p>
            <a:r>
              <a:rPr lang="fr-FR" sz="1800" b="1"/>
              <a:t>	inhibiteur </a:t>
            </a:r>
          </a:p>
          <a:p>
            <a:r>
              <a:rPr lang="fr-FR" sz="1800" b="1"/>
              <a:t>dans le développement</a:t>
            </a:r>
            <a:r>
              <a:rPr lang="fr-FR" sz="1800"/>
              <a:t> des autres. </a:t>
            </a:r>
          </a:p>
          <a:p>
            <a:endParaRPr lang="fr-FR" sz="1800"/>
          </a:p>
          <a:p>
            <a:r>
              <a:rPr lang="fr-FR" sz="1800"/>
              <a:t>Prendre en compte cette interdépendance devrait conduire à </a:t>
            </a:r>
            <a:r>
              <a:rPr lang="fr-FR" sz="1800" b="1"/>
              <a:t>reconsidérer les objets et les modalités de formation</a:t>
            </a:r>
            <a:r>
              <a:rPr lang="fr-FR" sz="1800"/>
              <a:t> dans une perspective plus globale et systémique que nous allons évoquer à travers </a:t>
            </a:r>
            <a:r>
              <a:rPr lang="fr-FR" sz="1800" b="1"/>
              <a:t>la notion de progression en spirale</a:t>
            </a:r>
          </a:p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7907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0E8997-DA48-42E6-B1F1-2F632B82AF10}" type="slidenum">
              <a:rPr lang="fr-FR"/>
              <a:pPr/>
              <a:t>9</a:t>
            </a:fld>
            <a:endParaRPr lang="fr-FR"/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fr-FR" sz="1800">
                <a:solidFill>
                  <a:schemeClr val="accent2"/>
                </a:solidFill>
                <a:latin typeface="Comic Sans MS" pitchFamily="66" charset="0"/>
              </a:rPr>
              <a:t>Le système de l’action motrice</a:t>
            </a:r>
          </a:p>
          <a:p>
            <a:pPr>
              <a:lnSpc>
                <a:spcPct val="80000"/>
              </a:lnSpc>
            </a:pPr>
            <a:endParaRPr lang="fr-FR" sz="1800"/>
          </a:p>
          <a:p>
            <a:pPr>
              <a:lnSpc>
                <a:spcPct val="80000"/>
              </a:lnSpc>
            </a:pPr>
            <a:r>
              <a:rPr lang="fr-FR" sz="1800"/>
              <a:t>fait que :</a:t>
            </a:r>
          </a:p>
          <a:p>
            <a:pPr>
              <a:lnSpc>
                <a:spcPct val="80000"/>
              </a:lnSpc>
            </a:pPr>
            <a:endParaRPr lang="fr-FR" sz="1800"/>
          </a:p>
          <a:p>
            <a:pPr>
              <a:lnSpc>
                <a:spcPct val="80000"/>
              </a:lnSpc>
            </a:pPr>
            <a:r>
              <a:rPr lang="fr-FR" sz="1800"/>
              <a:t>- chaque progrès ou régression suppose une reprise des acquis antérieurs,</a:t>
            </a:r>
          </a:p>
          <a:p>
            <a:pPr>
              <a:lnSpc>
                <a:spcPct val="80000"/>
              </a:lnSpc>
            </a:pPr>
            <a:endParaRPr lang="fr-FR" sz="1800"/>
          </a:p>
          <a:p>
            <a:pPr>
              <a:lnSpc>
                <a:spcPct val="80000"/>
              </a:lnSpc>
            </a:pPr>
            <a:r>
              <a:rPr lang="fr-FR" sz="1800"/>
              <a:t>- rien n’est jamais définitivement acquis en l’état,</a:t>
            </a:r>
          </a:p>
          <a:p>
            <a:pPr>
              <a:lnSpc>
                <a:spcPct val="80000"/>
              </a:lnSpc>
            </a:pPr>
            <a:endParaRPr lang="fr-FR" sz="1800"/>
          </a:p>
          <a:p>
            <a:pPr>
              <a:lnSpc>
                <a:spcPct val="80000"/>
              </a:lnSpc>
              <a:buFontTx/>
              <a:buChar char="-"/>
            </a:pPr>
            <a:r>
              <a:rPr lang="fr-FR" sz="1800"/>
              <a:t>tout doit être remanié en conséquence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fr-FR" sz="1800"/>
          </a:p>
          <a:p>
            <a:pPr>
              <a:lnSpc>
                <a:spcPct val="80000"/>
              </a:lnSpc>
              <a:buFontTx/>
              <a:buChar char="-"/>
            </a:pPr>
            <a:r>
              <a:rPr lang="fr-FR" sz="1800"/>
              <a:t>On n’apprend donc pas pour aucune de ces facettes quelque chose de définitif à l’école de rugby, en cadet ou au centre de formation…</a:t>
            </a:r>
          </a:p>
        </p:txBody>
      </p:sp>
    </p:spTree>
    <p:extLst>
      <p:ext uri="{BB962C8B-B14F-4D97-AF65-F5344CB8AC3E}">
        <p14:creationId xmlns:p14="http://schemas.microsoft.com/office/powerpoint/2010/main" val="13214154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D1F84B-4960-45A7-9B84-4DBB676156D4}" type="slidenum">
              <a:rPr lang="fr-FR"/>
              <a:pPr/>
              <a:t>14</a:t>
            </a:fld>
            <a:endParaRPr lang="fr-FR"/>
          </a:p>
        </p:txBody>
      </p:sp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35138" y="685800"/>
            <a:ext cx="2973387" cy="2230438"/>
          </a:xfrm>
          <a:ln/>
        </p:spPr>
      </p:sp>
      <p:sp>
        <p:nvSpPr>
          <p:cNvPr id="165891" name="Rectangle 3"/>
          <p:cNvSpPr>
            <a:spLocks noChangeArrowheads="1"/>
          </p:cNvSpPr>
          <p:nvPr/>
        </p:nvSpPr>
        <p:spPr bwMode="auto">
          <a:xfrm>
            <a:off x="765175" y="4284663"/>
            <a:ext cx="532765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fr-FR"/>
              <a:t>A partir du </a:t>
            </a:r>
            <a:r>
              <a:rPr lang="fr-FR" b="1"/>
              <a:t>modèle à trois composantes</a:t>
            </a:r>
            <a:r>
              <a:rPr lang="fr-FR"/>
              <a:t>  	(tactique, technique et athlétique)</a:t>
            </a:r>
          </a:p>
          <a:p>
            <a:pPr>
              <a:spcBef>
                <a:spcPct val="30000"/>
              </a:spcBef>
            </a:pPr>
            <a:r>
              <a:rPr lang="fr-FR"/>
              <a:t> proposé par</a:t>
            </a:r>
            <a:r>
              <a:rPr lang="fr-FR" b="1"/>
              <a:t> Deleplace</a:t>
            </a:r>
            <a:r>
              <a:rPr lang="fr-FR"/>
              <a:t> dès 1966, </a:t>
            </a:r>
          </a:p>
          <a:p>
            <a:pPr>
              <a:spcBef>
                <a:spcPct val="30000"/>
              </a:spcBef>
            </a:pPr>
            <a:endParaRPr lang="fr-FR"/>
          </a:p>
          <a:p>
            <a:pPr>
              <a:spcBef>
                <a:spcPct val="30000"/>
              </a:spcBef>
            </a:pPr>
            <a:r>
              <a:rPr lang="fr-FR"/>
              <a:t>et de son hypothèse de </a:t>
            </a:r>
            <a:r>
              <a:rPr lang="fr-FR" b="1"/>
              <a:t>progression en spirale</a:t>
            </a:r>
            <a:r>
              <a:rPr lang="fr-FR"/>
              <a:t> en 1979, </a:t>
            </a:r>
          </a:p>
          <a:p>
            <a:pPr>
              <a:spcBef>
                <a:spcPct val="30000"/>
              </a:spcBef>
            </a:pPr>
            <a:r>
              <a:rPr lang="fr-FR"/>
              <a:t>au regard des connaissances aujourd’hui développées sur les différentes facettes </a:t>
            </a:r>
          </a:p>
          <a:p>
            <a:pPr>
              <a:spcBef>
                <a:spcPct val="30000"/>
              </a:spcBef>
            </a:pPr>
            <a:r>
              <a:rPr lang="fr-FR"/>
              <a:t>de l’action sportive, il est possible de représenter </a:t>
            </a:r>
          </a:p>
          <a:p>
            <a:pPr>
              <a:spcBef>
                <a:spcPct val="30000"/>
              </a:spcBef>
            </a:pPr>
            <a:r>
              <a:rPr lang="fr-FR"/>
              <a:t>ce processus de développement ainsi :</a:t>
            </a:r>
          </a:p>
        </p:txBody>
      </p:sp>
    </p:spTree>
    <p:extLst>
      <p:ext uri="{BB962C8B-B14F-4D97-AF65-F5344CB8AC3E}">
        <p14:creationId xmlns:p14="http://schemas.microsoft.com/office/powerpoint/2010/main" val="4294961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5396BE-04F6-444B-8949-DC5F936F6B79}" type="slidenum">
              <a:rPr lang="fr-FR"/>
              <a:pPr/>
              <a:t>15</a:t>
            </a:fld>
            <a:endParaRPr lang="fr-FR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4648200"/>
            <a:ext cx="6324600" cy="4495800"/>
          </a:xfrm>
        </p:spPr>
        <p:txBody>
          <a:bodyPr/>
          <a:lstStyle/>
          <a:p>
            <a:r>
              <a:rPr lang="fr-FR" sz="1800" b="1"/>
              <a:t>Une progression en spirale, par complexification interne croissante des différentes facettes</a:t>
            </a:r>
            <a:r>
              <a:rPr lang="fr-FR" sz="1800"/>
              <a:t>, </a:t>
            </a:r>
          </a:p>
          <a:p>
            <a:r>
              <a:rPr lang="fr-FR" sz="1800"/>
              <a:t>chaque spire correspondant à un </a:t>
            </a:r>
            <a:r>
              <a:rPr lang="fr-FR" sz="1800" b="1"/>
              <a:t>travail spécifique en dominante et non exclusif sur l’une des facettes</a:t>
            </a:r>
            <a:r>
              <a:rPr lang="fr-FR" sz="1800"/>
              <a:t> </a:t>
            </a:r>
          </a:p>
          <a:p>
            <a:endParaRPr lang="fr-FR" sz="1800"/>
          </a:p>
          <a:p>
            <a:r>
              <a:rPr lang="fr-FR" sz="1800"/>
              <a:t>donc un </a:t>
            </a:r>
            <a:r>
              <a:rPr lang="fr-FR" sz="1800" b="1"/>
              <a:t>développement successif des différentes facettes à choisir en dominante et à cadencer</a:t>
            </a:r>
            <a:r>
              <a:rPr lang="fr-FR" sz="1800"/>
              <a:t> selon l’âge et les ressources des pratiquants et du milieu de formation.</a:t>
            </a:r>
          </a:p>
          <a:p>
            <a:endParaRPr lang="fr-FR" sz="1800"/>
          </a:p>
          <a:p>
            <a:r>
              <a:rPr lang="fr-FR" sz="1800"/>
              <a:t>Sachant que chaque facette se selon des modalités sur une durée et avec des effets plus ou moins importants</a:t>
            </a:r>
          </a:p>
        </p:txBody>
      </p:sp>
    </p:spTree>
    <p:extLst>
      <p:ext uri="{BB962C8B-B14F-4D97-AF65-F5344CB8AC3E}">
        <p14:creationId xmlns:p14="http://schemas.microsoft.com/office/powerpoint/2010/main" val="32628575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8C7042-C9EF-44E0-B8C4-1ACF0E14D216}" type="slidenum">
              <a:rPr lang="fr-FR"/>
              <a:pPr/>
              <a:t>16</a:t>
            </a:fld>
            <a:endParaRPr lang="fr-FR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800"/>
              <a:t>Dans le sport amateurs au niveau local avec  </a:t>
            </a:r>
          </a:p>
          <a:p>
            <a:r>
              <a:rPr lang="fr-FR" sz="1800" b="1"/>
              <a:t>le faible horaire</a:t>
            </a:r>
            <a:r>
              <a:rPr lang="fr-FR" sz="1800"/>
              <a:t> disponible on n’envisage le plus souvent</a:t>
            </a:r>
          </a:p>
          <a:p>
            <a:endParaRPr lang="fr-FR" sz="1800"/>
          </a:p>
          <a:p>
            <a:r>
              <a:rPr lang="fr-FR" sz="1800" b="1"/>
              <a:t>Le travail sur une ou deux facette</a:t>
            </a:r>
            <a:r>
              <a:rPr lang="fr-FR" sz="1800"/>
              <a:t>s le plus souvent en technique  individuelle et sur le jeu stratégique prôné.</a:t>
            </a:r>
          </a:p>
          <a:p>
            <a:endParaRPr lang="fr-FR" sz="1800"/>
          </a:p>
        </p:txBody>
      </p:sp>
    </p:spTree>
    <p:extLst>
      <p:ext uri="{BB962C8B-B14F-4D97-AF65-F5344CB8AC3E}">
        <p14:creationId xmlns:p14="http://schemas.microsoft.com/office/powerpoint/2010/main" val="247728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31/05/2018</a:t>
            </a:fld>
            <a:endParaRPr lang="fr-BE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31/05/2018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31/05/2018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31/05/2018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e lib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e lib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e lib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e lib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e lib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e lib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e lib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e lib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e lib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e lib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e lib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e lib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e lib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31/05/2018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31/05/2018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31/05/2018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31/05/2018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31/05/2018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31/05/2018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cteur droit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grpSp>
        <p:nvGrpSpPr>
          <p:cNvPr id="14" name="Groupe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cteur droit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e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cteur droit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31/05/2018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A309A6D-C09C-4548-B29A-6CF363A7E532}" type="datetimeFigureOut">
              <a:rPr lang="fr-FR" smtClean="0"/>
              <a:pPr/>
              <a:t>31/05/2018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fr-BE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package" Target="../embeddings/Diapositive_Microsoft_PowerPoint1.sldx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8" name="Rectangle 8"/>
          <p:cNvSpPr>
            <a:spLocks noGrp="1" noChangeArrowheads="1"/>
          </p:cNvSpPr>
          <p:nvPr>
            <p:ph type="ctrTitle"/>
          </p:nvPr>
        </p:nvSpPr>
        <p:spPr>
          <a:xfrm>
            <a:off x="683568" y="304800"/>
            <a:ext cx="8231832" cy="2188096"/>
          </a:xfrm>
          <a:solidFill>
            <a:schemeClr val="accent1"/>
          </a:solidFill>
          <a:ln/>
        </p:spPr>
        <p:txBody>
          <a:bodyPr>
            <a:normAutofit fontScale="90000"/>
          </a:bodyPr>
          <a:lstStyle/>
          <a:p>
            <a:pPr algn="ctr"/>
            <a:r>
              <a:rPr lang="fr-FR" sz="27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2700" b="1" dirty="0" smtClean="0">
                <a:latin typeface="Arial" pitchFamily="34" charset="0"/>
                <a:cs typeface="Arial" pitchFamily="34" charset="0"/>
              </a:rPr>
            </a:br>
            <a:r>
              <a:rPr lang="fr-FR" sz="27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fr-FR" sz="27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fr-FR" sz="27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Pour une formation culturelle polytechnique et multimodale des élèves en EPS, par une approche </a:t>
            </a:r>
            <a:r>
              <a:rPr lang="fr-FR" sz="2700" b="1" dirty="0" err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spiralaire</a:t>
            </a:r>
            <a:r>
              <a:rPr lang="fr-FR" sz="27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des différentes facettes de l’action sportive</a:t>
            </a:r>
            <a:r>
              <a:rPr lang="fr-FR" sz="27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fr-FR" sz="27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»</a:t>
            </a:r>
            <a:r>
              <a:rPr lang="fr-FR" sz="27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2700" b="1" dirty="0" smtClean="0">
                <a:latin typeface="Arial" pitchFamily="34" charset="0"/>
                <a:cs typeface="Arial" pitchFamily="34" charset="0"/>
              </a:rPr>
            </a:br>
            <a:r>
              <a:rPr lang="fr-FR" sz="27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2700" b="1" dirty="0" smtClean="0">
                <a:latin typeface="Arial" pitchFamily="34" charset="0"/>
                <a:cs typeface="Arial" pitchFamily="34" charset="0"/>
              </a:rPr>
            </a:br>
            <a:r>
              <a:rPr lang="fr-FR" sz="3200" dirty="0">
                <a:latin typeface="Arial" pitchFamily="34" charset="0"/>
                <a:cs typeface="Arial" pitchFamily="34" charset="0"/>
              </a:rPr>
              <a:t>	</a:t>
            </a:r>
            <a:r>
              <a:rPr lang="fr-FR" dirty="0"/>
              <a:t>	</a:t>
            </a:r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115616" y="3645024"/>
            <a:ext cx="7272808" cy="1143000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</a:pPr>
            <a:r>
              <a:rPr lang="fr-FR" sz="2400" b="1" dirty="0" smtClean="0">
                <a:solidFill>
                  <a:srgbClr val="00B050"/>
                </a:solidFill>
              </a:rPr>
              <a:t>Les journées SNEP « EPS et Société de l’Aquitaine »</a:t>
            </a:r>
          </a:p>
          <a:p>
            <a:pPr algn="ctr">
              <a:lnSpc>
                <a:spcPct val="80000"/>
              </a:lnSpc>
            </a:pPr>
            <a:r>
              <a:rPr lang="fr-FR" sz="2400" b="1" dirty="0" smtClean="0">
                <a:solidFill>
                  <a:srgbClr val="00B050"/>
                </a:solidFill>
              </a:rPr>
              <a:t>Stage Course d’Orientation et Escalade</a:t>
            </a:r>
          </a:p>
          <a:p>
            <a:pPr algn="ctr">
              <a:lnSpc>
                <a:spcPct val="80000"/>
              </a:lnSpc>
            </a:pPr>
            <a:r>
              <a:rPr lang="fr-FR" sz="2400" b="1" dirty="0" smtClean="0">
                <a:solidFill>
                  <a:srgbClr val="00B050"/>
                </a:solidFill>
              </a:rPr>
              <a:t>31 mai-1 juin 2018  UCPA </a:t>
            </a:r>
            <a:r>
              <a:rPr lang="fr-FR" sz="2400" b="1" dirty="0" err="1" smtClean="0">
                <a:solidFill>
                  <a:srgbClr val="00B050"/>
                </a:solidFill>
              </a:rPr>
              <a:t>Bombannes</a:t>
            </a:r>
            <a:endParaRPr lang="fr-FR" sz="2400" b="1" dirty="0">
              <a:solidFill>
                <a:srgbClr val="00B050"/>
              </a:solidFill>
            </a:endParaRPr>
          </a:p>
        </p:txBody>
      </p:sp>
      <p:sp>
        <p:nvSpPr>
          <p:cNvPr id="133125" name="Text Box 5"/>
          <p:cNvSpPr txBox="1">
            <a:spLocks noChangeArrowheads="1"/>
          </p:cNvSpPr>
          <p:nvPr/>
        </p:nvSpPr>
        <p:spPr bwMode="auto">
          <a:xfrm>
            <a:off x="4932040" y="2924944"/>
            <a:ext cx="3886200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dist">
              <a:spcBef>
                <a:spcPct val="50000"/>
              </a:spcBef>
            </a:pPr>
            <a:r>
              <a:rPr lang="fr-FR" sz="2400" b="1" i="1" dirty="0">
                <a:solidFill>
                  <a:schemeClr val="accent2"/>
                </a:solidFill>
              </a:rPr>
              <a:t>Daniel Bouthier</a:t>
            </a:r>
            <a:r>
              <a:rPr lang="fr-FR" sz="2400" dirty="0">
                <a:solidFill>
                  <a:schemeClr val="accent2"/>
                </a:solidFill>
              </a:rPr>
              <a:t> </a:t>
            </a:r>
            <a:endParaRPr lang="fr-FR" sz="2400" b="1" dirty="0">
              <a:solidFill>
                <a:schemeClr val="accent2"/>
              </a:solidFill>
            </a:endParaRPr>
          </a:p>
        </p:txBody>
      </p:sp>
      <p:pic>
        <p:nvPicPr>
          <p:cNvPr id="13312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61511" y="5157192"/>
            <a:ext cx="2782489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10" descr="logo ARI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5157192"/>
            <a:ext cx="2229492" cy="1700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5589240"/>
            <a:ext cx="38576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z="4000" smtClean="0"/>
              <a:t>Les interventions de l’enseignant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fr-FR" smtClean="0"/>
              <a:t>Donner la possibilité à l’élève de construire du sens pour s’engager et s‘orienter dans la pratique</a:t>
            </a:r>
          </a:p>
          <a:p>
            <a:pPr eaLnBrk="1" hangingPunct="1">
              <a:lnSpc>
                <a:spcPct val="90000"/>
              </a:lnSpc>
              <a:defRPr/>
            </a:pPr>
            <a:endParaRPr lang="fr-FR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fr-FR" smtClean="0"/>
              <a:t>Aménager l’environnement pour avoir à co-construire un savoir</a:t>
            </a:r>
          </a:p>
          <a:p>
            <a:pPr eaLnBrk="1" hangingPunct="1">
              <a:lnSpc>
                <a:spcPct val="90000"/>
              </a:lnSpc>
              <a:defRPr/>
            </a:pPr>
            <a:endParaRPr lang="fr-FR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fr-FR" smtClean="0"/>
              <a:t>Clarifier les modalités de pratiques et les critères de réussite </a:t>
            </a:r>
          </a:p>
          <a:p>
            <a:pPr eaLnBrk="1" hangingPunct="1">
              <a:lnSpc>
                <a:spcPct val="90000"/>
              </a:lnSpc>
              <a:defRPr/>
            </a:pPr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z="4000" smtClean="0">
                <a:solidFill>
                  <a:schemeClr val="hlink"/>
                </a:solidFill>
              </a:rPr>
              <a:t>Développer la prise de décisions</a:t>
            </a:r>
          </a:p>
        </p:txBody>
      </p:sp>
      <p:sp>
        <p:nvSpPr>
          <p:cNvPr id="152579" name="Text Box 3"/>
          <p:cNvSpPr txBox="1">
            <a:spLocks noChangeArrowheads="1"/>
          </p:cNvSpPr>
          <p:nvPr/>
        </p:nvSpPr>
        <p:spPr bwMode="auto">
          <a:xfrm>
            <a:off x="0" y="1944688"/>
            <a:ext cx="2286000" cy="5326062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9525">
            <a:solidFill>
              <a:srgbClr val="CCFF99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 dirty="0">
                <a:solidFill>
                  <a:srgbClr val="CCFF99"/>
                </a:solidFill>
              </a:rPr>
              <a:t>Modélisation PPSA</a:t>
            </a:r>
          </a:p>
          <a:p>
            <a:pPr algn="ctr">
              <a:spcBef>
                <a:spcPct val="50000"/>
              </a:spcBef>
            </a:pPr>
            <a:endParaRPr lang="fr-FR" b="1" dirty="0">
              <a:solidFill>
                <a:srgbClr val="CCFF99"/>
              </a:solidFill>
            </a:endParaRPr>
          </a:p>
          <a:p>
            <a:pPr>
              <a:spcBef>
                <a:spcPct val="50000"/>
              </a:spcBef>
            </a:pPr>
            <a:r>
              <a:rPr lang="fr-FR" b="1" dirty="0">
                <a:solidFill>
                  <a:srgbClr val="FFCCFF"/>
                </a:solidFill>
              </a:rPr>
              <a:t>Stratégie préalable à ‘action</a:t>
            </a:r>
          </a:p>
          <a:p>
            <a:pPr>
              <a:spcBef>
                <a:spcPct val="50000"/>
              </a:spcBef>
            </a:pPr>
            <a:endParaRPr lang="fr-FR" b="1" dirty="0">
              <a:solidFill>
                <a:srgbClr val="FFCCFF"/>
              </a:solidFill>
            </a:endParaRPr>
          </a:p>
          <a:p>
            <a:pPr>
              <a:spcBef>
                <a:spcPct val="50000"/>
              </a:spcBef>
            </a:pPr>
            <a:r>
              <a:rPr lang="fr-FR" b="1" dirty="0">
                <a:solidFill>
                  <a:schemeClr val="tx2"/>
                </a:solidFill>
              </a:rPr>
              <a:t>Tactique pendant l’action</a:t>
            </a:r>
          </a:p>
          <a:p>
            <a:pPr>
              <a:spcBef>
                <a:spcPct val="50000"/>
              </a:spcBef>
            </a:pPr>
            <a:endParaRPr lang="fr-FR" dirty="0">
              <a:solidFill>
                <a:schemeClr val="tx2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fr-FR" b="1" dirty="0">
                <a:solidFill>
                  <a:srgbClr val="FF3300"/>
                </a:solidFill>
              </a:rPr>
              <a:t>Logique externe de la pratique sociale </a:t>
            </a:r>
          </a:p>
          <a:p>
            <a:pPr algn="ctr">
              <a:spcBef>
                <a:spcPct val="50000"/>
              </a:spcBef>
            </a:pPr>
            <a:endParaRPr lang="fr-FR" dirty="0"/>
          </a:p>
          <a:p>
            <a:pPr algn="ctr">
              <a:spcBef>
                <a:spcPct val="50000"/>
              </a:spcBef>
            </a:pPr>
            <a:endParaRPr lang="fr-FR" dirty="0"/>
          </a:p>
        </p:txBody>
      </p:sp>
      <p:sp>
        <p:nvSpPr>
          <p:cNvPr id="152580" name="Text Box 4"/>
          <p:cNvSpPr txBox="1">
            <a:spLocks noChangeArrowheads="1"/>
          </p:cNvSpPr>
          <p:nvPr/>
        </p:nvSpPr>
        <p:spPr bwMode="auto">
          <a:xfrm>
            <a:off x="4572000" y="1905000"/>
            <a:ext cx="2286000" cy="5189538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9525">
            <a:solidFill>
              <a:srgbClr val="CCFF99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 dirty="0">
                <a:solidFill>
                  <a:srgbClr val="CCFF99"/>
                </a:solidFill>
              </a:rPr>
              <a:t>Conceptions et style intervenant</a:t>
            </a:r>
            <a:endParaRPr lang="fr-FR" dirty="0"/>
          </a:p>
          <a:p>
            <a:pPr>
              <a:spcBef>
                <a:spcPct val="50000"/>
              </a:spcBef>
            </a:pPr>
            <a:r>
              <a:rPr lang="fr-FR" b="1" dirty="0">
                <a:solidFill>
                  <a:srgbClr val="FFCCFF"/>
                </a:solidFill>
              </a:rPr>
              <a:t>MDP</a:t>
            </a:r>
          </a:p>
          <a:p>
            <a:pPr>
              <a:spcBef>
                <a:spcPct val="50000"/>
              </a:spcBef>
            </a:pPr>
            <a:r>
              <a:rPr lang="fr-FR" b="1" dirty="0">
                <a:solidFill>
                  <a:srgbClr val="FFCCFF"/>
                </a:solidFill>
              </a:rPr>
              <a:t>Auto-Adaptatif</a:t>
            </a:r>
          </a:p>
          <a:p>
            <a:pPr>
              <a:spcBef>
                <a:spcPct val="50000"/>
              </a:spcBef>
            </a:pPr>
            <a:endParaRPr lang="fr-FR" b="1" dirty="0"/>
          </a:p>
          <a:p>
            <a:pPr>
              <a:spcBef>
                <a:spcPct val="50000"/>
              </a:spcBef>
            </a:pPr>
            <a:r>
              <a:rPr lang="fr-FR" b="1" dirty="0">
                <a:solidFill>
                  <a:schemeClr val="tx2"/>
                </a:solidFill>
              </a:rPr>
              <a:t>MDP Exécution &amp; Organisation</a:t>
            </a:r>
          </a:p>
          <a:p>
            <a:pPr>
              <a:spcBef>
                <a:spcPct val="50000"/>
              </a:spcBef>
            </a:pPr>
            <a:endParaRPr lang="fr-FR" dirty="0"/>
          </a:p>
          <a:p>
            <a:pPr>
              <a:spcBef>
                <a:spcPct val="50000"/>
              </a:spcBef>
            </a:pPr>
            <a:r>
              <a:rPr lang="fr-FR" b="1" dirty="0">
                <a:solidFill>
                  <a:srgbClr val="CCFF99"/>
                </a:solidFill>
              </a:rPr>
              <a:t>MDP Décision Tactique</a:t>
            </a:r>
          </a:p>
          <a:p>
            <a:pPr>
              <a:spcBef>
                <a:spcPct val="50000"/>
              </a:spcBef>
            </a:pPr>
            <a:r>
              <a:rPr lang="fr-FR" b="1" dirty="0">
                <a:solidFill>
                  <a:srgbClr val="FFFF00"/>
                </a:solidFill>
              </a:rPr>
              <a:t>Logique interne</a:t>
            </a:r>
          </a:p>
          <a:p>
            <a:pPr>
              <a:spcBef>
                <a:spcPct val="50000"/>
              </a:spcBef>
            </a:pPr>
            <a:r>
              <a:rPr lang="fr-FR" b="1" dirty="0">
                <a:solidFill>
                  <a:srgbClr val="FFFF00"/>
                </a:solidFill>
              </a:rPr>
              <a:t>De l’intervenant</a:t>
            </a:r>
          </a:p>
          <a:p>
            <a:pPr>
              <a:spcBef>
                <a:spcPct val="50000"/>
              </a:spcBef>
            </a:pPr>
            <a:endParaRPr lang="fr-FR" dirty="0"/>
          </a:p>
        </p:txBody>
      </p:sp>
      <p:sp>
        <p:nvSpPr>
          <p:cNvPr id="152581" name="Text Box 5"/>
          <p:cNvSpPr txBox="1">
            <a:spLocks noChangeArrowheads="1"/>
          </p:cNvSpPr>
          <p:nvPr/>
        </p:nvSpPr>
        <p:spPr bwMode="auto">
          <a:xfrm>
            <a:off x="6858000" y="1905000"/>
            <a:ext cx="2286000" cy="573881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9525">
            <a:solidFill>
              <a:srgbClr val="CCFF99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 dirty="0">
                <a:solidFill>
                  <a:srgbClr val="CCFF99"/>
                </a:solidFill>
              </a:rPr>
              <a:t>Conceptions et styles pratiquants</a:t>
            </a:r>
          </a:p>
          <a:p>
            <a:pPr>
              <a:spcBef>
                <a:spcPct val="50000"/>
              </a:spcBef>
            </a:pPr>
            <a:endParaRPr lang="fr-FR" dirty="0"/>
          </a:p>
          <a:p>
            <a:pPr>
              <a:spcBef>
                <a:spcPct val="50000"/>
              </a:spcBef>
            </a:pPr>
            <a:r>
              <a:rPr lang="fr-FR" b="1" dirty="0"/>
              <a:t>Prévalence de l’action programmée</a:t>
            </a:r>
          </a:p>
          <a:p>
            <a:pPr>
              <a:spcBef>
                <a:spcPct val="50000"/>
              </a:spcBef>
            </a:pPr>
            <a:endParaRPr lang="fr-FR" dirty="0"/>
          </a:p>
          <a:p>
            <a:pPr>
              <a:spcBef>
                <a:spcPct val="50000"/>
              </a:spcBef>
            </a:pPr>
            <a:r>
              <a:rPr lang="fr-FR" b="1" dirty="0"/>
              <a:t>Prévalence de la prise d’initiatives</a:t>
            </a:r>
          </a:p>
          <a:p>
            <a:pPr>
              <a:spcBef>
                <a:spcPct val="50000"/>
              </a:spcBef>
            </a:pPr>
            <a:endParaRPr lang="fr-FR" dirty="0"/>
          </a:p>
          <a:p>
            <a:pPr algn="ctr">
              <a:spcBef>
                <a:spcPct val="50000"/>
              </a:spcBef>
            </a:pPr>
            <a:r>
              <a:rPr lang="fr-FR" b="1" dirty="0">
                <a:solidFill>
                  <a:srgbClr val="FFFF00"/>
                </a:solidFill>
              </a:rPr>
              <a:t>Logique interne </a:t>
            </a:r>
          </a:p>
          <a:p>
            <a:pPr algn="ctr">
              <a:spcBef>
                <a:spcPct val="50000"/>
              </a:spcBef>
            </a:pPr>
            <a:r>
              <a:rPr lang="fr-FR" b="1" dirty="0">
                <a:solidFill>
                  <a:srgbClr val="FFFF00"/>
                </a:solidFill>
              </a:rPr>
              <a:t>du pratiquant</a:t>
            </a:r>
          </a:p>
          <a:p>
            <a:pPr algn="ctr">
              <a:spcBef>
                <a:spcPct val="50000"/>
              </a:spcBef>
            </a:pPr>
            <a:endParaRPr lang="fr-FR" b="1" dirty="0">
              <a:solidFill>
                <a:srgbClr val="FFFF00"/>
              </a:solidFill>
            </a:endParaRPr>
          </a:p>
          <a:p>
            <a:pPr algn="ctr">
              <a:spcBef>
                <a:spcPct val="50000"/>
              </a:spcBef>
            </a:pPr>
            <a:endParaRPr lang="fr-FR" dirty="0"/>
          </a:p>
        </p:txBody>
      </p:sp>
      <p:sp>
        <p:nvSpPr>
          <p:cNvPr id="152582" name="Text Box 6"/>
          <p:cNvSpPr txBox="1">
            <a:spLocks noChangeArrowheads="1"/>
          </p:cNvSpPr>
          <p:nvPr/>
        </p:nvSpPr>
        <p:spPr bwMode="auto">
          <a:xfrm>
            <a:off x="2286000" y="1944688"/>
            <a:ext cx="2286000" cy="5599112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9525">
            <a:solidFill>
              <a:srgbClr val="CCFF99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 dirty="0">
                <a:solidFill>
                  <a:srgbClr val="CCFF99"/>
                </a:solidFill>
              </a:rPr>
              <a:t>Registre principal de technicité visé</a:t>
            </a:r>
            <a:endParaRPr lang="fr-FR" dirty="0"/>
          </a:p>
          <a:p>
            <a:pPr>
              <a:spcBef>
                <a:spcPct val="50000"/>
              </a:spcBef>
            </a:pPr>
            <a:r>
              <a:rPr lang="fr-FR" b="1" dirty="0">
                <a:solidFill>
                  <a:schemeClr val="tx2"/>
                </a:solidFill>
              </a:rPr>
              <a:t>- Registre de Maîtrise</a:t>
            </a:r>
          </a:p>
          <a:p>
            <a:pPr>
              <a:spcBef>
                <a:spcPct val="50000"/>
              </a:spcBef>
            </a:pPr>
            <a:r>
              <a:rPr lang="fr-FR" b="1" dirty="0"/>
              <a:t>- Registre de transformation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fr-FR" b="1" dirty="0">
                <a:solidFill>
                  <a:srgbClr val="FFCCFF"/>
                </a:solidFill>
              </a:rPr>
              <a:t> Registre de lecture</a:t>
            </a:r>
            <a:r>
              <a:rPr lang="fr-FR" dirty="0"/>
              <a:t> </a:t>
            </a:r>
          </a:p>
          <a:p>
            <a:pPr>
              <a:spcBef>
                <a:spcPct val="50000"/>
              </a:spcBef>
            </a:pPr>
            <a:r>
              <a:rPr lang="fr-FR" b="1" dirty="0">
                <a:solidFill>
                  <a:srgbClr val="CCFF99"/>
                </a:solidFill>
              </a:rPr>
              <a:t>- Registre de participation</a:t>
            </a:r>
          </a:p>
          <a:p>
            <a:pPr algn="ctr">
              <a:spcBef>
                <a:spcPct val="50000"/>
              </a:spcBef>
            </a:pPr>
            <a:r>
              <a:rPr lang="fr-FR" b="1" dirty="0">
                <a:solidFill>
                  <a:srgbClr val="FF3300"/>
                </a:solidFill>
              </a:rPr>
              <a:t>Logique externe du secteur  social d’intervention éducative</a:t>
            </a:r>
          </a:p>
          <a:p>
            <a:pPr>
              <a:spcBef>
                <a:spcPct val="50000"/>
              </a:spcBef>
            </a:pP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0" y="0"/>
          <a:ext cx="9139238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iapositive" r:id="rId4" imgW="4570330" imgH="3427599" progId="PowerPoint.Slide.12">
                  <p:embed/>
                </p:oleObj>
              </mc:Choice>
              <mc:Fallback>
                <p:oleObj name="Diapositive" r:id="rId4" imgW="4570330" imgH="3427599" progId="PowerPoint.Slide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39238" cy="685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ext Box 2"/>
          <p:cNvSpPr txBox="1">
            <a:spLocks noChangeArrowheads="1"/>
          </p:cNvSpPr>
          <p:nvPr/>
        </p:nvSpPr>
        <p:spPr bwMode="auto">
          <a:xfrm>
            <a:off x="914400" y="1295400"/>
            <a:ext cx="510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fr-FR" sz="3200">
              <a:latin typeface="Comic Sans MS" pitchFamily="66" charset="0"/>
            </a:endParaRPr>
          </a:p>
        </p:txBody>
      </p:sp>
      <p:sp>
        <p:nvSpPr>
          <p:cNvPr id="103427" name="Rectangle 3"/>
          <p:cNvSpPr>
            <a:spLocks noChangeArrowheads="1"/>
          </p:cNvSpPr>
          <p:nvPr/>
        </p:nvSpPr>
        <p:spPr bwMode="auto">
          <a:xfrm>
            <a:off x="0" y="188913"/>
            <a:ext cx="9144000" cy="9366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3200" b="1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3600" b="1">
                <a:solidFill>
                  <a:srgbClr val="FFCC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Les médiations didactiques et les styles d’intervention en EPS</a:t>
            </a:r>
          </a:p>
        </p:txBody>
      </p:sp>
      <p:sp>
        <p:nvSpPr>
          <p:cNvPr id="126980" name="Oval 4"/>
          <p:cNvSpPr>
            <a:spLocks noChangeArrowheads="1"/>
          </p:cNvSpPr>
          <p:nvPr/>
        </p:nvSpPr>
        <p:spPr bwMode="auto">
          <a:xfrm>
            <a:off x="395288" y="2636838"/>
            <a:ext cx="2589212" cy="18923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fr-FR" sz="2400" b="1">
                <a:solidFill>
                  <a:schemeClr val="bg2"/>
                </a:solidFill>
                <a:latin typeface="Comic Sans MS" pitchFamily="66" charset="0"/>
              </a:rPr>
              <a:t>Interactions </a:t>
            </a:r>
          </a:p>
          <a:p>
            <a:pPr algn="ctr" eaLnBrk="0" hangingPunct="0"/>
            <a:r>
              <a:rPr lang="fr-FR" sz="2400" b="1">
                <a:solidFill>
                  <a:schemeClr val="bg2"/>
                </a:solidFill>
                <a:latin typeface="Comic Sans MS" pitchFamily="66" charset="0"/>
              </a:rPr>
              <a:t>langagières</a:t>
            </a:r>
          </a:p>
        </p:txBody>
      </p:sp>
      <p:sp>
        <p:nvSpPr>
          <p:cNvPr id="126981" name="Oval 5"/>
          <p:cNvSpPr>
            <a:spLocks noChangeArrowheads="1"/>
          </p:cNvSpPr>
          <p:nvPr/>
        </p:nvSpPr>
        <p:spPr bwMode="auto">
          <a:xfrm>
            <a:off x="6227763" y="2636838"/>
            <a:ext cx="2590800" cy="18875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fr-FR" sz="2400" b="1">
                <a:solidFill>
                  <a:schemeClr val="bg2"/>
                </a:solidFill>
                <a:latin typeface="Comic Sans MS" pitchFamily="66" charset="0"/>
              </a:rPr>
              <a:t>Interactions </a:t>
            </a:r>
          </a:p>
          <a:p>
            <a:pPr algn="ctr" eaLnBrk="0" hangingPunct="0"/>
            <a:r>
              <a:rPr lang="fr-FR" sz="2400" b="1">
                <a:solidFill>
                  <a:schemeClr val="bg2"/>
                </a:solidFill>
                <a:latin typeface="Comic Sans MS" pitchFamily="66" charset="0"/>
              </a:rPr>
              <a:t>corporelles</a:t>
            </a:r>
          </a:p>
        </p:txBody>
      </p:sp>
      <p:sp>
        <p:nvSpPr>
          <p:cNvPr id="126982" name="Oval 6"/>
          <p:cNvSpPr>
            <a:spLocks noChangeArrowheads="1"/>
          </p:cNvSpPr>
          <p:nvPr/>
        </p:nvSpPr>
        <p:spPr bwMode="auto">
          <a:xfrm>
            <a:off x="4787900" y="4797425"/>
            <a:ext cx="2743200" cy="17605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fr-FR" sz="2400" b="1">
                <a:solidFill>
                  <a:schemeClr val="bg2"/>
                </a:solidFill>
                <a:latin typeface="Comic Sans MS" pitchFamily="66" charset="0"/>
              </a:rPr>
              <a:t>Environnement</a:t>
            </a:r>
          </a:p>
          <a:p>
            <a:pPr algn="ctr" eaLnBrk="0" hangingPunct="0"/>
            <a:r>
              <a:rPr lang="fr-FR" sz="2400" b="1">
                <a:solidFill>
                  <a:schemeClr val="bg2"/>
                </a:solidFill>
                <a:latin typeface="Comic Sans MS" pitchFamily="66" charset="0"/>
              </a:rPr>
              <a:t>physique</a:t>
            </a:r>
          </a:p>
        </p:txBody>
      </p:sp>
      <p:sp>
        <p:nvSpPr>
          <p:cNvPr id="126983" name="Line 7"/>
          <p:cNvSpPr>
            <a:spLocks noChangeShapeType="1"/>
          </p:cNvSpPr>
          <p:nvPr/>
        </p:nvSpPr>
        <p:spPr bwMode="auto">
          <a:xfrm flipV="1">
            <a:off x="2627313" y="2438400"/>
            <a:ext cx="750887" cy="558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26984" name="Line 8"/>
          <p:cNvSpPr>
            <a:spLocks noChangeShapeType="1"/>
          </p:cNvSpPr>
          <p:nvPr/>
        </p:nvSpPr>
        <p:spPr bwMode="auto">
          <a:xfrm>
            <a:off x="827088" y="4437063"/>
            <a:ext cx="598487" cy="8842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26985" name="Line 9"/>
          <p:cNvSpPr>
            <a:spLocks noChangeShapeType="1"/>
          </p:cNvSpPr>
          <p:nvPr/>
        </p:nvSpPr>
        <p:spPr bwMode="auto">
          <a:xfrm>
            <a:off x="5867400" y="2362200"/>
            <a:ext cx="649288" cy="635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26986" name="Line 10"/>
          <p:cNvSpPr>
            <a:spLocks noChangeShapeType="1"/>
          </p:cNvSpPr>
          <p:nvPr/>
        </p:nvSpPr>
        <p:spPr bwMode="auto">
          <a:xfrm flipV="1">
            <a:off x="7380288" y="4508500"/>
            <a:ext cx="792162" cy="7207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26987" name="Oval 11"/>
          <p:cNvSpPr>
            <a:spLocks noChangeArrowheads="1"/>
          </p:cNvSpPr>
          <p:nvPr/>
        </p:nvSpPr>
        <p:spPr bwMode="auto">
          <a:xfrm>
            <a:off x="3276600" y="1295400"/>
            <a:ext cx="2667000" cy="16637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fr-FR" sz="2400" b="1">
                <a:solidFill>
                  <a:schemeClr val="bg2"/>
                </a:solidFill>
                <a:latin typeface="Comic Sans MS" pitchFamily="66" charset="0"/>
              </a:rPr>
              <a:t>   Outils </a:t>
            </a:r>
          </a:p>
          <a:p>
            <a:pPr algn="ctr" eaLnBrk="0" hangingPunct="0"/>
            <a:r>
              <a:rPr lang="fr-FR" sz="2400" b="1">
                <a:solidFill>
                  <a:schemeClr val="bg2"/>
                </a:solidFill>
                <a:latin typeface="Comic Sans MS" pitchFamily="66" charset="0"/>
              </a:rPr>
              <a:t>Matériels</a:t>
            </a:r>
          </a:p>
          <a:p>
            <a:pPr algn="ctr" eaLnBrk="0" hangingPunct="0"/>
            <a:endParaRPr lang="fr-FR" sz="2400" b="1">
              <a:solidFill>
                <a:schemeClr val="bg2"/>
              </a:solidFill>
              <a:latin typeface="Comic Sans MS" pitchFamily="66" charset="0"/>
            </a:endParaRPr>
          </a:p>
        </p:txBody>
      </p:sp>
      <p:sp>
        <p:nvSpPr>
          <p:cNvPr id="126988" name="Line 12"/>
          <p:cNvSpPr>
            <a:spLocks noChangeShapeType="1"/>
          </p:cNvSpPr>
          <p:nvPr/>
        </p:nvSpPr>
        <p:spPr bwMode="auto">
          <a:xfrm flipH="1">
            <a:off x="3059113" y="2708275"/>
            <a:ext cx="576262" cy="20891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26989" name="Line 13"/>
          <p:cNvSpPr>
            <a:spLocks noChangeShapeType="1"/>
          </p:cNvSpPr>
          <p:nvPr/>
        </p:nvSpPr>
        <p:spPr bwMode="auto">
          <a:xfrm>
            <a:off x="2987675" y="3789363"/>
            <a:ext cx="3240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03438" name="Text Box 14"/>
          <p:cNvSpPr txBox="1">
            <a:spLocks noChangeArrowheads="1"/>
          </p:cNvSpPr>
          <p:nvPr/>
        </p:nvSpPr>
        <p:spPr bwMode="auto">
          <a:xfrm>
            <a:off x="3276600" y="6491288"/>
            <a:ext cx="32035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  <a:defRPr/>
            </a:pPr>
            <a:r>
              <a:rPr 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Bouthier (2008) eJRIEPS</a:t>
            </a:r>
            <a:endParaRPr lang="fr-FR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26991" name="Text Box 15"/>
          <p:cNvSpPr txBox="1">
            <a:spLocks noChangeArrowheads="1"/>
          </p:cNvSpPr>
          <p:nvPr/>
        </p:nvSpPr>
        <p:spPr bwMode="auto">
          <a:xfrm>
            <a:off x="3492500" y="2349500"/>
            <a:ext cx="2374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 b="1">
                <a:solidFill>
                  <a:srgbClr val="CC3399"/>
                </a:solidFill>
                <a:latin typeface="Arial" charset="0"/>
              </a:rPr>
              <a:t>Rendre visible</a:t>
            </a:r>
          </a:p>
        </p:txBody>
      </p:sp>
      <p:sp>
        <p:nvSpPr>
          <p:cNvPr id="126992" name="Text Box 16"/>
          <p:cNvSpPr txBox="1">
            <a:spLocks noChangeArrowheads="1"/>
          </p:cNvSpPr>
          <p:nvPr/>
        </p:nvSpPr>
        <p:spPr bwMode="auto">
          <a:xfrm>
            <a:off x="6443663" y="3860800"/>
            <a:ext cx="2376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b="1">
                <a:solidFill>
                  <a:srgbClr val="CC3399"/>
                </a:solidFill>
                <a:latin typeface="Arial" charset="0"/>
              </a:rPr>
              <a:t>Rendre sensible</a:t>
            </a:r>
          </a:p>
        </p:txBody>
      </p:sp>
      <p:sp>
        <p:nvSpPr>
          <p:cNvPr id="126993" name="Text Box 17"/>
          <p:cNvSpPr txBox="1">
            <a:spLocks noChangeArrowheads="1"/>
          </p:cNvSpPr>
          <p:nvPr/>
        </p:nvSpPr>
        <p:spPr bwMode="auto">
          <a:xfrm>
            <a:off x="5219700" y="6021388"/>
            <a:ext cx="18716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b="1">
                <a:solidFill>
                  <a:srgbClr val="CC3399"/>
                </a:solidFill>
                <a:latin typeface="Arial" charset="0"/>
              </a:rPr>
              <a:t>Coupler P&amp;A</a:t>
            </a:r>
          </a:p>
        </p:txBody>
      </p:sp>
      <p:sp>
        <p:nvSpPr>
          <p:cNvPr id="126994" name="Text Box 18"/>
          <p:cNvSpPr txBox="1">
            <a:spLocks noChangeArrowheads="1"/>
          </p:cNvSpPr>
          <p:nvPr/>
        </p:nvSpPr>
        <p:spPr bwMode="auto">
          <a:xfrm>
            <a:off x="755650" y="3933825"/>
            <a:ext cx="208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b="1">
                <a:solidFill>
                  <a:srgbClr val="CC3399"/>
                </a:solidFill>
                <a:latin typeface="Arial" charset="0"/>
              </a:rPr>
              <a:t>Rendre dicible</a:t>
            </a:r>
          </a:p>
        </p:txBody>
      </p:sp>
      <p:sp>
        <p:nvSpPr>
          <p:cNvPr id="126995" name="Text Box 19"/>
          <p:cNvSpPr txBox="1">
            <a:spLocks noChangeArrowheads="1"/>
          </p:cNvSpPr>
          <p:nvPr/>
        </p:nvSpPr>
        <p:spPr bwMode="auto">
          <a:xfrm>
            <a:off x="3563938" y="3284538"/>
            <a:ext cx="2160587" cy="396875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 b="1">
                <a:solidFill>
                  <a:srgbClr val="CC3399"/>
                </a:solidFill>
                <a:latin typeface="Arial" charset="0"/>
              </a:rPr>
              <a:t>Co-construire</a:t>
            </a:r>
          </a:p>
        </p:txBody>
      </p:sp>
      <p:sp>
        <p:nvSpPr>
          <p:cNvPr id="126996" name="Text Box 20"/>
          <p:cNvSpPr txBox="1">
            <a:spLocks noChangeArrowheads="1"/>
          </p:cNvSpPr>
          <p:nvPr/>
        </p:nvSpPr>
        <p:spPr bwMode="auto">
          <a:xfrm>
            <a:off x="3563938" y="3933825"/>
            <a:ext cx="2160587" cy="701675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 b="1">
                <a:solidFill>
                  <a:srgbClr val="CC3399"/>
                </a:solidFill>
                <a:latin typeface="Arial" charset="0"/>
              </a:rPr>
              <a:t>Faire émerger  &amp; Partager</a:t>
            </a:r>
          </a:p>
        </p:txBody>
      </p:sp>
      <p:sp>
        <p:nvSpPr>
          <p:cNvPr id="126997" name="Oval 21"/>
          <p:cNvSpPr>
            <a:spLocks noChangeArrowheads="1"/>
          </p:cNvSpPr>
          <p:nvPr/>
        </p:nvSpPr>
        <p:spPr bwMode="auto">
          <a:xfrm>
            <a:off x="1258888" y="4797425"/>
            <a:ext cx="2589212" cy="18923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fr-FR" sz="2400" b="1">
                <a:solidFill>
                  <a:schemeClr val="bg2"/>
                </a:solidFill>
                <a:latin typeface="Comic Sans MS" pitchFamily="66" charset="0"/>
              </a:rPr>
              <a:t>Formes de </a:t>
            </a:r>
          </a:p>
          <a:p>
            <a:pPr algn="ctr" eaLnBrk="0" hangingPunct="0"/>
            <a:r>
              <a:rPr lang="fr-FR" sz="2400" b="1">
                <a:solidFill>
                  <a:schemeClr val="bg2"/>
                </a:solidFill>
                <a:latin typeface="Comic Sans MS" pitchFamily="66" charset="0"/>
              </a:rPr>
              <a:t>Groupement</a:t>
            </a:r>
          </a:p>
          <a:p>
            <a:pPr algn="ctr" eaLnBrk="0" hangingPunct="0"/>
            <a:r>
              <a:rPr lang="fr-FR" sz="2000" b="1">
                <a:solidFill>
                  <a:srgbClr val="CC00FF"/>
                </a:solidFill>
                <a:latin typeface="Arial" charset="0"/>
              </a:rPr>
              <a:t>Faire se confronter</a:t>
            </a:r>
            <a:r>
              <a:rPr lang="fr-FR" sz="2400" b="1">
                <a:solidFill>
                  <a:schemeClr val="bg2"/>
                </a:solidFill>
                <a:latin typeface="Comic Sans MS" pitchFamily="66" charset="0"/>
              </a:rPr>
              <a:t> </a:t>
            </a:r>
          </a:p>
          <a:p>
            <a:pPr algn="ctr" eaLnBrk="0" hangingPunct="0"/>
            <a:endParaRPr lang="fr-FR" sz="2400" b="1">
              <a:solidFill>
                <a:schemeClr val="bg2"/>
              </a:solidFill>
              <a:latin typeface="Comic Sans MS" pitchFamily="66" charset="0"/>
            </a:endParaRPr>
          </a:p>
        </p:txBody>
      </p:sp>
      <p:sp>
        <p:nvSpPr>
          <p:cNvPr id="126998" name="Line 22"/>
          <p:cNvSpPr>
            <a:spLocks noChangeShapeType="1"/>
          </p:cNvSpPr>
          <p:nvPr/>
        </p:nvSpPr>
        <p:spPr bwMode="auto">
          <a:xfrm>
            <a:off x="3851275" y="5661025"/>
            <a:ext cx="10080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26999" name="Line 23"/>
          <p:cNvSpPr>
            <a:spLocks noChangeShapeType="1"/>
          </p:cNvSpPr>
          <p:nvPr/>
        </p:nvSpPr>
        <p:spPr bwMode="auto">
          <a:xfrm>
            <a:off x="5651500" y="2636838"/>
            <a:ext cx="360363" cy="2160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CC99FF"/>
          </a:solidFill>
        </p:spPr>
        <p:txBody>
          <a:bodyPr>
            <a:normAutofit fontScale="90000"/>
          </a:bodyPr>
          <a:lstStyle/>
          <a:p>
            <a:r>
              <a:rPr lang="fr-FR" sz="4000" b="1">
                <a:solidFill>
                  <a:schemeClr val="accent2"/>
                </a:solidFill>
              </a:rPr>
              <a:t>2. La progression en spirale par rotation des dominantes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286000" y="1111250"/>
            <a:ext cx="4246563" cy="5746750"/>
            <a:chOff x="1386" y="308"/>
            <a:chExt cx="2675" cy="3620"/>
          </a:xfrm>
        </p:grpSpPr>
        <p:pic>
          <p:nvPicPr>
            <p:cNvPr id="164868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386" y="601"/>
              <a:ext cx="2675" cy="332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164869" name="AutoShape 5"/>
            <p:cNvSpPr>
              <a:spLocks noChangeArrowheads="1"/>
            </p:cNvSpPr>
            <p:nvPr/>
          </p:nvSpPr>
          <p:spPr bwMode="auto">
            <a:xfrm>
              <a:off x="2773" y="1439"/>
              <a:ext cx="222" cy="2028"/>
            </a:xfrm>
            <a:prstGeom prst="roundRect">
              <a:avLst>
                <a:gd name="adj" fmla="val 16667"/>
              </a:avLst>
            </a:prstGeom>
            <a:noFill/>
            <a:ln w="25560">
              <a:noFill/>
              <a:round/>
              <a:headEnd/>
              <a:tailEnd/>
            </a:ln>
            <a:effectLst/>
          </p:spPr>
          <p:txBody>
            <a:bodyPr lIns="90000" tIns="45000" rIns="90000" bIns="45000" anchor="ctr"/>
            <a:lstStyle/>
            <a:p>
              <a:pPr algn="ctr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fr-FR" b="1">
                  <a:solidFill>
                    <a:srgbClr val="FFFFFF"/>
                  </a:solidFill>
                  <a:latin typeface="Calibri" charset="0"/>
                  <a:ea typeface="Arial Unicode MS" pitchFamily="34" charset="-128"/>
                  <a:cs typeface="Arial Unicode MS" pitchFamily="34" charset="-128"/>
                </a:rPr>
                <a:t>R</a:t>
              </a:r>
            </a:p>
            <a:p>
              <a:pPr algn="ctr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fr-FR" b="1">
                  <a:solidFill>
                    <a:srgbClr val="FFFFFF"/>
                  </a:solidFill>
                  <a:latin typeface="Calibri" charset="0"/>
                  <a:ea typeface="Arial Unicode MS" pitchFamily="34" charset="-128"/>
                  <a:cs typeface="Arial Unicode MS" pitchFamily="34" charset="-128"/>
                </a:rPr>
                <a:t>E</a:t>
              </a:r>
            </a:p>
            <a:p>
              <a:pPr algn="ctr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fr-FR" b="1">
                  <a:solidFill>
                    <a:srgbClr val="FFFFFF"/>
                  </a:solidFill>
                  <a:latin typeface="Calibri" charset="0"/>
                  <a:ea typeface="Arial Unicode MS" pitchFamily="34" charset="-128"/>
                  <a:cs typeface="Arial Unicode MS" pitchFamily="34" charset="-128"/>
                </a:rPr>
                <a:t>S</a:t>
              </a:r>
            </a:p>
            <a:p>
              <a:pPr algn="ctr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fr-FR" b="1">
                  <a:solidFill>
                    <a:srgbClr val="FFFFFF"/>
                  </a:solidFill>
                  <a:latin typeface="Calibri" charset="0"/>
                  <a:ea typeface="Arial Unicode MS" pitchFamily="34" charset="-128"/>
                  <a:cs typeface="Arial Unicode MS" pitchFamily="34" charset="-128"/>
                </a:rPr>
                <a:t>S</a:t>
              </a:r>
            </a:p>
            <a:p>
              <a:pPr algn="ctr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fr-FR" b="1">
                  <a:solidFill>
                    <a:srgbClr val="FFFFFF"/>
                  </a:solidFill>
                  <a:latin typeface="Calibri" charset="0"/>
                  <a:ea typeface="Arial Unicode MS" pitchFamily="34" charset="-128"/>
                  <a:cs typeface="Arial Unicode MS" pitchFamily="34" charset="-128"/>
                </a:rPr>
                <a:t>O</a:t>
              </a:r>
            </a:p>
            <a:p>
              <a:pPr algn="ctr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fr-FR" b="1">
                  <a:solidFill>
                    <a:srgbClr val="FFFFFF"/>
                  </a:solidFill>
                  <a:latin typeface="Calibri" charset="0"/>
                  <a:ea typeface="Arial Unicode MS" pitchFamily="34" charset="-128"/>
                  <a:cs typeface="Arial Unicode MS" pitchFamily="34" charset="-128"/>
                </a:rPr>
                <a:t>U</a:t>
              </a:r>
            </a:p>
            <a:p>
              <a:pPr algn="ctr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fr-FR" b="1">
                  <a:solidFill>
                    <a:srgbClr val="FFFFFF"/>
                  </a:solidFill>
                  <a:latin typeface="Calibri" charset="0"/>
                  <a:ea typeface="Arial Unicode MS" pitchFamily="34" charset="-128"/>
                  <a:cs typeface="Arial Unicode MS" pitchFamily="34" charset="-128"/>
                </a:rPr>
                <a:t>R</a:t>
              </a:r>
            </a:p>
            <a:p>
              <a:pPr algn="ctr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fr-FR" b="1">
                  <a:solidFill>
                    <a:srgbClr val="FFFFFF"/>
                  </a:solidFill>
                  <a:latin typeface="Calibri" charset="0"/>
                  <a:ea typeface="Arial Unicode MS" pitchFamily="34" charset="-128"/>
                  <a:cs typeface="Arial Unicode MS" pitchFamily="34" charset="-128"/>
                </a:rPr>
                <a:t>C</a:t>
              </a:r>
            </a:p>
            <a:p>
              <a:pPr algn="ctr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fr-FR" b="1">
                  <a:solidFill>
                    <a:srgbClr val="FFFFFF"/>
                  </a:solidFill>
                  <a:latin typeface="Calibri" charset="0"/>
                  <a:ea typeface="Arial Unicode MS" pitchFamily="34" charset="-128"/>
                  <a:cs typeface="Arial Unicode MS" pitchFamily="34" charset="-128"/>
                </a:rPr>
                <a:t>E</a:t>
              </a:r>
            </a:p>
            <a:p>
              <a:pPr algn="ctr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fr-FR" b="1">
                  <a:solidFill>
                    <a:srgbClr val="FFFFFF"/>
                  </a:solidFill>
                  <a:latin typeface="Calibri" charset="0"/>
                  <a:ea typeface="Arial Unicode MS" pitchFamily="34" charset="-128"/>
                  <a:cs typeface="Arial Unicode MS" pitchFamily="34" charset="-128"/>
                </a:rPr>
                <a:t>S</a:t>
              </a:r>
            </a:p>
            <a:p>
              <a:pPr algn="ctr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fr-FR">
                <a:solidFill>
                  <a:srgbClr val="FFFFFF"/>
                </a:solidFill>
                <a:latin typeface="Calibri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64870" name="AutoShape 6"/>
            <p:cNvSpPr>
              <a:spLocks noChangeArrowheads="1"/>
            </p:cNvSpPr>
            <p:nvPr/>
          </p:nvSpPr>
          <p:spPr bwMode="auto">
            <a:xfrm>
              <a:off x="2688" y="308"/>
              <a:ext cx="359" cy="395"/>
            </a:xfrm>
            <a:prstGeom prst="triangle">
              <a:avLst>
                <a:gd name="adj" fmla="val 50000"/>
              </a:avLst>
            </a:prstGeom>
            <a:solidFill>
              <a:srgbClr val="4A452A"/>
            </a:solidFill>
            <a:ln w="25560">
              <a:solidFill>
                <a:srgbClr val="3A5F8B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64871" name="AutoShape 7"/>
            <p:cNvSpPr>
              <a:spLocks noChangeArrowheads="1"/>
            </p:cNvSpPr>
            <p:nvPr/>
          </p:nvSpPr>
          <p:spPr bwMode="auto">
            <a:xfrm rot="3480000">
              <a:off x="2384" y="397"/>
              <a:ext cx="328" cy="391"/>
            </a:xfrm>
            <a:prstGeom prst="triangle">
              <a:avLst>
                <a:gd name="adj" fmla="val 50000"/>
              </a:avLst>
            </a:prstGeom>
            <a:solidFill>
              <a:srgbClr val="CC9900"/>
            </a:solidFill>
            <a:ln w="25560">
              <a:solidFill>
                <a:srgbClr val="3A5F8B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64872" name="AutoShape 8"/>
            <p:cNvSpPr>
              <a:spLocks noChangeArrowheads="1"/>
            </p:cNvSpPr>
            <p:nvPr/>
          </p:nvSpPr>
          <p:spPr bwMode="auto">
            <a:xfrm rot="17760000">
              <a:off x="3072" y="556"/>
              <a:ext cx="372" cy="383"/>
            </a:xfrm>
            <a:prstGeom prst="triangle">
              <a:avLst>
                <a:gd name="adj" fmla="val 50000"/>
              </a:avLst>
            </a:prstGeom>
            <a:solidFill>
              <a:srgbClr val="4A452A"/>
            </a:solidFill>
            <a:ln w="25560">
              <a:solidFill>
                <a:srgbClr val="3A5F8B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ChangeArrowheads="1"/>
          </p:cNvSpPr>
          <p:nvPr/>
        </p:nvSpPr>
        <p:spPr bwMode="auto">
          <a:xfrm>
            <a:off x="0" y="0"/>
            <a:ext cx="5562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2800" b="1">
                <a:solidFill>
                  <a:schemeClr val="accent2"/>
                </a:solidFill>
                <a:ea typeface="ＭＳ Ｐゴシック" pitchFamily="-65" charset="-128"/>
              </a:rPr>
              <a:t>La Progression en Spirale par Rotation des Dominantes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286000" y="1169988"/>
            <a:ext cx="4918075" cy="5065712"/>
            <a:chOff x="1440" y="737"/>
            <a:chExt cx="3098" cy="3191"/>
          </a:xfrm>
        </p:grpSpPr>
        <p:sp>
          <p:nvSpPr>
            <p:cNvPr id="50" name="Parallélogramme 4"/>
            <p:cNvSpPr>
              <a:spLocks noChangeArrowheads="1"/>
            </p:cNvSpPr>
            <p:nvPr/>
          </p:nvSpPr>
          <p:spPr bwMode="auto">
            <a:xfrm rot="1002170">
              <a:off x="2330" y="737"/>
              <a:ext cx="2208" cy="460"/>
            </a:xfrm>
            <a:prstGeom prst="parallelogram">
              <a:avLst>
                <a:gd name="adj" fmla="val 125756"/>
              </a:avLst>
            </a:prstGeom>
            <a:gradFill rotWithShape="1">
              <a:gsLst>
                <a:gs pos="0">
                  <a:srgbClr val="A5A5A5"/>
                </a:gs>
                <a:gs pos="100000">
                  <a:srgbClr val="7F7F7F"/>
                </a:gs>
              </a:gsLst>
              <a:lin ang="5400000" scaled="1"/>
            </a:gradFill>
            <a:ln w="31750">
              <a:solidFill>
                <a:srgbClr val="000000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fr-FR">
                <a:latin typeface="Verdana" charset="0"/>
                <a:ea typeface="ＭＳ Ｐゴシック" charset="0"/>
              </a:endParaRPr>
            </a:p>
          </p:txBody>
        </p:sp>
        <p:sp>
          <p:nvSpPr>
            <p:cNvPr id="39" name="Parallélogramme 4"/>
            <p:cNvSpPr>
              <a:spLocks noChangeArrowheads="1"/>
            </p:cNvSpPr>
            <p:nvPr/>
          </p:nvSpPr>
          <p:spPr bwMode="auto">
            <a:xfrm rot="1002170">
              <a:off x="1440" y="2064"/>
              <a:ext cx="2448" cy="337"/>
            </a:xfrm>
            <a:prstGeom prst="parallelogram">
              <a:avLst>
                <a:gd name="adj" fmla="val 154530"/>
              </a:avLst>
            </a:prstGeom>
            <a:gradFill rotWithShape="1">
              <a:gsLst>
                <a:gs pos="0">
                  <a:srgbClr val="A5A5A5"/>
                </a:gs>
                <a:gs pos="100000">
                  <a:srgbClr val="7F7F7F"/>
                </a:gs>
              </a:gsLst>
              <a:lin ang="5400000" scaled="1"/>
            </a:gradFill>
            <a:ln w="31750">
              <a:solidFill>
                <a:srgbClr val="000000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fr-FR">
                <a:latin typeface="Verdana" charset="0"/>
                <a:ea typeface="ＭＳ Ｐゴシック" charset="0"/>
              </a:endParaRPr>
            </a:p>
          </p:txBody>
        </p:sp>
        <p:sp>
          <p:nvSpPr>
            <p:cNvPr id="42" name="Parallélogramme 4"/>
            <p:cNvSpPr>
              <a:spLocks noChangeArrowheads="1"/>
            </p:cNvSpPr>
            <p:nvPr/>
          </p:nvSpPr>
          <p:spPr bwMode="auto">
            <a:xfrm rot="1002170">
              <a:off x="1632" y="3168"/>
              <a:ext cx="2268" cy="332"/>
            </a:xfrm>
            <a:prstGeom prst="parallelogram">
              <a:avLst>
                <a:gd name="adj" fmla="val 192068"/>
              </a:avLst>
            </a:prstGeom>
            <a:gradFill rotWithShape="1">
              <a:gsLst>
                <a:gs pos="0">
                  <a:srgbClr val="A5A5A5"/>
                </a:gs>
                <a:gs pos="100000">
                  <a:srgbClr val="7F7F7F"/>
                </a:gs>
              </a:gsLst>
              <a:lin ang="5400000" scaled="1"/>
            </a:gradFill>
            <a:ln w="31750">
              <a:solidFill>
                <a:srgbClr val="000000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fr-FR">
                <a:latin typeface="Verdana" charset="0"/>
                <a:ea typeface="ＭＳ Ｐゴシック" charset="0"/>
              </a:endParaRPr>
            </a:p>
          </p:txBody>
        </p:sp>
        <p:sp>
          <p:nvSpPr>
            <p:cNvPr id="64" name="Rectangle à coins arrondis 2"/>
            <p:cNvSpPr>
              <a:spLocks noChangeArrowheads="1"/>
            </p:cNvSpPr>
            <p:nvPr/>
          </p:nvSpPr>
          <p:spPr bwMode="auto">
            <a:xfrm rot="-646868">
              <a:off x="2016" y="3552"/>
              <a:ext cx="1942" cy="37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BFBFBF"/>
                </a:gs>
                <a:gs pos="100000">
                  <a:srgbClr val="D8D8D8"/>
                </a:gs>
              </a:gsLst>
              <a:lin ang="5400000" scaled="1"/>
            </a:gradFill>
            <a:ln w="31750">
              <a:solidFill>
                <a:srgbClr val="000000"/>
              </a:solidFill>
              <a:round/>
              <a:headEnd/>
              <a:tailEnd/>
            </a:ln>
            <a:effectLst>
              <a:outerShdw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fr-FR">
                <a:latin typeface="Verdana" charset="0"/>
                <a:ea typeface="ＭＳ Ｐゴシック" charset="0"/>
              </a:endParaRPr>
            </a:p>
          </p:txBody>
        </p:sp>
        <p:sp>
          <p:nvSpPr>
            <p:cNvPr id="40" name="Rectangle à coins arrondis 2"/>
            <p:cNvSpPr>
              <a:spLocks noChangeArrowheads="1"/>
            </p:cNvSpPr>
            <p:nvPr/>
          </p:nvSpPr>
          <p:spPr bwMode="auto">
            <a:xfrm rot="-646868">
              <a:off x="1488" y="2592"/>
              <a:ext cx="2695" cy="37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BFBFBF"/>
                </a:gs>
                <a:gs pos="100000">
                  <a:srgbClr val="D8D8D8"/>
                </a:gs>
              </a:gsLst>
              <a:lin ang="5400000" scaled="1"/>
            </a:gradFill>
            <a:ln w="31750">
              <a:solidFill>
                <a:srgbClr val="000000"/>
              </a:solidFill>
              <a:round/>
              <a:headEnd/>
              <a:tailEnd/>
            </a:ln>
            <a:effectLst>
              <a:outerShdw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fr-FR">
                <a:latin typeface="Verdana" charset="0"/>
                <a:ea typeface="ＭＳ Ｐゴシック" charset="0"/>
              </a:endParaRPr>
            </a:p>
          </p:txBody>
        </p:sp>
      </p:grpSp>
      <p:grpSp>
        <p:nvGrpSpPr>
          <p:cNvPr id="3" name="Grouper 64"/>
          <p:cNvGrpSpPr>
            <a:grpSpLocks/>
          </p:cNvGrpSpPr>
          <p:nvPr/>
        </p:nvGrpSpPr>
        <p:grpSpPr bwMode="auto">
          <a:xfrm>
            <a:off x="5029200" y="5029200"/>
            <a:ext cx="2057400" cy="1524000"/>
            <a:chOff x="5181600" y="4953000"/>
            <a:chExt cx="3048000" cy="1752600"/>
          </a:xfrm>
        </p:grpSpPr>
        <p:grpSp>
          <p:nvGrpSpPr>
            <p:cNvPr id="4" name="Group 27"/>
            <p:cNvGrpSpPr>
              <a:grpSpLocks/>
            </p:cNvGrpSpPr>
            <p:nvPr/>
          </p:nvGrpSpPr>
          <p:grpSpPr bwMode="auto">
            <a:xfrm>
              <a:off x="5410200" y="5181600"/>
              <a:ext cx="2590800" cy="1066800"/>
              <a:chOff x="0" y="3648"/>
              <a:chExt cx="1632" cy="672"/>
            </a:xfrm>
          </p:grpSpPr>
          <p:sp>
            <p:nvSpPr>
              <p:cNvPr id="23" name="Oval 28"/>
              <p:cNvSpPr>
                <a:spLocks noChangeArrowheads="1"/>
              </p:cNvSpPr>
              <p:nvPr/>
            </p:nvSpPr>
            <p:spPr bwMode="auto">
              <a:xfrm>
                <a:off x="1103" y="3696"/>
                <a:ext cx="529" cy="289"/>
              </a:xfrm>
              <a:prstGeom prst="ellipse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fr-FR" sz="2000" b="1">
                    <a:latin typeface="Verdana" pitchFamily="34" charset="0"/>
                    <a:ea typeface="ＭＳ Ｐゴシック" pitchFamily="-65" charset="-128"/>
                  </a:rPr>
                  <a:t>PdD</a:t>
                </a:r>
                <a:r>
                  <a:rPr lang="fr-FR" sz="2400" b="1">
                    <a:solidFill>
                      <a:schemeClr val="bg2"/>
                    </a:solidFill>
                    <a:latin typeface="Verdana" pitchFamily="34" charset="0"/>
                    <a:ea typeface="ＭＳ Ｐゴシック" pitchFamily="-65" charset="-128"/>
                  </a:rPr>
                  <a:t> </a:t>
                </a:r>
              </a:p>
            </p:txBody>
          </p:sp>
          <p:sp>
            <p:nvSpPr>
              <p:cNvPr id="24" name="Oval 29"/>
              <p:cNvSpPr>
                <a:spLocks noChangeArrowheads="1"/>
              </p:cNvSpPr>
              <p:nvPr/>
            </p:nvSpPr>
            <p:spPr bwMode="auto">
              <a:xfrm>
                <a:off x="1056" y="4080"/>
                <a:ext cx="576" cy="240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fr-FR" sz="2400" b="1">
                    <a:solidFill>
                      <a:schemeClr val="bg1"/>
                    </a:solidFill>
                    <a:latin typeface="Verdana" pitchFamily="34" charset="0"/>
                    <a:ea typeface="ＭＳ Ｐゴシック" pitchFamily="-65" charset="-128"/>
                  </a:rPr>
                  <a:t>EM</a:t>
                </a:r>
              </a:p>
            </p:txBody>
          </p:sp>
          <p:sp>
            <p:nvSpPr>
              <p:cNvPr id="25" name="Oval 30"/>
              <p:cNvSpPr>
                <a:spLocks noChangeArrowheads="1"/>
              </p:cNvSpPr>
              <p:nvPr/>
            </p:nvSpPr>
            <p:spPr bwMode="auto">
              <a:xfrm>
                <a:off x="0" y="4080"/>
                <a:ext cx="576" cy="240"/>
              </a:xfrm>
              <a:prstGeom prst="ellipse">
                <a:avLst/>
              </a:prstGeom>
              <a:solidFill>
                <a:srgbClr val="66FF6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fr-FR" sz="2400" b="1">
                    <a:latin typeface="Verdana" pitchFamily="34" charset="0"/>
                    <a:ea typeface="ＭＳ Ｐゴシック" pitchFamily="-65" charset="-128"/>
                  </a:rPr>
                  <a:t>PA</a:t>
                </a:r>
                <a:r>
                  <a:rPr lang="fr-FR" sz="2400" b="1">
                    <a:solidFill>
                      <a:schemeClr val="bg2"/>
                    </a:solidFill>
                    <a:latin typeface="Verdana" pitchFamily="34" charset="0"/>
                    <a:ea typeface="ＭＳ Ｐゴシック" pitchFamily="-65" charset="-128"/>
                  </a:rPr>
                  <a:t> </a:t>
                </a:r>
              </a:p>
            </p:txBody>
          </p:sp>
          <p:sp>
            <p:nvSpPr>
              <p:cNvPr id="27" name="Oval 32"/>
              <p:cNvSpPr>
                <a:spLocks noChangeArrowheads="1"/>
              </p:cNvSpPr>
              <p:nvPr/>
            </p:nvSpPr>
            <p:spPr bwMode="auto">
              <a:xfrm>
                <a:off x="432" y="3648"/>
                <a:ext cx="720" cy="673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fr-FR" sz="2400" b="1">
                    <a:solidFill>
                      <a:schemeClr val="bg1"/>
                    </a:solidFill>
                    <a:latin typeface="Verdana" pitchFamily="34" charset="0"/>
                    <a:ea typeface="ＭＳ Ｐゴシック" pitchFamily="-65" charset="-128"/>
                  </a:rPr>
                  <a:t>VeM</a:t>
                </a:r>
              </a:p>
            </p:txBody>
          </p:sp>
          <p:sp>
            <p:nvSpPr>
              <p:cNvPr id="26" name="Oval 31"/>
              <p:cNvSpPr>
                <a:spLocks noChangeArrowheads="1"/>
              </p:cNvSpPr>
              <p:nvPr/>
            </p:nvSpPr>
            <p:spPr bwMode="auto">
              <a:xfrm>
                <a:off x="0" y="3696"/>
                <a:ext cx="529" cy="24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fr-FR" sz="2000" b="1">
                    <a:latin typeface="Verdana" pitchFamily="34" charset="0"/>
                    <a:ea typeface="ＭＳ Ｐゴシック" pitchFamily="-65" charset="-128"/>
                  </a:rPr>
                  <a:t>MdS</a:t>
                </a:r>
              </a:p>
            </p:txBody>
          </p:sp>
        </p:grpSp>
        <p:sp>
          <p:nvSpPr>
            <p:cNvPr id="28" name="Oval 37"/>
            <p:cNvSpPr>
              <a:spLocks noChangeArrowheads="1"/>
            </p:cNvSpPr>
            <p:nvPr/>
          </p:nvSpPr>
          <p:spPr bwMode="auto">
            <a:xfrm>
              <a:off x="6477000" y="6248400"/>
              <a:ext cx="762000" cy="38100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2400" b="1">
                  <a:latin typeface="Verdana" pitchFamily="34" charset="0"/>
                  <a:ea typeface="ＭＳ Ｐゴシック" pitchFamily="-65" charset="-128"/>
                </a:rPr>
                <a:t>FV</a:t>
              </a:r>
            </a:p>
          </p:txBody>
        </p:sp>
        <p:sp>
          <p:nvSpPr>
            <p:cNvPr id="63" name="Ellipse 62"/>
            <p:cNvSpPr>
              <a:spLocks noChangeArrowheads="1"/>
            </p:cNvSpPr>
            <p:nvPr/>
          </p:nvSpPr>
          <p:spPr bwMode="auto">
            <a:xfrm>
              <a:off x="5181600" y="4953000"/>
              <a:ext cx="3048000" cy="17526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lt1"/>
                </a:solidFill>
                <a:latin typeface="+mn-lt"/>
              </a:endParaRPr>
            </a:p>
          </p:txBody>
        </p:sp>
      </p:grpSp>
      <p:grpSp>
        <p:nvGrpSpPr>
          <p:cNvPr id="5" name="Grouper 68"/>
          <p:cNvGrpSpPr>
            <a:grpSpLocks/>
          </p:cNvGrpSpPr>
          <p:nvPr/>
        </p:nvGrpSpPr>
        <p:grpSpPr bwMode="auto">
          <a:xfrm>
            <a:off x="1524000" y="3886200"/>
            <a:ext cx="2286000" cy="1676400"/>
            <a:chOff x="152400" y="4038600"/>
            <a:chExt cx="2895600" cy="2057400"/>
          </a:xfrm>
        </p:grpSpPr>
        <p:grpSp>
          <p:nvGrpSpPr>
            <p:cNvPr id="6" name="Grouper 28"/>
            <p:cNvGrpSpPr>
              <a:grpSpLocks/>
            </p:cNvGrpSpPr>
            <p:nvPr/>
          </p:nvGrpSpPr>
          <p:grpSpPr bwMode="auto">
            <a:xfrm>
              <a:off x="304800" y="4267200"/>
              <a:ext cx="2743200" cy="1524000"/>
              <a:chOff x="5562600" y="609600"/>
              <a:chExt cx="2743200" cy="1524000"/>
            </a:xfrm>
          </p:grpSpPr>
          <p:grpSp>
            <p:nvGrpSpPr>
              <p:cNvPr id="7" name="Group 3"/>
              <p:cNvGrpSpPr>
                <a:grpSpLocks/>
              </p:cNvGrpSpPr>
              <p:nvPr/>
            </p:nvGrpSpPr>
            <p:grpSpPr bwMode="auto">
              <a:xfrm>
                <a:off x="5562600" y="762000"/>
                <a:ext cx="2743200" cy="1371600"/>
                <a:chOff x="480" y="2736"/>
                <a:chExt cx="1728" cy="864"/>
              </a:xfrm>
            </p:grpSpPr>
            <p:sp>
              <p:nvSpPr>
                <p:cNvPr id="16" name="Oval 4"/>
                <p:cNvSpPr>
                  <a:spLocks noChangeArrowheads="1"/>
                </p:cNvSpPr>
                <p:nvPr/>
              </p:nvSpPr>
              <p:spPr bwMode="auto">
                <a:xfrm>
                  <a:off x="1584" y="2976"/>
                  <a:ext cx="624" cy="336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fr-FR" sz="2400" b="1">
                      <a:solidFill>
                        <a:schemeClr val="bg1"/>
                      </a:solidFill>
                      <a:latin typeface="Verdana" pitchFamily="34" charset="0"/>
                      <a:ea typeface="ＭＳ Ｐゴシック" pitchFamily="-65" charset="-128"/>
                    </a:rPr>
                    <a:t>EM</a:t>
                  </a:r>
                </a:p>
              </p:txBody>
            </p:sp>
            <p:sp>
              <p:nvSpPr>
                <p:cNvPr id="17" name="Oval 5"/>
                <p:cNvSpPr>
                  <a:spLocks noChangeArrowheads="1"/>
                </p:cNvSpPr>
                <p:nvPr/>
              </p:nvSpPr>
              <p:spPr bwMode="auto">
                <a:xfrm>
                  <a:off x="480" y="2735"/>
                  <a:ext cx="624" cy="529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fr-FR" sz="2400" b="1">
                      <a:solidFill>
                        <a:schemeClr val="bg1"/>
                      </a:solidFill>
                      <a:latin typeface="Verdana" pitchFamily="34" charset="0"/>
                      <a:ea typeface="ＭＳ Ｐゴシック" pitchFamily="-65" charset="-128"/>
                    </a:rPr>
                    <a:t>VeM</a:t>
                  </a:r>
                </a:p>
              </p:txBody>
            </p:sp>
            <p:sp>
              <p:nvSpPr>
                <p:cNvPr id="18" name="Oval 6"/>
                <p:cNvSpPr>
                  <a:spLocks noChangeArrowheads="1"/>
                </p:cNvSpPr>
                <p:nvPr/>
              </p:nvSpPr>
              <p:spPr bwMode="auto">
                <a:xfrm>
                  <a:off x="1537" y="3312"/>
                  <a:ext cx="527" cy="288"/>
                </a:xfrm>
                <a:prstGeom prst="ellipse">
                  <a:avLst/>
                </a:prstGeom>
                <a:solidFill>
                  <a:srgbClr val="66FF66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fr-FR" sz="2400" b="1">
                      <a:latin typeface="Verdana" pitchFamily="34" charset="0"/>
                      <a:ea typeface="ＭＳ Ｐゴシック" pitchFamily="-65" charset="-128"/>
                    </a:rPr>
                    <a:t>PA</a:t>
                  </a:r>
                  <a:r>
                    <a:rPr lang="fr-FR" sz="2400" b="1">
                      <a:solidFill>
                        <a:schemeClr val="bg2"/>
                      </a:solidFill>
                      <a:latin typeface="Verdana" pitchFamily="34" charset="0"/>
                      <a:ea typeface="ＭＳ Ｐゴシック" pitchFamily="-65" charset="-128"/>
                    </a:rPr>
                    <a:t> </a:t>
                  </a:r>
                </a:p>
              </p:txBody>
            </p:sp>
            <p:sp>
              <p:nvSpPr>
                <p:cNvPr id="19" name="Oval 7"/>
                <p:cNvSpPr>
                  <a:spLocks noChangeArrowheads="1"/>
                </p:cNvSpPr>
                <p:nvPr/>
              </p:nvSpPr>
              <p:spPr bwMode="auto">
                <a:xfrm>
                  <a:off x="577" y="3264"/>
                  <a:ext cx="480" cy="241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fr-FR" sz="2000" b="1">
                      <a:latin typeface="Verdana" pitchFamily="34" charset="0"/>
                      <a:ea typeface="ＭＳ Ｐゴシック" pitchFamily="-65" charset="-128"/>
                    </a:rPr>
                    <a:t>MdS</a:t>
                  </a:r>
                </a:p>
              </p:txBody>
            </p:sp>
            <p:sp>
              <p:nvSpPr>
                <p:cNvPr id="20" name="Oval 8"/>
                <p:cNvSpPr>
                  <a:spLocks noChangeArrowheads="1"/>
                </p:cNvSpPr>
                <p:nvPr/>
              </p:nvSpPr>
              <p:spPr bwMode="auto">
                <a:xfrm>
                  <a:off x="960" y="2783"/>
                  <a:ext cx="719" cy="722"/>
                </a:xfrm>
                <a:prstGeom prst="ellipse">
                  <a:avLst/>
                </a:prstGeom>
                <a:solidFill>
                  <a:srgbClr val="FFC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fr-FR" sz="2400" b="1">
                      <a:latin typeface="Verdana" pitchFamily="34" charset="0"/>
                      <a:ea typeface="ＭＳ Ｐゴシック" pitchFamily="-65" charset="-128"/>
                    </a:rPr>
                    <a:t>PdD</a:t>
                  </a:r>
                  <a:r>
                    <a:rPr lang="fr-FR" sz="2400" b="1">
                      <a:solidFill>
                        <a:schemeClr val="bg2"/>
                      </a:solidFill>
                      <a:latin typeface="Verdana" pitchFamily="34" charset="0"/>
                      <a:ea typeface="ＭＳ Ｐゴシック" pitchFamily="-65" charset="-128"/>
                    </a:rPr>
                    <a:t> </a:t>
                  </a:r>
                </a:p>
              </p:txBody>
            </p:sp>
          </p:grpSp>
          <p:sp>
            <p:nvSpPr>
              <p:cNvPr id="21" name="Oval 40"/>
              <p:cNvSpPr>
                <a:spLocks noChangeArrowheads="1"/>
              </p:cNvSpPr>
              <p:nvPr/>
            </p:nvSpPr>
            <p:spPr bwMode="auto">
              <a:xfrm>
                <a:off x="7086600" y="609600"/>
                <a:ext cx="762000" cy="381000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fr-FR" sz="2400" b="1">
                    <a:latin typeface="Verdana" pitchFamily="34" charset="0"/>
                    <a:ea typeface="ＭＳ Ｐゴシック" pitchFamily="-65" charset="-128"/>
                  </a:rPr>
                  <a:t>FV</a:t>
                </a:r>
              </a:p>
            </p:txBody>
          </p:sp>
        </p:grpSp>
        <p:sp>
          <p:nvSpPr>
            <p:cNvPr id="62" name="Ellipse 61"/>
            <p:cNvSpPr>
              <a:spLocks noChangeArrowheads="1"/>
            </p:cNvSpPr>
            <p:nvPr/>
          </p:nvSpPr>
          <p:spPr bwMode="auto">
            <a:xfrm>
              <a:off x="152400" y="4038600"/>
              <a:ext cx="2895600" cy="20574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lt1"/>
                </a:solidFill>
                <a:latin typeface="+mn-lt"/>
              </a:endParaRPr>
            </a:p>
          </p:txBody>
        </p:sp>
      </p:grpSp>
      <p:grpSp>
        <p:nvGrpSpPr>
          <p:cNvPr id="8" name="Group 16"/>
          <p:cNvGrpSpPr>
            <a:grpSpLocks/>
          </p:cNvGrpSpPr>
          <p:nvPr/>
        </p:nvGrpSpPr>
        <p:grpSpPr bwMode="auto">
          <a:xfrm>
            <a:off x="5181600" y="3048000"/>
            <a:ext cx="2667000" cy="1828800"/>
            <a:chOff x="3936" y="1776"/>
            <a:chExt cx="1728" cy="1296"/>
          </a:xfrm>
        </p:grpSpPr>
        <p:grpSp>
          <p:nvGrpSpPr>
            <p:cNvPr id="9" name="Grouper 66"/>
            <p:cNvGrpSpPr>
              <a:grpSpLocks/>
            </p:cNvGrpSpPr>
            <p:nvPr/>
          </p:nvGrpSpPr>
          <p:grpSpPr bwMode="auto">
            <a:xfrm>
              <a:off x="4032" y="1824"/>
              <a:ext cx="1488" cy="1200"/>
              <a:chOff x="6400800" y="2895600"/>
              <a:chExt cx="2362200" cy="1905000"/>
            </a:xfrm>
          </p:grpSpPr>
          <p:grpSp>
            <p:nvGrpSpPr>
              <p:cNvPr id="10" name="Group 9"/>
              <p:cNvGrpSpPr>
                <a:grpSpLocks/>
              </p:cNvGrpSpPr>
              <p:nvPr/>
            </p:nvGrpSpPr>
            <p:grpSpPr bwMode="auto">
              <a:xfrm>
                <a:off x="6400800" y="2895600"/>
                <a:ext cx="1828800" cy="1905000"/>
                <a:chOff x="1440" y="1632"/>
                <a:chExt cx="1152" cy="1200"/>
              </a:xfrm>
            </p:grpSpPr>
            <p:sp>
              <p:nvSpPr>
                <p:cNvPr id="31" name="Oval 10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576" cy="288"/>
                </a:xfrm>
                <a:prstGeom prst="ellipse">
                  <a:avLst/>
                </a:prstGeom>
                <a:solidFill>
                  <a:srgbClr val="66FF66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fr-FR" sz="2400" b="1">
                      <a:latin typeface="Verdana" pitchFamily="34" charset="0"/>
                      <a:ea typeface="ＭＳ Ｐゴシック" pitchFamily="-65" charset="-128"/>
                    </a:rPr>
                    <a:t>PA</a:t>
                  </a:r>
                  <a:r>
                    <a:rPr lang="fr-FR" sz="2400" b="1">
                      <a:solidFill>
                        <a:schemeClr val="bg2"/>
                      </a:solidFill>
                      <a:latin typeface="Verdana" pitchFamily="34" charset="0"/>
                      <a:ea typeface="ＭＳ Ｐゴシック" pitchFamily="-65" charset="-128"/>
                    </a:rPr>
                    <a:t> </a:t>
                  </a:r>
                </a:p>
              </p:txBody>
            </p:sp>
            <p:sp>
              <p:nvSpPr>
                <p:cNvPr id="32" name="Oval 11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528" cy="28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fr-FR" sz="2400" b="1">
                      <a:latin typeface="Verdana" pitchFamily="34" charset="0"/>
                      <a:ea typeface="ＭＳ Ｐゴシック" pitchFamily="-65" charset="-128"/>
                    </a:rPr>
                    <a:t>MdS</a:t>
                  </a:r>
                </a:p>
              </p:txBody>
            </p:sp>
            <p:sp>
              <p:nvSpPr>
                <p:cNvPr id="33" name="Oval 12"/>
                <p:cNvSpPr>
                  <a:spLocks noChangeArrowheads="1"/>
                </p:cNvSpPr>
                <p:nvPr/>
              </p:nvSpPr>
              <p:spPr bwMode="auto">
                <a:xfrm>
                  <a:off x="1488" y="2208"/>
                  <a:ext cx="576" cy="528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fr-FR" sz="2400" b="1">
                      <a:solidFill>
                        <a:schemeClr val="bg1"/>
                      </a:solidFill>
                      <a:latin typeface="Verdana" pitchFamily="34" charset="0"/>
                      <a:ea typeface="ＭＳ Ｐゴシック" pitchFamily="-65" charset="-128"/>
                    </a:rPr>
                    <a:t>VeM</a:t>
                  </a:r>
                </a:p>
              </p:txBody>
            </p:sp>
            <p:sp>
              <p:nvSpPr>
                <p:cNvPr id="34" name="Oval 13"/>
                <p:cNvSpPr>
                  <a:spLocks noChangeArrowheads="1"/>
                </p:cNvSpPr>
                <p:nvPr/>
              </p:nvSpPr>
              <p:spPr bwMode="auto">
                <a:xfrm>
                  <a:off x="1440" y="1776"/>
                  <a:ext cx="528" cy="479"/>
                </a:xfrm>
                <a:prstGeom prst="ellipse">
                  <a:avLst/>
                </a:prstGeom>
                <a:solidFill>
                  <a:srgbClr val="FFC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fr-FR" sz="2400" b="1">
                      <a:latin typeface="Verdana" pitchFamily="34" charset="0"/>
                      <a:ea typeface="ＭＳ Ｐゴシック" pitchFamily="-65" charset="-128"/>
                    </a:rPr>
                    <a:t>PdD</a:t>
                  </a:r>
                  <a:r>
                    <a:rPr lang="fr-FR" sz="2400" b="1">
                      <a:solidFill>
                        <a:schemeClr val="bg2"/>
                      </a:solidFill>
                      <a:latin typeface="Verdana" pitchFamily="34" charset="0"/>
                      <a:ea typeface="ＭＳ Ｐゴシック" pitchFamily="-65" charset="-128"/>
                    </a:rPr>
                    <a:t> </a:t>
                  </a:r>
                </a:p>
              </p:txBody>
            </p:sp>
            <p:sp>
              <p:nvSpPr>
                <p:cNvPr id="35" name="Oval 14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720" cy="720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fr-FR" sz="2400" b="1">
                      <a:solidFill>
                        <a:schemeClr val="bg1"/>
                      </a:solidFill>
                      <a:latin typeface="Verdana" pitchFamily="34" charset="0"/>
                      <a:ea typeface="ＭＳ Ｐゴシック" pitchFamily="-65" charset="-128"/>
                    </a:rPr>
                    <a:t>EM</a:t>
                  </a:r>
                </a:p>
              </p:txBody>
            </p:sp>
          </p:grpSp>
          <p:sp>
            <p:nvSpPr>
              <p:cNvPr id="36" name="Oval 39"/>
              <p:cNvSpPr>
                <a:spLocks noChangeArrowheads="1"/>
              </p:cNvSpPr>
              <p:nvPr/>
            </p:nvSpPr>
            <p:spPr bwMode="auto">
              <a:xfrm>
                <a:off x="8001000" y="3200400"/>
                <a:ext cx="762000" cy="381000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fr-FR" sz="2400" b="1">
                    <a:latin typeface="Verdana" pitchFamily="34" charset="0"/>
                    <a:ea typeface="ＭＳ Ｐゴシック" pitchFamily="-65" charset="-128"/>
                  </a:rPr>
                  <a:t>FV</a:t>
                </a:r>
              </a:p>
            </p:txBody>
          </p:sp>
        </p:grpSp>
        <p:sp>
          <p:nvSpPr>
            <p:cNvPr id="60" name="Ellipse 59"/>
            <p:cNvSpPr>
              <a:spLocks noChangeArrowheads="1"/>
            </p:cNvSpPr>
            <p:nvPr/>
          </p:nvSpPr>
          <p:spPr bwMode="auto">
            <a:xfrm>
              <a:off x="3936" y="1776"/>
              <a:ext cx="1728" cy="12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lt1"/>
                </a:solidFill>
                <a:latin typeface="+mn-lt"/>
              </a:endParaRPr>
            </a:p>
          </p:txBody>
        </p:sp>
      </p:grpSp>
      <p:sp>
        <p:nvSpPr>
          <p:cNvPr id="41" name="Rectangle à coins arrondis 2"/>
          <p:cNvSpPr>
            <a:spLocks noChangeArrowheads="1"/>
          </p:cNvSpPr>
          <p:nvPr/>
        </p:nvSpPr>
        <p:spPr bwMode="auto">
          <a:xfrm rot="-646868">
            <a:off x="1992313" y="2132013"/>
            <a:ext cx="5589587" cy="762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BFBFBF"/>
              </a:gs>
              <a:gs pos="100000">
                <a:srgbClr val="D8D8D8"/>
              </a:gs>
            </a:gsLst>
            <a:lin ang="5400000" scaled="1"/>
          </a:gradFill>
          <a:ln w="31750">
            <a:solidFill>
              <a:srgbClr val="000000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fr-FR">
              <a:latin typeface="Verdana" charset="0"/>
              <a:ea typeface="ＭＳ Ｐゴシック" charset="0"/>
            </a:endParaRPr>
          </a:p>
        </p:txBody>
      </p:sp>
      <p:grpSp>
        <p:nvGrpSpPr>
          <p:cNvPr id="11" name="Grouper 67"/>
          <p:cNvGrpSpPr>
            <a:grpSpLocks/>
          </p:cNvGrpSpPr>
          <p:nvPr/>
        </p:nvGrpSpPr>
        <p:grpSpPr bwMode="auto">
          <a:xfrm>
            <a:off x="533400" y="1447800"/>
            <a:ext cx="3048000" cy="2209800"/>
            <a:chOff x="0" y="1447800"/>
            <a:chExt cx="2895600" cy="2362200"/>
          </a:xfrm>
        </p:grpSpPr>
        <p:sp>
          <p:nvSpPr>
            <p:cNvPr id="49" name="Oval 41"/>
            <p:cNvSpPr>
              <a:spLocks noChangeArrowheads="1"/>
            </p:cNvSpPr>
            <p:nvPr/>
          </p:nvSpPr>
          <p:spPr bwMode="auto">
            <a:xfrm>
              <a:off x="2057400" y="2133600"/>
              <a:ext cx="762000" cy="38100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2400" b="1">
                  <a:latin typeface="Verdana" pitchFamily="34" charset="0"/>
                  <a:ea typeface="ＭＳ Ｐゴシック" pitchFamily="-65" charset="-128"/>
                </a:rPr>
                <a:t>FV</a:t>
              </a:r>
            </a:p>
          </p:txBody>
        </p:sp>
        <p:grpSp>
          <p:nvGrpSpPr>
            <p:cNvPr id="12" name="Group 15"/>
            <p:cNvGrpSpPr>
              <a:grpSpLocks/>
            </p:cNvGrpSpPr>
            <p:nvPr/>
          </p:nvGrpSpPr>
          <p:grpSpPr bwMode="auto">
            <a:xfrm>
              <a:off x="152400" y="1828800"/>
              <a:ext cx="2362200" cy="1905000"/>
              <a:chOff x="2208" y="624"/>
              <a:chExt cx="1488" cy="1200"/>
            </a:xfrm>
          </p:grpSpPr>
          <p:sp>
            <p:nvSpPr>
              <p:cNvPr id="44" name="Oval 16"/>
              <p:cNvSpPr>
                <a:spLocks noChangeArrowheads="1"/>
              </p:cNvSpPr>
              <p:nvPr/>
            </p:nvSpPr>
            <p:spPr bwMode="auto">
              <a:xfrm>
                <a:off x="2208" y="625"/>
                <a:ext cx="576" cy="528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fr-FR" sz="2400" b="1">
                    <a:solidFill>
                      <a:schemeClr val="bg1"/>
                    </a:solidFill>
                    <a:latin typeface="Verdana" pitchFamily="34" charset="0"/>
                    <a:ea typeface="ＭＳ Ｐゴシック" pitchFamily="-65" charset="-128"/>
                  </a:rPr>
                  <a:t>VeM</a:t>
                </a:r>
              </a:p>
            </p:txBody>
          </p:sp>
          <p:sp>
            <p:nvSpPr>
              <p:cNvPr id="45" name="Oval 17"/>
              <p:cNvSpPr>
                <a:spLocks noChangeArrowheads="1"/>
              </p:cNvSpPr>
              <p:nvPr/>
            </p:nvSpPr>
            <p:spPr bwMode="auto">
              <a:xfrm>
                <a:off x="3072" y="1536"/>
                <a:ext cx="528" cy="28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fr-FR" sz="2400" b="1">
                    <a:latin typeface="Verdana" pitchFamily="34" charset="0"/>
                    <a:ea typeface="ＭＳ Ｐゴシック" pitchFamily="-65" charset="-128"/>
                  </a:rPr>
                  <a:t>MdS</a:t>
                </a:r>
              </a:p>
            </p:txBody>
          </p:sp>
          <p:sp>
            <p:nvSpPr>
              <p:cNvPr id="46" name="Oval 18"/>
              <p:cNvSpPr>
                <a:spLocks noChangeArrowheads="1"/>
              </p:cNvSpPr>
              <p:nvPr/>
            </p:nvSpPr>
            <p:spPr bwMode="auto">
              <a:xfrm>
                <a:off x="3120" y="1056"/>
                <a:ext cx="576" cy="528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fr-FR" sz="2400" b="1">
                    <a:solidFill>
                      <a:schemeClr val="bg1"/>
                    </a:solidFill>
                    <a:latin typeface="Verdana" pitchFamily="34" charset="0"/>
                    <a:ea typeface="ＭＳ Ｐゴシック" pitchFamily="-65" charset="-128"/>
                  </a:rPr>
                  <a:t>EM</a:t>
                </a:r>
              </a:p>
            </p:txBody>
          </p:sp>
          <p:sp>
            <p:nvSpPr>
              <p:cNvPr id="47" name="Oval 19"/>
              <p:cNvSpPr>
                <a:spLocks noChangeArrowheads="1"/>
              </p:cNvSpPr>
              <p:nvPr/>
            </p:nvSpPr>
            <p:spPr bwMode="auto">
              <a:xfrm>
                <a:off x="2784" y="625"/>
                <a:ext cx="576" cy="528"/>
              </a:xfrm>
              <a:prstGeom prst="ellipse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fr-FR" sz="2400" b="1">
                    <a:latin typeface="Verdana" pitchFamily="34" charset="0"/>
                    <a:ea typeface="ＭＳ Ｐゴシック" pitchFamily="-65" charset="-128"/>
                  </a:rPr>
                  <a:t>PdD</a:t>
                </a:r>
                <a:r>
                  <a:rPr lang="fr-FR" sz="2400" b="1">
                    <a:solidFill>
                      <a:schemeClr val="bg2"/>
                    </a:solidFill>
                    <a:latin typeface="Verdana" pitchFamily="34" charset="0"/>
                    <a:ea typeface="ＭＳ Ｐゴシック" pitchFamily="-65" charset="-128"/>
                  </a:rPr>
                  <a:t> </a:t>
                </a:r>
              </a:p>
            </p:txBody>
          </p:sp>
          <p:sp>
            <p:nvSpPr>
              <p:cNvPr id="48" name="Oval 20"/>
              <p:cNvSpPr>
                <a:spLocks noChangeArrowheads="1"/>
              </p:cNvSpPr>
              <p:nvPr/>
            </p:nvSpPr>
            <p:spPr bwMode="auto">
              <a:xfrm>
                <a:off x="2496" y="1008"/>
                <a:ext cx="768" cy="719"/>
              </a:xfrm>
              <a:prstGeom prst="ellipse">
                <a:avLst/>
              </a:prstGeom>
              <a:solidFill>
                <a:srgbClr val="66FF6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fr-FR" sz="2400" b="1">
                    <a:latin typeface="Verdana" pitchFamily="34" charset="0"/>
                    <a:ea typeface="ＭＳ Ｐゴシック" pitchFamily="-65" charset="-128"/>
                  </a:rPr>
                  <a:t>PA</a:t>
                </a:r>
                <a:r>
                  <a:rPr lang="fr-FR" sz="2400" b="1">
                    <a:solidFill>
                      <a:schemeClr val="bg2"/>
                    </a:solidFill>
                    <a:latin typeface="Verdana" pitchFamily="34" charset="0"/>
                    <a:ea typeface="ＭＳ Ｐゴシック" pitchFamily="-65" charset="-128"/>
                  </a:rPr>
                  <a:t> </a:t>
                </a:r>
              </a:p>
            </p:txBody>
          </p:sp>
        </p:grpSp>
        <p:sp>
          <p:nvSpPr>
            <p:cNvPr id="61" name="Ellipse 60"/>
            <p:cNvSpPr>
              <a:spLocks noChangeArrowheads="1"/>
            </p:cNvSpPr>
            <p:nvPr/>
          </p:nvSpPr>
          <p:spPr bwMode="auto">
            <a:xfrm>
              <a:off x="0" y="1447800"/>
              <a:ext cx="2895600" cy="23622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lt1"/>
                </a:solidFill>
                <a:latin typeface="+mn-lt"/>
              </a:endParaRPr>
            </a:p>
          </p:txBody>
        </p:sp>
      </p:grpSp>
      <p:grpSp>
        <p:nvGrpSpPr>
          <p:cNvPr id="13" name="Grouper 65"/>
          <p:cNvGrpSpPr>
            <a:grpSpLocks/>
          </p:cNvGrpSpPr>
          <p:nvPr/>
        </p:nvGrpSpPr>
        <p:grpSpPr bwMode="auto">
          <a:xfrm>
            <a:off x="5410200" y="304800"/>
            <a:ext cx="3733800" cy="2514600"/>
            <a:chOff x="5638800" y="381000"/>
            <a:chExt cx="3200400" cy="2362200"/>
          </a:xfrm>
        </p:grpSpPr>
        <p:grpSp>
          <p:nvGrpSpPr>
            <p:cNvPr id="14" name="Group 21"/>
            <p:cNvGrpSpPr>
              <a:grpSpLocks/>
            </p:cNvGrpSpPr>
            <p:nvPr/>
          </p:nvGrpSpPr>
          <p:grpSpPr bwMode="auto">
            <a:xfrm>
              <a:off x="5867400" y="685800"/>
              <a:ext cx="2743200" cy="1981200"/>
              <a:chOff x="3936" y="144"/>
              <a:chExt cx="1728" cy="1248"/>
            </a:xfrm>
          </p:grpSpPr>
          <p:sp>
            <p:nvSpPr>
              <p:cNvPr id="53" name="Oval 22"/>
              <p:cNvSpPr>
                <a:spLocks noChangeArrowheads="1"/>
              </p:cNvSpPr>
              <p:nvPr/>
            </p:nvSpPr>
            <p:spPr bwMode="auto">
              <a:xfrm>
                <a:off x="3936" y="335"/>
                <a:ext cx="624" cy="577"/>
              </a:xfrm>
              <a:prstGeom prst="ellipse">
                <a:avLst/>
              </a:prstGeom>
              <a:solidFill>
                <a:srgbClr val="66FF6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fr-FR" sz="2400" b="1">
                    <a:latin typeface="Verdana" pitchFamily="34" charset="0"/>
                    <a:ea typeface="ＭＳ Ｐゴシック" pitchFamily="-65" charset="-128"/>
                  </a:rPr>
                  <a:t>PA</a:t>
                </a:r>
                <a:r>
                  <a:rPr lang="fr-FR" sz="2400" b="1">
                    <a:solidFill>
                      <a:schemeClr val="bg2"/>
                    </a:solidFill>
                    <a:latin typeface="Verdana" pitchFamily="34" charset="0"/>
                    <a:ea typeface="ＭＳ Ｐゴシック" pitchFamily="-65" charset="-128"/>
                  </a:rPr>
                  <a:t> </a:t>
                </a:r>
              </a:p>
            </p:txBody>
          </p:sp>
          <p:sp>
            <p:nvSpPr>
              <p:cNvPr id="54" name="Oval 23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576" cy="528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fr-FR" sz="2400" b="1">
                    <a:solidFill>
                      <a:schemeClr val="bg1"/>
                    </a:solidFill>
                    <a:latin typeface="Verdana" pitchFamily="34" charset="0"/>
                    <a:ea typeface="ＭＳ Ｐゴシック" pitchFamily="-65" charset="-128"/>
                  </a:rPr>
                  <a:t>EM</a:t>
                </a:r>
              </a:p>
            </p:txBody>
          </p:sp>
          <p:sp>
            <p:nvSpPr>
              <p:cNvPr id="55" name="Oval 24"/>
              <p:cNvSpPr>
                <a:spLocks noChangeArrowheads="1"/>
              </p:cNvSpPr>
              <p:nvPr/>
            </p:nvSpPr>
            <p:spPr bwMode="auto">
              <a:xfrm>
                <a:off x="5088" y="672"/>
                <a:ext cx="576" cy="577"/>
              </a:xfrm>
              <a:prstGeom prst="ellipse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fr-FR" sz="2400" b="1">
                    <a:latin typeface="Verdana" pitchFamily="34" charset="0"/>
                    <a:ea typeface="ＭＳ Ｐゴシック" pitchFamily="-65" charset="-128"/>
                  </a:rPr>
                  <a:t>PdD</a:t>
                </a:r>
                <a:r>
                  <a:rPr lang="fr-FR" sz="2400" b="1">
                    <a:solidFill>
                      <a:schemeClr val="bg2"/>
                    </a:solidFill>
                    <a:latin typeface="Verdana" pitchFamily="34" charset="0"/>
                    <a:ea typeface="ＭＳ Ｐゴシック" pitchFamily="-65" charset="-128"/>
                  </a:rPr>
                  <a:t> </a:t>
                </a:r>
              </a:p>
            </p:txBody>
          </p:sp>
          <p:sp>
            <p:nvSpPr>
              <p:cNvPr id="56" name="Oval 25"/>
              <p:cNvSpPr>
                <a:spLocks noChangeArrowheads="1"/>
              </p:cNvSpPr>
              <p:nvPr/>
            </p:nvSpPr>
            <p:spPr bwMode="auto">
              <a:xfrm>
                <a:off x="5088" y="144"/>
                <a:ext cx="576" cy="528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fr-FR" sz="2400" b="1">
                    <a:solidFill>
                      <a:schemeClr val="bg1"/>
                    </a:solidFill>
                    <a:latin typeface="Verdana" pitchFamily="34" charset="0"/>
                    <a:ea typeface="ＭＳ Ｐゴシック" pitchFamily="-65" charset="-128"/>
                  </a:rPr>
                  <a:t>VeM</a:t>
                </a:r>
              </a:p>
            </p:txBody>
          </p:sp>
          <p:sp>
            <p:nvSpPr>
              <p:cNvPr id="57" name="Oval 26"/>
              <p:cNvSpPr>
                <a:spLocks noChangeArrowheads="1"/>
              </p:cNvSpPr>
              <p:nvPr/>
            </p:nvSpPr>
            <p:spPr bwMode="auto">
              <a:xfrm>
                <a:off x="4464" y="239"/>
                <a:ext cx="768" cy="76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fr-FR" sz="2400" b="1">
                    <a:latin typeface="Verdana" pitchFamily="34" charset="0"/>
                    <a:ea typeface="ＭＳ Ｐゴシック" pitchFamily="-65" charset="-128"/>
                  </a:rPr>
                  <a:t>MdS</a:t>
                </a:r>
              </a:p>
            </p:txBody>
          </p:sp>
        </p:grpSp>
        <p:sp>
          <p:nvSpPr>
            <p:cNvPr id="58" name="Oval 38"/>
            <p:cNvSpPr>
              <a:spLocks noChangeArrowheads="1"/>
            </p:cNvSpPr>
            <p:nvPr/>
          </p:nvSpPr>
          <p:spPr bwMode="auto">
            <a:xfrm>
              <a:off x="6324600" y="533400"/>
              <a:ext cx="762000" cy="38100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2400" b="1">
                  <a:latin typeface="Verdana" pitchFamily="34" charset="0"/>
                  <a:ea typeface="ＭＳ Ｐゴシック" pitchFamily="-65" charset="-128"/>
                </a:rPr>
                <a:t>FV</a:t>
              </a:r>
            </a:p>
          </p:txBody>
        </p:sp>
        <p:sp>
          <p:nvSpPr>
            <p:cNvPr id="59" name="Ellipse 58"/>
            <p:cNvSpPr>
              <a:spLocks noChangeArrowheads="1"/>
            </p:cNvSpPr>
            <p:nvPr/>
          </p:nvSpPr>
          <p:spPr bwMode="auto">
            <a:xfrm>
              <a:off x="5638800" y="381000"/>
              <a:ext cx="3200400" cy="23622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lt1"/>
                </a:solidFill>
                <a:latin typeface="+mn-lt"/>
              </a:endParaRPr>
            </a:p>
          </p:txBody>
        </p:sp>
      </p:grpSp>
      <p:sp>
        <p:nvSpPr>
          <p:cNvPr id="166969" name="Text Box 57"/>
          <p:cNvSpPr txBox="1">
            <a:spLocks noChangeArrowheads="1"/>
          </p:cNvSpPr>
          <p:nvPr/>
        </p:nvSpPr>
        <p:spPr bwMode="auto">
          <a:xfrm>
            <a:off x="457200" y="5791200"/>
            <a:ext cx="2209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b="1">
                <a:solidFill>
                  <a:schemeClr val="accent2"/>
                </a:solidFill>
              </a:rPr>
              <a:t>Un modèle théorique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arallélogramme 4"/>
          <p:cNvSpPr>
            <a:spLocks noChangeArrowheads="1"/>
          </p:cNvSpPr>
          <p:nvPr/>
        </p:nvSpPr>
        <p:spPr bwMode="auto">
          <a:xfrm rot="1002170">
            <a:off x="2797175" y="3255963"/>
            <a:ext cx="3689350" cy="609600"/>
          </a:xfrm>
          <a:prstGeom prst="parallelogram">
            <a:avLst>
              <a:gd name="adj" fmla="val 128747"/>
            </a:avLst>
          </a:prstGeom>
          <a:gradFill rotWithShape="1">
            <a:gsLst>
              <a:gs pos="0">
                <a:srgbClr val="A5A5A5"/>
              </a:gs>
              <a:gs pos="100000">
                <a:srgbClr val="7F7F7F"/>
              </a:gs>
            </a:gsLst>
            <a:lin ang="5400000" scaled="1"/>
          </a:gradFill>
          <a:ln w="31750">
            <a:solidFill>
              <a:srgbClr val="0000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fr-FR">
              <a:latin typeface="Verdana" charset="0"/>
              <a:ea typeface="ＭＳ Ｐゴシック" charset="0"/>
            </a:endParaRPr>
          </a:p>
        </p:txBody>
      </p:sp>
      <p:sp>
        <p:nvSpPr>
          <p:cNvPr id="42" name="Parallélogramme 4"/>
          <p:cNvSpPr>
            <a:spLocks noChangeArrowheads="1"/>
          </p:cNvSpPr>
          <p:nvPr/>
        </p:nvSpPr>
        <p:spPr bwMode="auto">
          <a:xfrm rot="1002170">
            <a:off x="3206750" y="4806950"/>
            <a:ext cx="2736850" cy="441325"/>
          </a:xfrm>
          <a:prstGeom prst="parallelogram">
            <a:avLst>
              <a:gd name="adj" fmla="val 174358"/>
            </a:avLst>
          </a:prstGeom>
          <a:gradFill rotWithShape="1">
            <a:gsLst>
              <a:gs pos="0">
                <a:srgbClr val="A5A5A5"/>
              </a:gs>
              <a:gs pos="100000">
                <a:srgbClr val="7F7F7F"/>
              </a:gs>
            </a:gsLst>
            <a:lin ang="5400000" scaled="1"/>
          </a:gradFill>
          <a:ln w="31750">
            <a:solidFill>
              <a:srgbClr val="0000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fr-FR">
              <a:latin typeface="Verdana" charset="0"/>
              <a:ea typeface="ＭＳ Ｐゴシック" charset="0"/>
            </a:endParaRPr>
          </a:p>
        </p:txBody>
      </p:sp>
      <p:sp>
        <p:nvSpPr>
          <p:cNvPr id="40" name="Rectangle à coins arrondis 2"/>
          <p:cNvSpPr>
            <a:spLocks noChangeArrowheads="1"/>
          </p:cNvSpPr>
          <p:nvPr/>
        </p:nvSpPr>
        <p:spPr bwMode="auto">
          <a:xfrm rot="-646868">
            <a:off x="3041650" y="4064000"/>
            <a:ext cx="3736975" cy="4984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BFBFBF"/>
              </a:gs>
              <a:gs pos="100000">
                <a:srgbClr val="D8D8D8"/>
              </a:gs>
            </a:gsLst>
            <a:lin ang="5400000" scaled="1"/>
          </a:gradFill>
          <a:ln w="31750">
            <a:solidFill>
              <a:srgbClr val="000000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fr-FR">
              <a:latin typeface="Verdana" charset="0"/>
              <a:ea typeface="ＭＳ Ｐゴシック" charset="0"/>
            </a:endParaRPr>
          </a:p>
        </p:txBody>
      </p:sp>
      <p:sp>
        <p:nvSpPr>
          <p:cNvPr id="50" name="Parallélogramme 4"/>
          <p:cNvSpPr>
            <a:spLocks noChangeArrowheads="1"/>
          </p:cNvSpPr>
          <p:nvPr/>
        </p:nvSpPr>
        <p:spPr bwMode="auto">
          <a:xfrm rot="1002170">
            <a:off x="2006600" y="1190625"/>
            <a:ext cx="5618163" cy="674688"/>
          </a:xfrm>
          <a:prstGeom prst="parallelogram">
            <a:avLst>
              <a:gd name="adj" fmla="val 218161"/>
            </a:avLst>
          </a:prstGeom>
          <a:gradFill rotWithShape="1">
            <a:gsLst>
              <a:gs pos="0">
                <a:srgbClr val="A5A5A5"/>
              </a:gs>
              <a:gs pos="100000">
                <a:srgbClr val="7F7F7F"/>
              </a:gs>
            </a:gsLst>
            <a:lin ang="5400000" scaled="1"/>
          </a:gradFill>
          <a:ln w="31750">
            <a:solidFill>
              <a:srgbClr val="0000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fr-FR">
              <a:latin typeface="Verdana" charset="0"/>
              <a:ea typeface="ＭＳ Ｐゴシック" charset="0"/>
            </a:endParaRPr>
          </a:p>
        </p:txBody>
      </p:sp>
      <p:sp>
        <p:nvSpPr>
          <p:cNvPr id="41" name="Rectangle à coins arrondis 2"/>
          <p:cNvSpPr>
            <a:spLocks noChangeArrowheads="1"/>
          </p:cNvSpPr>
          <p:nvPr/>
        </p:nvSpPr>
        <p:spPr bwMode="auto">
          <a:xfrm rot="-646868">
            <a:off x="2428875" y="2357438"/>
            <a:ext cx="5143500" cy="6492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BFBFBF"/>
              </a:gs>
              <a:gs pos="100000">
                <a:srgbClr val="D8D8D8"/>
              </a:gs>
            </a:gsLst>
            <a:lin ang="5400000" scaled="1"/>
          </a:gradFill>
          <a:ln w="31750">
            <a:solidFill>
              <a:srgbClr val="000000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fr-FR">
              <a:latin typeface="Verdana" charset="0"/>
              <a:ea typeface="ＭＳ Ｐゴシック" charset="0"/>
            </a:endParaRPr>
          </a:p>
        </p:txBody>
      </p:sp>
      <p:sp>
        <p:nvSpPr>
          <p:cNvPr id="64" name="Rectangle à coins arrondis 2"/>
          <p:cNvSpPr>
            <a:spLocks noChangeArrowheads="1"/>
          </p:cNvSpPr>
          <p:nvPr/>
        </p:nvSpPr>
        <p:spPr bwMode="auto">
          <a:xfrm rot="-646868">
            <a:off x="3575050" y="5272088"/>
            <a:ext cx="2422525" cy="45561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BFBFBF"/>
              </a:gs>
              <a:gs pos="100000">
                <a:srgbClr val="D8D8D8"/>
              </a:gs>
            </a:gsLst>
            <a:lin ang="5400000" scaled="1"/>
          </a:gradFill>
          <a:ln w="31750">
            <a:solidFill>
              <a:srgbClr val="000000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fr-FR">
              <a:latin typeface="Verdana" charset="0"/>
              <a:ea typeface="ＭＳ Ｐゴシック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828800" y="2205038"/>
            <a:ext cx="1720850" cy="1681162"/>
            <a:chOff x="1152" y="1389"/>
            <a:chExt cx="1084" cy="1059"/>
          </a:xfrm>
        </p:grpSpPr>
        <p:sp>
          <p:nvSpPr>
            <p:cNvPr id="48" name="Oval 20"/>
            <p:cNvSpPr>
              <a:spLocks noChangeArrowheads="1"/>
            </p:cNvSpPr>
            <p:nvPr/>
          </p:nvSpPr>
          <p:spPr bwMode="auto">
            <a:xfrm>
              <a:off x="1536" y="1725"/>
              <a:ext cx="700" cy="485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fr-FR" sz="2400" b="1">
                  <a:solidFill>
                    <a:schemeClr val="bg2"/>
                  </a:solidFill>
                  <a:latin typeface="Verdana" pitchFamily="34" charset="0"/>
                  <a:ea typeface="ＭＳ Ｐゴシック" pitchFamily="-65" charset="-128"/>
                </a:rPr>
                <a:t>PA</a:t>
              </a:r>
              <a:r>
                <a:rPr lang="fr-FR" sz="2400" b="1">
                  <a:latin typeface="Verdana" pitchFamily="34" charset="0"/>
                  <a:ea typeface="ＭＳ Ｐゴシック" pitchFamily="-65" charset="-128"/>
                </a:rPr>
                <a:t> </a:t>
              </a:r>
            </a:p>
          </p:txBody>
        </p:sp>
        <p:sp>
          <p:nvSpPr>
            <p:cNvPr id="168970" name="Text Box 10"/>
            <p:cNvSpPr txBox="1">
              <a:spLocks noChangeArrowheads="1"/>
            </p:cNvSpPr>
            <p:nvPr/>
          </p:nvSpPr>
          <p:spPr bwMode="auto">
            <a:xfrm>
              <a:off x="1152" y="1389"/>
              <a:ext cx="238" cy="1059"/>
            </a:xfrm>
            <a:prstGeom prst="rect">
              <a:avLst/>
            </a:prstGeom>
            <a:solidFill>
              <a:srgbClr val="99FF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1600" b="1"/>
                <a:t>Fa</a:t>
              </a:r>
            </a:p>
            <a:p>
              <a:pPr>
                <a:spcBef>
                  <a:spcPct val="50000"/>
                </a:spcBef>
              </a:pPr>
              <a:r>
                <a:rPr lang="fr-FR" sz="1600" b="1"/>
                <a:t>C</a:t>
              </a:r>
            </a:p>
            <a:p>
              <a:pPr>
                <a:spcBef>
                  <a:spcPct val="50000"/>
                </a:spcBef>
              </a:pPr>
              <a:r>
                <a:rPr lang="fr-FR" sz="1600" b="1"/>
                <a:t>e</a:t>
              </a:r>
            </a:p>
            <a:p>
              <a:pPr>
                <a:spcBef>
                  <a:spcPct val="50000"/>
                </a:spcBef>
              </a:pPr>
              <a:r>
                <a:rPr lang="fr-FR" sz="1600" b="1"/>
                <a:t>4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5638800" y="3348038"/>
            <a:ext cx="1671638" cy="2170112"/>
            <a:chOff x="3552" y="2109"/>
            <a:chExt cx="1053" cy="1367"/>
          </a:xfrm>
        </p:grpSpPr>
        <p:sp>
          <p:nvSpPr>
            <p:cNvPr id="35" name="Oval 14"/>
            <p:cNvSpPr>
              <a:spLocks noChangeArrowheads="1"/>
            </p:cNvSpPr>
            <p:nvPr/>
          </p:nvSpPr>
          <p:spPr bwMode="auto">
            <a:xfrm>
              <a:off x="3552" y="2301"/>
              <a:ext cx="692" cy="455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fr-FR" sz="2400" b="1" dirty="0">
                  <a:solidFill>
                    <a:schemeClr val="bg2"/>
                  </a:solidFill>
                  <a:latin typeface="Verdana" charset="0"/>
                  <a:ea typeface="ＭＳ Ｐゴシック" charset="0"/>
                </a:rPr>
                <a:t>EM</a:t>
              </a:r>
            </a:p>
          </p:txBody>
        </p:sp>
        <p:sp>
          <p:nvSpPr>
            <p:cNvPr id="168973" name="Text Box 13"/>
            <p:cNvSpPr txBox="1">
              <a:spLocks noChangeArrowheads="1"/>
            </p:cNvSpPr>
            <p:nvPr/>
          </p:nvSpPr>
          <p:spPr bwMode="auto">
            <a:xfrm>
              <a:off x="4368" y="2109"/>
              <a:ext cx="237" cy="1367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1600" b="1">
                  <a:solidFill>
                    <a:schemeClr val="bg1"/>
                  </a:solidFill>
                </a:rPr>
                <a:t>F</a:t>
              </a:r>
            </a:p>
            <a:p>
              <a:pPr>
                <a:spcBef>
                  <a:spcPct val="50000"/>
                </a:spcBef>
              </a:pPr>
              <a:r>
                <a:rPr lang="fr-FR" sz="1600" b="1">
                  <a:solidFill>
                    <a:schemeClr val="bg1"/>
                  </a:solidFill>
                </a:rPr>
                <a:t>a</a:t>
              </a:r>
            </a:p>
            <a:p>
              <a:pPr>
                <a:spcBef>
                  <a:spcPct val="50000"/>
                </a:spcBef>
              </a:pPr>
              <a:r>
                <a:rPr lang="fr-FR" sz="1600" b="1">
                  <a:solidFill>
                    <a:schemeClr val="bg1"/>
                  </a:solidFill>
                </a:rPr>
                <a:t>C</a:t>
              </a:r>
            </a:p>
            <a:p>
              <a:pPr>
                <a:spcBef>
                  <a:spcPct val="50000"/>
                </a:spcBef>
              </a:pPr>
              <a:r>
                <a:rPr lang="fr-FR" sz="1600" b="1">
                  <a:solidFill>
                    <a:schemeClr val="bg1"/>
                  </a:solidFill>
                </a:rPr>
                <a:t>e</a:t>
              </a:r>
            </a:p>
            <a:p>
              <a:pPr>
                <a:spcBef>
                  <a:spcPct val="50000"/>
                </a:spcBef>
              </a:pPr>
              <a:endParaRPr lang="fr-FR" sz="1600" b="1">
                <a:solidFill>
                  <a:schemeClr val="bg1"/>
                </a:solidFill>
              </a:endParaRPr>
            </a:p>
            <a:p>
              <a:pPr>
                <a:spcBef>
                  <a:spcPct val="50000"/>
                </a:spcBef>
              </a:pPr>
              <a:r>
                <a:rPr lang="fr-FR" sz="1600" b="1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2514600" y="4033838"/>
            <a:ext cx="1665288" cy="1681162"/>
            <a:chOff x="1584" y="2541"/>
            <a:chExt cx="1049" cy="1059"/>
          </a:xfrm>
        </p:grpSpPr>
        <p:sp>
          <p:nvSpPr>
            <p:cNvPr id="20" name="Oval 8"/>
            <p:cNvSpPr>
              <a:spLocks noChangeArrowheads="1"/>
            </p:cNvSpPr>
            <p:nvPr/>
          </p:nvSpPr>
          <p:spPr bwMode="auto">
            <a:xfrm>
              <a:off x="1920" y="2685"/>
              <a:ext cx="713" cy="441"/>
            </a:xfrm>
            <a:prstGeom prst="ellipse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fr-FR" sz="2400" b="1" dirty="0" err="1">
                  <a:solidFill>
                    <a:schemeClr val="bg2"/>
                  </a:solidFill>
                  <a:latin typeface="Verdana" charset="0"/>
                  <a:ea typeface="ＭＳ Ｐゴシック" charset="0"/>
                </a:rPr>
                <a:t>PdD</a:t>
              </a:r>
              <a:r>
                <a:rPr lang="fr-FR" sz="2400" b="1" dirty="0">
                  <a:solidFill>
                    <a:schemeClr val="bg2"/>
                  </a:solidFill>
                  <a:latin typeface="Verdana" charset="0"/>
                  <a:ea typeface="ＭＳ Ｐゴシック" charset="0"/>
                </a:rPr>
                <a:t> </a:t>
              </a:r>
            </a:p>
          </p:txBody>
        </p:sp>
        <p:sp>
          <p:nvSpPr>
            <p:cNvPr id="168976" name="Text Box 16"/>
            <p:cNvSpPr txBox="1">
              <a:spLocks noChangeArrowheads="1"/>
            </p:cNvSpPr>
            <p:nvPr/>
          </p:nvSpPr>
          <p:spPr bwMode="auto">
            <a:xfrm>
              <a:off x="1584" y="2541"/>
              <a:ext cx="238" cy="1059"/>
            </a:xfrm>
            <a:prstGeom prst="rect">
              <a:avLst/>
            </a:prstGeom>
            <a:solidFill>
              <a:srgbClr val="FF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1600" b="1">
                  <a:solidFill>
                    <a:schemeClr val="bg2"/>
                  </a:solidFill>
                </a:rPr>
                <a:t>Fa</a:t>
              </a:r>
            </a:p>
            <a:p>
              <a:pPr>
                <a:spcBef>
                  <a:spcPct val="50000"/>
                </a:spcBef>
              </a:pPr>
              <a:r>
                <a:rPr lang="fr-FR" sz="1600" b="1">
                  <a:solidFill>
                    <a:schemeClr val="bg2"/>
                  </a:solidFill>
                </a:rPr>
                <a:t>c</a:t>
              </a:r>
            </a:p>
            <a:p>
              <a:pPr>
                <a:spcBef>
                  <a:spcPct val="50000"/>
                </a:spcBef>
              </a:pPr>
              <a:r>
                <a:rPr lang="fr-FR" sz="1600" b="1">
                  <a:solidFill>
                    <a:schemeClr val="bg2"/>
                  </a:solidFill>
                </a:rPr>
                <a:t>e</a:t>
              </a:r>
            </a:p>
            <a:p>
              <a:pPr>
                <a:spcBef>
                  <a:spcPct val="50000"/>
                </a:spcBef>
              </a:pPr>
              <a:r>
                <a:rPr lang="fr-FR" sz="1600" b="1">
                  <a:solidFill>
                    <a:schemeClr val="bg2"/>
                  </a:solidFill>
                </a:rPr>
                <a:t>2</a:t>
              </a:r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5029200" y="4948238"/>
            <a:ext cx="1597025" cy="1558925"/>
            <a:chOff x="3168" y="3117"/>
            <a:chExt cx="1006" cy="982"/>
          </a:xfrm>
        </p:grpSpPr>
        <p:sp>
          <p:nvSpPr>
            <p:cNvPr id="27" name="Oval 32"/>
            <p:cNvSpPr>
              <a:spLocks noChangeArrowheads="1"/>
            </p:cNvSpPr>
            <p:nvPr/>
          </p:nvSpPr>
          <p:spPr bwMode="auto">
            <a:xfrm>
              <a:off x="3168" y="3165"/>
              <a:ext cx="665" cy="43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fr-FR" sz="2400" b="1">
                  <a:latin typeface="Verdana" pitchFamily="34" charset="0"/>
                  <a:ea typeface="ＭＳ Ｐゴシック" pitchFamily="-65" charset="-128"/>
                </a:rPr>
                <a:t>VeM</a:t>
              </a:r>
            </a:p>
          </p:txBody>
        </p:sp>
        <p:sp>
          <p:nvSpPr>
            <p:cNvPr id="168979" name="Text Box 19"/>
            <p:cNvSpPr txBox="1">
              <a:spLocks noChangeArrowheads="1"/>
            </p:cNvSpPr>
            <p:nvPr/>
          </p:nvSpPr>
          <p:spPr bwMode="auto">
            <a:xfrm>
              <a:off x="3936" y="3117"/>
              <a:ext cx="238" cy="982"/>
            </a:xfrm>
            <a:prstGeom prst="rect">
              <a:avLst/>
            </a:prstGeom>
            <a:solidFill>
              <a:srgbClr val="E7392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1600" b="1"/>
                <a:t>F</a:t>
              </a:r>
            </a:p>
            <a:p>
              <a:pPr>
                <a:spcBef>
                  <a:spcPct val="50000"/>
                </a:spcBef>
              </a:pPr>
              <a:r>
                <a:rPr lang="fr-FR" sz="1600" b="1"/>
                <a:t>ace</a:t>
              </a:r>
            </a:p>
            <a:p>
              <a:pPr>
                <a:spcBef>
                  <a:spcPct val="50000"/>
                </a:spcBef>
              </a:pPr>
              <a:r>
                <a:rPr lang="fr-FR" sz="1600" b="1"/>
                <a:t>1</a:t>
              </a:r>
            </a:p>
          </p:txBody>
        </p:sp>
      </p:grp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6553200" y="1595438"/>
            <a:ext cx="1671638" cy="1690687"/>
            <a:chOff x="4128" y="1005"/>
            <a:chExt cx="1053" cy="1065"/>
          </a:xfrm>
        </p:grpSpPr>
        <p:sp>
          <p:nvSpPr>
            <p:cNvPr id="57" name="Oval 26"/>
            <p:cNvSpPr>
              <a:spLocks noChangeArrowheads="1"/>
            </p:cNvSpPr>
            <p:nvPr/>
          </p:nvSpPr>
          <p:spPr bwMode="auto">
            <a:xfrm>
              <a:off x="4128" y="1101"/>
              <a:ext cx="720" cy="52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fr-FR" sz="2400" b="1">
                  <a:latin typeface="Verdana" pitchFamily="34" charset="0"/>
                  <a:ea typeface="ＭＳ Ｐゴシック" pitchFamily="-65" charset="-128"/>
                </a:rPr>
                <a:t>MdS</a:t>
              </a:r>
            </a:p>
          </p:txBody>
        </p:sp>
        <p:sp>
          <p:nvSpPr>
            <p:cNvPr id="168982" name="Text Box 22"/>
            <p:cNvSpPr txBox="1">
              <a:spLocks noChangeArrowheads="1"/>
            </p:cNvSpPr>
            <p:nvPr/>
          </p:nvSpPr>
          <p:spPr bwMode="auto">
            <a:xfrm>
              <a:off x="4944" y="1005"/>
              <a:ext cx="237" cy="106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1600" b="1"/>
                <a:t>Fa</a:t>
              </a:r>
            </a:p>
            <a:p>
              <a:pPr>
                <a:spcBef>
                  <a:spcPct val="50000"/>
                </a:spcBef>
              </a:pPr>
              <a:r>
                <a:rPr lang="fr-FR" sz="1600" b="1"/>
                <a:t>C</a:t>
              </a:r>
            </a:p>
            <a:p>
              <a:pPr>
                <a:spcBef>
                  <a:spcPct val="50000"/>
                </a:spcBef>
              </a:pPr>
              <a:r>
                <a:rPr lang="fr-FR" sz="1600" b="1"/>
                <a:t>e</a:t>
              </a:r>
            </a:p>
            <a:p>
              <a:pPr>
                <a:spcBef>
                  <a:spcPct val="50000"/>
                </a:spcBef>
              </a:pPr>
              <a:r>
                <a:rPr lang="fr-FR" sz="1600" b="1"/>
                <a:t>5</a:t>
              </a:r>
            </a:p>
          </p:txBody>
        </p:sp>
      </p:grpSp>
      <p:sp>
        <p:nvSpPr>
          <p:cNvPr id="168983" name="Rectangle 2"/>
          <p:cNvSpPr>
            <a:spLocks noChangeArrowheads="1"/>
          </p:cNvSpPr>
          <p:nvPr/>
        </p:nvSpPr>
        <p:spPr bwMode="auto">
          <a:xfrm>
            <a:off x="0" y="-152400"/>
            <a:ext cx="9144000" cy="1143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3200" b="1">
                <a:solidFill>
                  <a:schemeClr val="accent2"/>
                </a:solidFill>
                <a:ea typeface="ＭＳ Ｐゴシック" pitchFamily="-65" charset="-128"/>
              </a:rPr>
              <a:t>Avec un entraînement hebdomadaire  </a:t>
            </a:r>
          </a:p>
        </p:txBody>
      </p:sp>
      <p:sp>
        <p:nvSpPr>
          <p:cNvPr id="168984" name="Text Box 24"/>
          <p:cNvSpPr txBox="1">
            <a:spLocks noChangeArrowheads="1"/>
          </p:cNvSpPr>
          <p:nvPr/>
        </p:nvSpPr>
        <p:spPr bwMode="auto">
          <a:xfrm>
            <a:off x="228600" y="6172200"/>
            <a:ext cx="441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b="1">
                <a:solidFill>
                  <a:schemeClr val="tx2"/>
                </a:solidFill>
              </a:rPr>
              <a:t>Au sein de PPSA différentes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fr-FR" sz="2400" dirty="0" smtClean="0">
                <a:solidFill>
                  <a:schemeClr val="accent2"/>
                </a:solidFill>
              </a:rPr>
              <a:t>    </a:t>
            </a:r>
            <a:r>
              <a:rPr lang="fr-FR" sz="2400" dirty="0" smtClean="0">
                <a:solidFill>
                  <a:srgbClr val="92D050"/>
                </a:solidFill>
              </a:rPr>
              <a:t>Publications </a:t>
            </a:r>
            <a:r>
              <a:rPr lang="fr-FR" sz="2400" dirty="0">
                <a:solidFill>
                  <a:srgbClr val="92D050"/>
                </a:solidFill>
              </a:rPr>
              <a:t>du conférencier sur le thème 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124744"/>
            <a:ext cx="8686800" cy="61722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fr-FR" sz="1800" dirty="0" smtClean="0"/>
              <a:t>DELEPLACE M., BOUTHIER D., VILLEPREUX P. (</a:t>
            </a:r>
            <a:r>
              <a:rPr lang="fr-FR" sz="1800" dirty="0" err="1" smtClean="0"/>
              <a:t>dir</a:t>
            </a:r>
            <a:r>
              <a:rPr lang="fr-FR" sz="1800" dirty="0" smtClean="0"/>
              <a:t>.), (à paraître octobre 2018). </a:t>
            </a:r>
            <a:r>
              <a:rPr lang="fr-FR" sz="1800" dirty="0" err="1" smtClean="0"/>
              <a:t>Deleplace</a:t>
            </a:r>
            <a:r>
              <a:rPr lang="fr-FR" sz="1800" dirty="0" smtClean="0"/>
              <a:t> : du rugby de mouvement à un projet global pour l’EPS et les STAPS. Lille, Ed. du Septentrion.</a:t>
            </a:r>
          </a:p>
          <a:p>
            <a:pPr>
              <a:lnSpc>
                <a:spcPct val="80000"/>
              </a:lnSpc>
            </a:pPr>
            <a:endParaRPr lang="fr-FR" sz="1800" dirty="0" smtClean="0"/>
          </a:p>
          <a:p>
            <a:pPr>
              <a:lnSpc>
                <a:spcPct val="80000"/>
              </a:lnSpc>
            </a:pPr>
            <a:r>
              <a:rPr lang="fr-FR" sz="1800" dirty="0" smtClean="0"/>
              <a:t>BOUTHIER D. (2017). Un point de vue technologique dans le processus de l'intervention éducative : la mise en jeu d'artefacts dans les métiers de l'éducation physique et de l'entraînement sportif. In S ; Eloi et G. </a:t>
            </a:r>
            <a:r>
              <a:rPr lang="fr-FR" sz="1800" dirty="0" err="1" smtClean="0"/>
              <a:t>Uhlrich</a:t>
            </a:r>
            <a:r>
              <a:rPr lang="fr-FR" sz="1800" dirty="0" smtClean="0"/>
              <a:t> : De l'usage des artefacts dans les métiers de l'intervention. Toulouse, </a:t>
            </a:r>
            <a:r>
              <a:rPr lang="fr-FR" sz="1800" dirty="0" err="1" smtClean="0"/>
              <a:t>Octares</a:t>
            </a:r>
            <a:r>
              <a:rPr lang="fr-FR" sz="1800" dirty="0" smtClean="0"/>
              <a:t>.</a:t>
            </a:r>
          </a:p>
          <a:p>
            <a:pPr>
              <a:lnSpc>
                <a:spcPct val="80000"/>
              </a:lnSpc>
            </a:pPr>
            <a:endParaRPr lang="fr-FR" sz="1800" dirty="0" smtClean="0"/>
          </a:p>
          <a:p>
            <a:r>
              <a:rPr lang="fr-FR" sz="1800" dirty="0" smtClean="0"/>
              <a:t>BOUTHIER D. (2016). Approche techno-didactique de l'influence des pratiques sociales sur l'intervention éducative en EPS et en sport. In B. </a:t>
            </a:r>
            <a:r>
              <a:rPr lang="fr-FR" sz="1800" dirty="0" err="1" smtClean="0"/>
              <a:t>Lenzen</a:t>
            </a:r>
            <a:r>
              <a:rPr lang="fr-FR" sz="1800" dirty="0" smtClean="0"/>
              <a:t> &amp; coll. : Temps, temporalités et intervention en EPS et en sport. Berne, Peter Lang. 17-40.</a:t>
            </a:r>
          </a:p>
          <a:p>
            <a:endParaRPr lang="fr-FR" sz="1800" b="1" dirty="0" smtClean="0">
              <a:solidFill>
                <a:schemeClr val="accent2"/>
              </a:solidFill>
            </a:endParaRPr>
          </a:p>
          <a:p>
            <a:r>
              <a:rPr lang="fr-FR" sz="1800" dirty="0" smtClean="0"/>
              <a:t>BOUTHIER D. (2016). Initiation et perfectionnement en sports collectifs : développer la pertinence des prises de décision en jeu, en lien avec les autres composantes de l’action.  EJRIEPS n° 38, 7-37.</a:t>
            </a:r>
          </a:p>
          <a:p>
            <a:endParaRPr lang="fr-FR" sz="1800" b="1" dirty="0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fr-FR" sz="1800" b="1" dirty="0" smtClean="0"/>
              <a:t>BOUTHIER </a:t>
            </a:r>
            <a:r>
              <a:rPr lang="fr-FR" sz="1800" b="1" dirty="0"/>
              <a:t>D. (2007).</a:t>
            </a:r>
            <a:r>
              <a:rPr lang="fr-FR" sz="1800" dirty="0"/>
              <a:t> </a:t>
            </a:r>
            <a:r>
              <a:rPr lang="fr-FR" sz="1800" b="1" i="1" dirty="0"/>
              <a:t>Le rugby</a:t>
            </a:r>
            <a:r>
              <a:rPr lang="fr-FR" sz="1800" dirty="0"/>
              <a:t>. Paris, PUF, coll. Que-sais-je, 127 p</a:t>
            </a:r>
            <a:r>
              <a:rPr lang="fr-FR" sz="1800" dirty="0" smtClean="0"/>
              <a:t>.</a:t>
            </a:r>
          </a:p>
          <a:p>
            <a:pPr>
              <a:lnSpc>
                <a:spcPct val="80000"/>
              </a:lnSpc>
            </a:pPr>
            <a:endParaRPr lang="en-GB" sz="1600" dirty="0" smtClean="0"/>
          </a:p>
          <a:p>
            <a:pPr>
              <a:lnSpc>
                <a:spcPct val="80000"/>
              </a:lnSpc>
            </a:pPr>
            <a:endParaRPr lang="fr-FR" sz="1600" dirty="0" smtClean="0"/>
          </a:p>
          <a:p>
            <a:pPr>
              <a:lnSpc>
                <a:spcPct val="80000"/>
              </a:lnSpc>
            </a:pPr>
            <a:endParaRPr lang="fr-FR" sz="1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533400"/>
            <a:ext cx="8686800" cy="65532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fr-FR" sz="1800" dirty="0"/>
          </a:p>
          <a:p>
            <a:pPr>
              <a:lnSpc>
                <a:spcPct val="80000"/>
              </a:lnSpc>
            </a:pPr>
            <a:endParaRPr lang="fr-FR" sz="1800" dirty="0"/>
          </a:p>
          <a:p>
            <a:pPr>
              <a:lnSpc>
                <a:spcPct val="80000"/>
              </a:lnSpc>
            </a:pPr>
            <a:endParaRPr lang="fr-FR" sz="1800" dirty="0"/>
          </a:p>
        </p:txBody>
      </p:sp>
      <p:sp>
        <p:nvSpPr>
          <p:cNvPr id="4" name="Rectangle 3"/>
          <p:cNvSpPr/>
          <p:nvPr/>
        </p:nvSpPr>
        <p:spPr>
          <a:xfrm>
            <a:off x="827584" y="692696"/>
            <a:ext cx="7920880" cy="5332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11480" lvl="0" indent="-342900">
              <a:lnSpc>
                <a:spcPct val="80000"/>
              </a:lnSpc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/>
            </a:pPr>
            <a:r>
              <a:rPr lang="fr-FR" dirty="0" smtClean="0"/>
              <a:t>LAFONT L., BOUTHIER D. (2004).- Plaisir d’enseigner, désir d’apprendre : techniques corporelles et techniques d’intervention, enjeux et usages en didactique de l’EPS. In Carlier G. (Ed) : « Enseigner l’EPS ou si l’on parlait du plaisir d’enseigner. Paris, AFRAPS.</a:t>
            </a:r>
          </a:p>
          <a:p>
            <a:pPr marL="411480" lvl="0" indent="-342900">
              <a:lnSpc>
                <a:spcPct val="80000"/>
              </a:lnSpc>
              <a:spcBef>
                <a:spcPts val="700"/>
              </a:spcBef>
              <a:buClr>
                <a:schemeClr val="tx2"/>
              </a:buClr>
              <a:buSzPct val="95000"/>
              <a:defRPr/>
            </a:pPr>
            <a:r>
              <a:rPr lang="fr-FR" dirty="0" smtClean="0"/>
              <a:t> </a:t>
            </a:r>
          </a:p>
          <a:p>
            <a:pPr marL="411480" lvl="0" indent="-342900">
              <a:lnSpc>
                <a:spcPct val="80000"/>
              </a:lnSpc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/>
            </a:pPr>
            <a:r>
              <a:rPr lang="fr-FR" dirty="0" smtClean="0"/>
              <a:t>BOUTHIER D. (2003). Quelles compétences pour l’intervention éducatives dans les pratiques sportives ? Analyse de situations professionnelles et d’activités de formation d’entraîneur et d’enseignants. </a:t>
            </a:r>
            <a:r>
              <a:rPr lang="fr-FR" i="1" dirty="0" err="1" smtClean="0"/>
              <a:t>eJRIEPS</a:t>
            </a:r>
            <a:r>
              <a:rPr lang="fr-FR" dirty="0" smtClean="0"/>
              <a:t>, n°4. </a:t>
            </a:r>
          </a:p>
          <a:p>
            <a:pPr marL="411480" lvl="0" indent="-342900">
              <a:lnSpc>
                <a:spcPct val="80000"/>
              </a:lnSpc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/>
            </a:pPr>
            <a:endParaRPr lang="fr-FR" dirty="0" smtClean="0"/>
          </a:p>
          <a:p>
            <a:pPr marL="411480" indent="-342900">
              <a:lnSpc>
                <a:spcPct val="80000"/>
              </a:lnSpc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/>
            </a:pPr>
            <a:r>
              <a:rPr lang="fr-FR" dirty="0" smtClean="0"/>
              <a:t>BOUTHIER D., DUREY A. (1994). Technologie des APS. </a:t>
            </a:r>
            <a:r>
              <a:rPr lang="fr-FR" i="1" dirty="0" smtClean="0"/>
              <a:t>Impulsions</a:t>
            </a:r>
            <a:r>
              <a:rPr lang="fr-FR" dirty="0" smtClean="0"/>
              <a:t>, n°1, 95-124.</a:t>
            </a:r>
          </a:p>
          <a:p>
            <a:pPr marL="411480" indent="-342900">
              <a:lnSpc>
                <a:spcPct val="80000"/>
              </a:lnSpc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/>
            </a:pPr>
            <a:endParaRPr lang="fr-FR" dirty="0" smtClean="0"/>
          </a:p>
          <a:p>
            <a:pPr marL="411480" lvl="0" indent="-342900">
              <a:lnSpc>
                <a:spcPct val="80000"/>
              </a:lnSpc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/>
            </a:pPr>
            <a:r>
              <a:rPr lang="fr-FR" dirty="0" smtClean="0"/>
              <a:t>BOUTHIER D. (1993).- L'approche technologique en STAPS: représentations et actions en didactique des APS. Diplôme d'Habilitation à Diriger des Recherches en Sciences, spécialité STAPS, sous la direction de A. </a:t>
            </a:r>
            <a:r>
              <a:rPr lang="fr-FR" dirty="0" err="1" smtClean="0"/>
              <a:t>Durey</a:t>
            </a:r>
            <a:r>
              <a:rPr lang="fr-FR" dirty="0" smtClean="0"/>
              <a:t>, Université Paris-Sud 11. Non publié. 117 p.</a:t>
            </a:r>
          </a:p>
          <a:p>
            <a:pPr marL="411480" lvl="0" indent="-342900">
              <a:lnSpc>
                <a:spcPct val="80000"/>
              </a:lnSpc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/>
            </a:pPr>
            <a:endParaRPr lang="fr-FR" dirty="0" smtClean="0"/>
          </a:p>
          <a:p>
            <a:pPr marL="411480" lvl="0" indent="-342900">
              <a:lnSpc>
                <a:spcPct val="80000"/>
              </a:lnSpc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/>
            </a:pPr>
            <a:r>
              <a:rPr lang="fr-FR" dirty="0" smtClean="0"/>
              <a:t>BOUTHIER D. (1989). Les conditions cognitives de la formation d'actions sportives collectives. </a:t>
            </a:r>
            <a:r>
              <a:rPr lang="en-GB" i="1" dirty="0" smtClean="0"/>
              <a:t>Le Travail </a:t>
            </a:r>
            <a:r>
              <a:rPr lang="en-GB" i="1" dirty="0" err="1" smtClean="0"/>
              <a:t>Humain</a:t>
            </a:r>
            <a:r>
              <a:rPr lang="en-GB" dirty="0" smtClean="0"/>
              <a:t>, 52 n° 2, 175-182</a:t>
            </a:r>
          </a:p>
          <a:p>
            <a:pPr marL="411480" lvl="0" indent="-342900">
              <a:lnSpc>
                <a:spcPct val="80000"/>
              </a:lnSpc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/>
            </a:pPr>
            <a:endParaRPr lang="en-GB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9144000" cy="1237824"/>
          </a:xfrm>
          <a:solidFill>
            <a:schemeClr val="tx2">
              <a:lumMod val="10000"/>
            </a:schemeClr>
          </a:solidFill>
        </p:spPr>
        <p:txBody>
          <a:bodyPr>
            <a:normAutofit fontScale="90000"/>
          </a:bodyPr>
          <a:lstStyle/>
          <a:p>
            <a:pPr algn="ctr" eaLnBrk="1" hangingPunct="1"/>
            <a:r>
              <a:rPr lang="fr-FR" altLang="fr-FR" sz="4000" dirty="0" smtClean="0">
                <a:solidFill>
                  <a:srgbClr val="CCFF66"/>
                </a:solidFill>
              </a:rPr>
              <a:t> </a:t>
            </a:r>
            <a:r>
              <a:rPr lang="fr-FR" altLang="fr-FR" sz="4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La genèse instrumentale </a:t>
            </a:r>
            <a:br>
              <a:rPr lang="fr-FR" altLang="fr-FR" sz="4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altLang="fr-FR" sz="4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fr-FR" altLang="fr-FR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</a:t>
            </a:r>
            <a:r>
              <a:rPr lang="fr-FR" altLang="fr-FR" sz="24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Rabardel</a:t>
            </a:r>
            <a:r>
              <a:rPr lang="fr-FR" altLang="fr-FR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1995 et 2014)</a:t>
            </a:r>
            <a:endParaRPr lang="fr-FR" altLang="fr-FR" sz="40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600200"/>
            <a:ext cx="3898776" cy="478112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altLang="fr-FR" sz="3200" dirty="0" smtClean="0">
                <a:solidFill>
                  <a:schemeClr val="tx2">
                    <a:lumMod val="90000"/>
                  </a:schemeClr>
                </a:solidFill>
              </a:rPr>
              <a:t>Instrumentation 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FR" altLang="fr-FR" sz="20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altLang="fr-FR" dirty="0" smtClean="0"/>
              <a:t>L’instrumentation d’un outil correspond à « sa prise en  main »,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altLang="fr-FR" dirty="0" smtClean="0"/>
              <a:t>Et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FR" altLang="fr-FR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altLang="fr-FR" dirty="0" smtClean="0"/>
              <a:t>à  en intérioriser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altLang="fr-FR" dirty="0" smtClean="0"/>
              <a:t>les caractéristiques et les usages classiques</a:t>
            </a:r>
            <a:r>
              <a:rPr lang="fr-FR" altLang="fr-FR" sz="2800" dirty="0" smtClean="0"/>
              <a:t> 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1600200"/>
            <a:ext cx="4495800" cy="492514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altLang="fr-FR" sz="3200" dirty="0" smtClean="0">
                <a:solidFill>
                  <a:schemeClr val="tx2">
                    <a:lumMod val="90000"/>
                  </a:schemeClr>
                </a:solidFill>
              </a:rPr>
              <a:t>Instrumentalisation 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FR" altLang="fr-FR" sz="20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altLang="fr-FR" dirty="0" smtClean="0"/>
              <a:t>L’</a:t>
            </a:r>
            <a:r>
              <a:rPr lang="fr-FR" altLang="fr-FR" dirty="0" err="1" smtClean="0"/>
              <a:t>intrumentalisation</a:t>
            </a:r>
            <a:r>
              <a:rPr lang="fr-FR" altLang="fr-FR" dirty="0" smtClean="0"/>
              <a:t> d’un outil consiste à   « le mettre à sa main »,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FR" altLang="fr-FR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altLang="fr-FR" dirty="0" smtClean="0"/>
              <a:t>à  en individualiser la fonction, voire la forme au regard de ses usages personnels</a:t>
            </a:r>
          </a:p>
        </p:txBody>
      </p:sp>
    </p:spTree>
    <p:extLst>
      <p:ext uri="{BB962C8B-B14F-4D97-AF65-F5344CB8AC3E}">
        <p14:creationId xmlns:p14="http://schemas.microsoft.com/office/powerpoint/2010/main" val="247440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8208912" cy="2160240"/>
          </a:xfrm>
        </p:spPr>
        <p:txBody>
          <a:bodyPr/>
          <a:lstStyle/>
          <a:p>
            <a:pPr algn="ctr"/>
            <a:r>
              <a:rPr lang="fr-FR" sz="3200" dirty="0" smtClean="0">
                <a:solidFill>
                  <a:srgbClr val="00B050"/>
                </a:solidFill>
              </a:rPr>
              <a:t>La richesse des Pratiques Physiques Sportives et Artistiques (APSA/PPSA);</a:t>
            </a:r>
            <a:br>
              <a:rPr lang="fr-FR" sz="3200" dirty="0" smtClean="0">
                <a:solidFill>
                  <a:srgbClr val="00B050"/>
                </a:solidFill>
              </a:rPr>
            </a:br>
            <a:r>
              <a:rPr lang="fr-FR" sz="3200" dirty="0" smtClean="0">
                <a:solidFill>
                  <a:schemeClr val="hlink"/>
                </a:solidFill>
              </a:rPr>
              <a:t>Des pratiques sociales qui ont de l’épaisseur culturelle</a:t>
            </a:r>
            <a:r>
              <a:rPr lang="fr-FR" sz="3200" dirty="0" smtClean="0">
                <a:solidFill>
                  <a:srgbClr val="00B050"/>
                </a:solidFill>
              </a:rPr>
              <a:t/>
            </a:r>
            <a:br>
              <a:rPr lang="fr-FR" sz="3200" dirty="0" smtClean="0">
                <a:solidFill>
                  <a:srgbClr val="00B050"/>
                </a:solidFill>
              </a:rPr>
            </a:br>
            <a:endParaRPr lang="fr-FR" sz="3200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043608" y="2420888"/>
            <a:ext cx="748883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fr-FR" sz="3600" dirty="0" smtClean="0"/>
              <a:t>composées :</a:t>
            </a:r>
          </a:p>
          <a:p>
            <a:pPr lvl="1">
              <a:defRPr/>
            </a:pPr>
            <a:endParaRPr lang="fr-FR" sz="3600" dirty="0" smtClean="0"/>
          </a:p>
          <a:p>
            <a:pPr lvl="1">
              <a:defRPr/>
            </a:pPr>
            <a:r>
              <a:rPr lang="fr-FR" sz="3600" dirty="0" smtClean="0"/>
              <a:t>   de </a:t>
            </a:r>
            <a:r>
              <a:rPr lang="fr-FR" sz="3600" dirty="0" smtClean="0">
                <a:solidFill>
                  <a:srgbClr val="EC46D4"/>
                </a:solidFill>
              </a:rPr>
              <a:t>Valeurs</a:t>
            </a:r>
            <a:r>
              <a:rPr lang="fr-FR" sz="3600" dirty="0" smtClean="0"/>
              <a:t>, 	</a:t>
            </a:r>
          </a:p>
          <a:p>
            <a:pPr lvl="1">
              <a:defRPr/>
            </a:pPr>
            <a:r>
              <a:rPr lang="fr-FR" sz="3600" dirty="0" smtClean="0"/>
              <a:t>               d’</a:t>
            </a:r>
            <a:r>
              <a:rPr lang="fr-FR" sz="3600" dirty="0" smtClean="0">
                <a:solidFill>
                  <a:srgbClr val="66FF66"/>
                </a:solidFill>
              </a:rPr>
              <a:t>émotions</a:t>
            </a:r>
            <a:r>
              <a:rPr lang="fr-FR" sz="3600" dirty="0" smtClean="0"/>
              <a:t>,</a:t>
            </a:r>
          </a:p>
          <a:p>
            <a:pPr lvl="1">
              <a:defRPr/>
            </a:pPr>
            <a:r>
              <a:rPr lang="fr-FR" sz="3600" dirty="0" smtClean="0"/>
              <a:t>                      d’</a:t>
            </a:r>
            <a:r>
              <a:rPr lang="fr-FR" sz="36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attitudes</a:t>
            </a:r>
            <a:r>
              <a:rPr lang="fr-FR" sz="3600" dirty="0" smtClean="0"/>
              <a:t>, </a:t>
            </a:r>
          </a:p>
          <a:p>
            <a:pPr lvl="1">
              <a:defRPr/>
            </a:pPr>
            <a:r>
              <a:rPr lang="fr-FR" sz="3600" dirty="0" smtClean="0"/>
              <a:t>                             de </a:t>
            </a:r>
            <a:r>
              <a:rPr lang="fr-FR" sz="3600" dirty="0" smtClean="0">
                <a:solidFill>
                  <a:srgbClr val="FF3300"/>
                </a:solidFill>
              </a:rPr>
              <a:t>savoirs</a:t>
            </a:r>
            <a:r>
              <a:rPr lang="fr-FR" sz="3600" dirty="0" smtClean="0"/>
              <a:t>, </a:t>
            </a:r>
          </a:p>
          <a:p>
            <a:pPr lvl="1">
              <a:defRPr/>
            </a:pPr>
            <a:r>
              <a:rPr lang="fr-FR" sz="3600" dirty="0" smtClean="0"/>
              <a:t>                                    de </a:t>
            </a:r>
            <a:r>
              <a:rPr lang="fr-FR" sz="3600" dirty="0" smtClean="0">
                <a:solidFill>
                  <a:srgbClr val="FFFF00"/>
                </a:solidFill>
              </a:rPr>
              <a:t>procédures,</a:t>
            </a:r>
          </a:p>
          <a:p>
            <a:pPr lvl="1">
              <a:defRPr/>
            </a:pPr>
            <a:r>
              <a:rPr lang="fr-FR" sz="3600" dirty="0" smtClean="0"/>
              <a:t>                                                               etc.</a:t>
            </a:r>
          </a:p>
          <a:p>
            <a:pPr>
              <a:defRPr/>
            </a:pPr>
            <a:endParaRPr lang="fr-F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28600"/>
            <a:ext cx="7772400" cy="1143000"/>
          </a:xfrm>
        </p:spPr>
        <p:txBody>
          <a:bodyPr/>
          <a:lstStyle/>
          <a:p>
            <a:r>
              <a:rPr lang="en-US">
                <a:latin typeface="Comic Sans MS" pitchFamily="66" charset="0"/>
              </a:rPr>
              <a:t>     </a:t>
            </a:r>
          </a:p>
        </p:txBody>
      </p:sp>
      <p:sp>
        <p:nvSpPr>
          <p:cNvPr id="94211" name="AutoShape 3"/>
          <p:cNvSpPr>
            <a:spLocks noChangeArrowheads="1"/>
          </p:cNvSpPr>
          <p:nvPr/>
        </p:nvSpPr>
        <p:spPr bwMode="auto">
          <a:xfrm>
            <a:off x="971600" y="1700213"/>
            <a:ext cx="7696200" cy="515778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1475656" y="4005064"/>
            <a:ext cx="7086600" cy="2232025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120000"/>
              </a:lnSpc>
              <a:spcBef>
                <a:spcPct val="50000"/>
              </a:spcBef>
            </a:pPr>
            <a:r>
              <a:rPr lang="en-US" sz="2800" b="1" dirty="0">
                <a:latin typeface="Comic Sans MS" pitchFamily="66" charset="0"/>
              </a:rPr>
              <a:t>   </a:t>
            </a:r>
            <a:r>
              <a:rPr lang="en-US" sz="2800" b="1" dirty="0" err="1">
                <a:solidFill>
                  <a:srgbClr val="FF0000"/>
                </a:solidFill>
                <a:latin typeface="Comic Sans MS" pitchFamily="66" charset="0"/>
              </a:rPr>
              <a:t>Tâche</a:t>
            </a:r>
            <a:r>
              <a:rPr lang="en-US" sz="2800" b="1" dirty="0">
                <a:solidFill>
                  <a:srgbClr val="FF0000"/>
                </a:solidFill>
                <a:latin typeface="Comic Sans MS" pitchFamily="66" charset="0"/>
              </a:rPr>
              <a:t> :		            </a:t>
            </a:r>
            <a:r>
              <a:rPr lang="en-US" sz="2800" b="1" dirty="0" err="1">
                <a:solidFill>
                  <a:schemeClr val="accent4"/>
                </a:solidFill>
                <a:latin typeface="Comic Sans MS" pitchFamily="66" charset="0"/>
              </a:rPr>
              <a:t>Activité</a:t>
            </a:r>
            <a:r>
              <a:rPr lang="en-US" sz="2800" b="1" dirty="0">
                <a:solidFill>
                  <a:schemeClr val="accent4"/>
                </a:solidFill>
                <a:latin typeface="Comic Sans MS" pitchFamily="66" charset="0"/>
              </a:rPr>
              <a:t> :</a:t>
            </a:r>
          </a:p>
          <a:p>
            <a:pPr eaLnBrk="0" hangingPunct="0">
              <a:lnSpc>
                <a:spcPct val="120000"/>
              </a:lnSpc>
              <a:spcBef>
                <a:spcPct val="50000"/>
              </a:spcBef>
            </a:pPr>
            <a:endParaRPr lang="en-US" sz="2800" b="1" dirty="0">
              <a:latin typeface="Comic Sans MS" pitchFamily="66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Comic Sans MS" pitchFamily="66" charset="0"/>
              </a:rPr>
              <a:t>Exigences</a:t>
            </a:r>
            <a:r>
              <a:rPr lang="en-US" sz="2800" b="1" dirty="0">
                <a:solidFill>
                  <a:schemeClr val="accent1"/>
                </a:solidFill>
                <a:latin typeface="Comic Sans MS" pitchFamily="66" charset="0"/>
              </a:rPr>
              <a:t>    </a:t>
            </a:r>
            <a:r>
              <a:rPr lang="en-US" sz="2800" b="1" dirty="0" err="1">
                <a:solidFill>
                  <a:schemeClr val="accent1"/>
                </a:solidFill>
                <a:latin typeface="Comic Sans MS" pitchFamily="66" charset="0"/>
              </a:rPr>
              <a:t>Contraintes</a:t>
            </a:r>
            <a:r>
              <a:rPr lang="en-US" sz="2800" b="1" dirty="0">
                <a:solidFill>
                  <a:schemeClr val="accent1"/>
                </a:solidFill>
                <a:latin typeface="Comic Sans MS" pitchFamily="66" charset="0"/>
              </a:rPr>
              <a:t> </a:t>
            </a:r>
            <a:r>
              <a:rPr lang="en-US" sz="2800" b="1" dirty="0">
                <a:solidFill>
                  <a:srgbClr val="EC46D4"/>
                </a:solidFill>
                <a:latin typeface="Comic Sans MS" pitchFamily="66" charset="0"/>
              </a:rPr>
              <a:t>   </a:t>
            </a:r>
            <a:r>
              <a:rPr lang="en-US" sz="2800" b="1" dirty="0" err="1">
                <a:solidFill>
                  <a:schemeClr val="accent4"/>
                </a:solidFill>
                <a:latin typeface="Comic Sans MS" pitchFamily="66" charset="0"/>
              </a:rPr>
              <a:t>Ressources</a:t>
            </a:r>
            <a:endParaRPr lang="en-US" sz="2800" b="1" dirty="0">
              <a:solidFill>
                <a:schemeClr val="accent4"/>
              </a:solidFill>
              <a:latin typeface="Comic Sans MS" pitchFamily="66" charset="0"/>
            </a:endParaRPr>
          </a:p>
          <a:p>
            <a:pPr eaLnBrk="0" hangingPunct="0">
              <a:lnSpc>
                <a:spcPct val="0"/>
              </a:lnSpc>
              <a:spcBef>
                <a:spcPct val="50000"/>
              </a:spcBef>
            </a:pPr>
            <a:endParaRPr lang="en-US" sz="2400" dirty="0">
              <a:latin typeface="Comic Sans MS" pitchFamily="66" charset="0"/>
            </a:endParaRPr>
          </a:p>
        </p:txBody>
      </p:sp>
      <p:sp>
        <p:nvSpPr>
          <p:cNvPr id="94213" name="Text Box 5"/>
          <p:cNvSpPr txBox="1">
            <a:spLocks noChangeArrowheads="1"/>
          </p:cNvSpPr>
          <p:nvPr/>
        </p:nvSpPr>
        <p:spPr bwMode="auto">
          <a:xfrm>
            <a:off x="1752600" y="1700213"/>
            <a:ext cx="6172200" cy="1169551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>
                <a:latin typeface="Comic Sans MS" pitchFamily="66" charset="0"/>
              </a:rPr>
              <a:t> </a:t>
            </a:r>
            <a:r>
              <a:rPr lang="en-US" sz="2800" b="1" dirty="0" smtClean="0">
                <a:latin typeface="Comic Sans MS" pitchFamily="66" charset="0"/>
              </a:rPr>
              <a:t>    </a:t>
            </a:r>
            <a:r>
              <a:rPr lang="en-US" sz="2800" b="1" dirty="0" err="1" smtClean="0">
                <a:solidFill>
                  <a:schemeClr val="bg1"/>
                </a:solidFill>
                <a:latin typeface="Comic Sans MS" pitchFamily="66" charset="0"/>
              </a:rPr>
              <a:t>Environnement</a:t>
            </a:r>
            <a:r>
              <a:rPr lang="en-US" sz="2800" b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Comic Sans MS" pitchFamily="66" charset="0"/>
              </a:rPr>
              <a:t>signifiant</a:t>
            </a:r>
            <a:r>
              <a:rPr lang="en-US" sz="2800" b="1" dirty="0">
                <a:solidFill>
                  <a:schemeClr val="bg1"/>
                </a:solidFill>
                <a:latin typeface="Comic Sans MS" pitchFamily="66" charset="0"/>
              </a:rPr>
              <a:t> : </a:t>
            </a:r>
            <a:r>
              <a:rPr lang="en-US" sz="2800" b="1" dirty="0" smtClean="0">
                <a:solidFill>
                  <a:schemeClr val="bg1"/>
                </a:solidFill>
                <a:latin typeface="Comic Sans MS" pitchFamily="66" charset="0"/>
              </a:rPr>
              <a:t>  </a:t>
            </a:r>
          </a:p>
          <a:p>
            <a:pPr eaLnBrk="0" hangingPunct="0">
              <a:spcBef>
                <a:spcPct val="50000"/>
              </a:spcBef>
            </a:pPr>
            <a:r>
              <a:rPr lang="en-US" sz="2800" b="1" dirty="0" smtClean="0">
                <a:solidFill>
                  <a:schemeClr val="bg1"/>
                </a:solidFill>
                <a:latin typeface="Comic Sans MS" pitchFamily="66" charset="0"/>
              </a:rPr>
              <a:t>  </a:t>
            </a:r>
            <a:r>
              <a:rPr lang="en-US" sz="2800" b="1" dirty="0" err="1" smtClean="0">
                <a:solidFill>
                  <a:schemeClr val="bg1"/>
                </a:solidFill>
                <a:latin typeface="Comic Sans MS" pitchFamily="66" charset="0"/>
              </a:rPr>
              <a:t>scolaire</a:t>
            </a:r>
            <a:r>
              <a:rPr lang="en-US" sz="2800" b="1" dirty="0">
                <a:solidFill>
                  <a:schemeClr val="bg1"/>
                </a:solidFill>
                <a:latin typeface="Comic Sans MS" pitchFamily="66" charset="0"/>
              </a:rPr>
              <a:t>, de </a:t>
            </a:r>
            <a:r>
              <a:rPr lang="en-US" sz="2800" b="1" dirty="0" err="1">
                <a:solidFill>
                  <a:schemeClr val="bg1"/>
                </a:solidFill>
                <a:latin typeface="Comic Sans MS" pitchFamily="66" charset="0"/>
              </a:rPr>
              <a:t>loisir</a:t>
            </a:r>
            <a:r>
              <a:rPr lang="en-US" sz="2800" b="1" dirty="0">
                <a:solidFill>
                  <a:schemeClr val="bg1"/>
                </a:solidFill>
                <a:latin typeface="Comic Sans MS" pitchFamily="66" charset="0"/>
              </a:rPr>
              <a:t>, de travail, …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94214" name="Text Box 6"/>
          <p:cNvSpPr txBox="1">
            <a:spLocks noChangeArrowheads="1"/>
          </p:cNvSpPr>
          <p:nvPr/>
        </p:nvSpPr>
        <p:spPr bwMode="auto">
          <a:xfrm>
            <a:off x="457200" y="0"/>
            <a:ext cx="8686800" cy="138499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800" dirty="0">
                <a:solidFill>
                  <a:srgbClr val="002060"/>
                </a:solidFill>
                <a:latin typeface="Arial" pitchFamily="34" charset="0"/>
              </a:rPr>
              <a:t>La situation de </a:t>
            </a:r>
            <a:r>
              <a:rPr lang="en-US" sz="2800" dirty="0" err="1">
                <a:solidFill>
                  <a:srgbClr val="002060"/>
                </a:solidFill>
                <a:latin typeface="Arial" pitchFamily="34" charset="0"/>
              </a:rPr>
              <a:t>pratique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</a:rPr>
              <a:t>: un rapport </a:t>
            </a:r>
            <a:r>
              <a:rPr lang="en-US" sz="2800" dirty="0" err="1">
                <a:solidFill>
                  <a:srgbClr val="002060"/>
                </a:solidFill>
                <a:latin typeface="Arial" pitchFamily="34" charset="0"/>
              </a:rPr>
              <a:t>tâche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itchFamily="34" charset="0"/>
              </a:rPr>
              <a:t>prescrite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</a:rPr>
              <a:t> / </a:t>
            </a:r>
            <a:r>
              <a:rPr lang="en-US" sz="2800" dirty="0" err="1">
                <a:solidFill>
                  <a:srgbClr val="002060"/>
                </a:solidFill>
                <a:latin typeface="Arial" pitchFamily="34" charset="0"/>
              </a:rPr>
              <a:t>activité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</a:rPr>
              <a:t> du </a:t>
            </a:r>
            <a:r>
              <a:rPr lang="en-US" sz="2800" dirty="0" err="1">
                <a:solidFill>
                  <a:srgbClr val="002060"/>
                </a:solidFill>
                <a:latin typeface="Arial" pitchFamily="34" charset="0"/>
              </a:rPr>
              <a:t>sujet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itchFamily="34" charset="0"/>
              </a:rPr>
              <a:t>dans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</a:rPr>
              <a:t> un </a:t>
            </a:r>
            <a:r>
              <a:rPr lang="en-US" sz="2800" dirty="0" err="1">
                <a:solidFill>
                  <a:srgbClr val="002060"/>
                </a:solidFill>
                <a:latin typeface="Arial" pitchFamily="34" charset="0"/>
              </a:rPr>
              <a:t>environnement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itchFamily="34" charset="0"/>
              </a:rPr>
              <a:t>signifiant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</a:rPr>
              <a:t>  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</a:rPr>
              <a:t>				</a:t>
            </a:r>
            <a:r>
              <a:rPr lang="en-US" b="1" dirty="0" smtClean="0">
                <a:solidFill>
                  <a:schemeClr val="tx2">
                    <a:lumMod val="25000"/>
                  </a:schemeClr>
                </a:solidFill>
                <a:latin typeface="Comic Sans MS" pitchFamily="66" charset="0"/>
              </a:rPr>
              <a:t>(</a:t>
            </a:r>
            <a:r>
              <a:rPr lang="en-US" b="1" dirty="0" err="1">
                <a:solidFill>
                  <a:schemeClr val="tx2">
                    <a:lumMod val="25000"/>
                  </a:schemeClr>
                </a:solidFill>
                <a:latin typeface="Comic Sans MS" pitchFamily="66" charset="0"/>
              </a:rPr>
              <a:t>Leplat</a:t>
            </a:r>
            <a:r>
              <a:rPr lang="en-US" b="1" dirty="0">
                <a:solidFill>
                  <a:schemeClr val="tx2">
                    <a:lumMod val="25000"/>
                  </a:schemeClr>
                </a:solidFill>
                <a:latin typeface="Comic Sans MS" pitchFamily="66" charset="0"/>
              </a:rPr>
              <a:t> 1983, Bouthier 1993</a:t>
            </a:r>
            <a:r>
              <a:rPr lang="en-US" sz="2400" b="1" dirty="0">
                <a:solidFill>
                  <a:schemeClr val="tx2">
                    <a:lumMod val="25000"/>
                  </a:schemeClr>
                </a:solidFill>
                <a:latin typeface="Comic Sans MS" pitchFamily="66" charset="0"/>
              </a:rPr>
              <a:t>)</a:t>
            </a:r>
            <a:endParaRPr lang="en-US" sz="2400" dirty="0">
              <a:solidFill>
                <a:schemeClr val="tx2">
                  <a:lumMod val="2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94215" name="Line 7"/>
          <p:cNvSpPr>
            <a:spLocks noChangeShapeType="1"/>
          </p:cNvSpPr>
          <p:nvPr/>
        </p:nvSpPr>
        <p:spPr bwMode="auto">
          <a:xfrm flipV="1">
            <a:off x="2843808" y="2996952"/>
            <a:ext cx="792163" cy="863600"/>
          </a:xfrm>
          <a:prstGeom prst="line">
            <a:avLst/>
          </a:prstGeom>
          <a:noFill/>
          <a:ln w="76200">
            <a:solidFill>
              <a:schemeClr val="accent2">
                <a:lumMod val="50000"/>
              </a:schemeClr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4216" name="Line 8"/>
          <p:cNvSpPr>
            <a:spLocks noChangeShapeType="1"/>
          </p:cNvSpPr>
          <p:nvPr/>
        </p:nvSpPr>
        <p:spPr bwMode="auto">
          <a:xfrm>
            <a:off x="6156176" y="2996952"/>
            <a:ext cx="576263" cy="936625"/>
          </a:xfrm>
          <a:prstGeom prst="line">
            <a:avLst/>
          </a:prstGeom>
          <a:noFill/>
          <a:ln w="76200">
            <a:solidFill>
              <a:schemeClr val="accent2">
                <a:lumMod val="50000"/>
              </a:schemeClr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4217" name="Line 9"/>
          <p:cNvSpPr>
            <a:spLocks noChangeShapeType="1"/>
          </p:cNvSpPr>
          <p:nvPr/>
        </p:nvSpPr>
        <p:spPr bwMode="auto">
          <a:xfrm>
            <a:off x="3429000" y="4267200"/>
            <a:ext cx="2209800" cy="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4218" name="Line 10"/>
          <p:cNvSpPr>
            <a:spLocks noChangeShapeType="1"/>
          </p:cNvSpPr>
          <p:nvPr/>
        </p:nvSpPr>
        <p:spPr bwMode="auto">
          <a:xfrm flipH="1">
            <a:off x="5715000" y="5562600"/>
            <a:ext cx="457200" cy="0"/>
          </a:xfrm>
          <a:prstGeom prst="line">
            <a:avLst/>
          </a:prstGeom>
          <a:noFill/>
          <a:ln w="57150">
            <a:solidFill>
              <a:srgbClr val="00B0F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4219" name="Line 11"/>
          <p:cNvSpPr>
            <a:spLocks noChangeShapeType="1"/>
          </p:cNvSpPr>
          <p:nvPr/>
        </p:nvSpPr>
        <p:spPr bwMode="auto">
          <a:xfrm>
            <a:off x="3200400" y="5562600"/>
            <a:ext cx="4572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4220" name="Line 12"/>
          <p:cNvSpPr>
            <a:spLocks noChangeShapeType="1"/>
          </p:cNvSpPr>
          <p:nvPr/>
        </p:nvSpPr>
        <p:spPr bwMode="auto">
          <a:xfrm>
            <a:off x="2362200" y="4495800"/>
            <a:ext cx="76200" cy="685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4221" name="Line 13"/>
          <p:cNvSpPr>
            <a:spLocks noChangeShapeType="1"/>
          </p:cNvSpPr>
          <p:nvPr/>
        </p:nvSpPr>
        <p:spPr bwMode="auto">
          <a:xfrm flipH="1">
            <a:off x="6781800" y="4572000"/>
            <a:ext cx="228600" cy="685800"/>
          </a:xfrm>
          <a:prstGeom prst="line">
            <a:avLst/>
          </a:prstGeom>
          <a:noFill/>
          <a:ln w="57150">
            <a:solidFill>
              <a:srgbClr val="00B0F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914400" y="129540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fr-FR" sz="320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H="1">
            <a:off x="2209800" y="1371600"/>
            <a:ext cx="1066800" cy="5762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5486400" y="1295400"/>
            <a:ext cx="1295400" cy="68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685800" y="3429000"/>
            <a:ext cx="0" cy="11350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3048000" y="1066800"/>
            <a:ext cx="2667000" cy="1871663"/>
            <a:chOff x="240" y="1200"/>
            <a:chExt cx="1680" cy="1179"/>
          </a:xfrm>
        </p:grpSpPr>
        <p:sp>
          <p:nvSpPr>
            <p:cNvPr id="32809" name="Oval 7"/>
            <p:cNvSpPr>
              <a:spLocks noChangeArrowheads="1"/>
            </p:cNvSpPr>
            <p:nvPr/>
          </p:nvSpPr>
          <p:spPr bwMode="auto">
            <a:xfrm>
              <a:off x="240" y="1200"/>
              <a:ext cx="1678" cy="1179"/>
            </a:xfrm>
            <a:prstGeom prst="ellipse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>
                <a:ea typeface="ＭＳ Ｐゴシック" pitchFamily="34" charset="-128"/>
              </a:endParaRPr>
            </a:p>
          </p:txBody>
        </p:sp>
        <p:sp>
          <p:nvSpPr>
            <p:cNvPr id="32810" name="Oval 12"/>
            <p:cNvSpPr>
              <a:spLocks noChangeArrowheads="1"/>
            </p:cNvSpPr>
            <p:nvPr/>
          </p:nvSpPr>
          <p:spPr bwMode="auto">
            <a:xfrm>
              <a:off x="576" y="1344"/>
              <a:ext cx="1344" cy="9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fr-FR" sz="2400" b="1" dirty="0">
                  <a:solidFill>
                    <a:schemeClr val="bg1"/>
                  </a:solidFill>
                  <a:ea typeface="ＭＳ Ｐゴシック" pitchFamily="34" charset="-128"/>
                </a:rPr>
                <a:t>Prise de </a:t>
              </a:r>
            </a:p>
            <a:p>
              <a:pPr algn="ctr" eaLnBrk="0" hangingPunct="0"/>
              <a:r>
                <a:rPr lang="fr-FR" sz="2400" b="1" dirty="0">
                  <a:solidFill>
                    <a:schemeClr val="bg1"/>
                  </a:solidFill>
                  <a:ea typeface="ＭＳ Ｐゴシック" pitchFamily="34" charset="-128"/>
                </a:rPr>
                <a:t>décision</a:t>
              </a:r>
            </a:p>
          </p:txBody>
        </p:sp>
      </p:grp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6096000" y="1905000"/>
            <a:ext cx="2663825" cy="1871663"/>
            <a:chOff x="3792" y="1200"/>
            <a:chExt cx="1678" cy="1179"/>
          </a:xfrm>
        </p:grpSpPr>
        <p:sp>
          <p:nvSpPr>
            <p:cNvPr id="32807" name="Oval 11"/>
            <p:cNvSpPr>
              <a:spLocks noChangeArrowheads="1"/>
            </p:cNvSpPr>
            <p:nvPr/>
          </p:nvSpPr>
          <p:spPr bwMode="auto">
            <a:xfrm>
              <a:off x="3792" y="1200"/>
              <a:ext cx="1678" cy="11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>
                <a:ea typeface="ＭＳ Ｐゴシック" pitchFamily="34" charset="-128"/>
              </a:endParaRPr>
            </a:p>
          </p:txBody>
        </p:sp>
        <p:sp>
          <p:nvSpPr>
            <p:cNvPr id="32808" name="Oval 14"/>
            <p:cNvSpPr>
              <a:spLocks noChangeArrowheads="1"/>
            </p:cNvSpPr>
            <p:nvPr/>
          </p:nvSpPr>
          <p:spPr bwMode="auto">
            <a:xfrm>
              <a:off x="3792" y="1440"/>
              <a:ext cx="1296" cy="9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fr-FR" sz="2400" b="1" dirty="0">
                  <a:solidFill>
                    <a:schemeClr val="bg1"/>
                  </a:solidFill>
                  <a:ea typeface="ＭＳ Ｐゴシック" pitchFamily="34" charset="-128"/>
                </a:rPr>
                <a:t>Exécution </a:t>
              </a:r>
            </a:p>
            <a:p>
              <a:pPr algn="ctr" eaLnBrk="0" hangingPunct="0"/>
              <a:r>
                <a:rPr lang="fr-FR" sz="2400" b="1" dirty="0">
                  <a:solidFill>
                    <a:schemeClr val="bg1"/>
                  </a:solidFill>
                  <a:ea typeface="ＭＳ Ｐゴシック" pitchFamily="34" charset="-128"/>
                </a:rPr>
                <a:t>motrice</a:t>
              </a:r>
            </a:p>
          </p:txBody>
        </p:sp>
      </p:grp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6172200" y="4267200"/>
            <a:ext cx="2663825" cy="1871663"/>
            <a:chOff x="3888" y="2688"/>
            <a:chExt cx="1678" cy="1179"/>
          </a:xfrm>
        </p:grpSpPr>
        <p:sp>
          <p:nvSpPr>
            <p:cNvPr id="32805" name="Oval 10"/>
            <p:cNvSpPr>
              <a:spLocks noChangeArrowheads="1"/>
            </p:cNvSpPr>
            <p:nvPr/>
          </p:nvSpPr>
          <p:spPr bwMode="auto">
            <a:xfrm>
              <a:off x="3888" y="2688"/>
              <a:ext cx="1678" cy="1179"/>
            </a:xfrm>
            <a:prstGeom prst="ellipse">
              <a:avLst/>
            </a:prstGeom>
            <a:solidFill>
              <a:srgbClr val="CC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>
                <a:ea typeface="ＭＳ Ｐゴシック" pitchFamily="34" charset="-128"/>
              </a:endParaRPr>
            </a:p>
          </p:txBody>
        </p:sp>
        <p:sp>
          <p:nvSpPr>
            <p:cNvPr id="32806" name="Oval 15"/>
            <p:cNvSpPr>
              <a:spLocks noChangeArrowheads="1"/>
            </p:cNvSpPr>
            <p:nvPr/>
          </p:nvSpPr>
          <p:spPr bwMode="auto">
            <a:xfrm>
              <a:off x="3888" y="2880"/>
              <a:ext cx="1392" cy="9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fr-FR" sz="2400" b="1" dirty="0">
                  <a:solidFill>
                    <a:schemeClr val="bg1"/>
                  </a:solidFill>
                  <a:ea typeface="ＭＳ Ｐゴシック" pitchFamily="34" charset="-128"/>
                </a:rPr>
                <a:t>Potentiel </a:t>
              </a:r>
            </a:p>
            <a:p>
              <a:pPr algn="ctr" eaLnBrk="0" hangingPunct="0"/>
              <a:r>
                <a:rPr lang="fr-FR" sz="2400" b="1" dirty="0">
                  <a:solidFill>
                    <a:schemeClr val="bg1"/>
                  </a:solidFill>
                  <a:ea typeface="ＭＳ Ｐゴシック" pitchFamily="34" charset="-128"/>
                </a:rPr>
                <a:t>athlétique</a:t>
              </a:r>
            </a:p>
          </p:txBody>
        </p:sp>
      </p:grpSp>
      <p:grpSp>
        <p:nvGrpSpPr>
          <p:cNvPr id="5" name="Group 40"/>
          <p:cNvGrpSpPr>
            <a:grpSpLocks/>
          </p:cNvGrpSpPr>
          <p:nvPr/>
        </p:nvGrpSpPr>
        <p:grpSpPr bwMode="auto">
          <a:xfrm>
            <a:off x="3124200" y="4986338"/>
            <a:ext cx="2663825" cy="1871662"/>
            <a:chOff x="2016" y="3141"/>
            <a:chExt cx="1678" cy="1179"/>
          </a:xfrm>
        </p:grpSpPr>
        <p:sp>
          <p:nvSpPr>
            <p:cNvPr id="32803" name="Oval 17"/>
            <p:cNvSpPr>
              <a:spLocks noChangeArrowheads="1"/>
            </p:cNvSpPr>
            <p:nvPr/>
          </p:nvSpPr>
          <p:spPr bwMode="auto">
            <a:xfrm>
              <a:off x="2016" y="3141"/>
              <a:ext cx="1678" cy="1179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>
                <a:ea typeface="ＭＳ Ｐゴシック" pitchFamily="34" charset="-128"/>
              </a:endParaRPr>
            </a:p>
          </p:txBody>
        </p:sp>
        <p:sp>
          <p:nvSpPr>
            <p:cNvPr id="32804" name="Oval 18"/>
            <p:cNvSpPr>
              <a:spLocks noChangeArrowheads="1"/>
            </p:cNvSpPr>
            <p:nvPr/>
          </p:nvSpPr>
          <p:spPr bwMode="auto">
            <a:xfrm>
              <a:off x="2112" y="3168"/>
              <a:ext cx="1488" cy="99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fr-FR" sz="2400" b="1" dirty="0">
                  <a:solidFill>
                    <a:schemeClr val="bg1"/>
                  </a:solidFill>
                  <a:ea typeface="ＭＳ Ｐゴシック" pitchFamily="34" charset="-128"/>
                </a:rPr>
                <a:t>Focalisation </a:t>
              </a:r>
            </a:p>
            <a:p>
              <a:pPr algn="ctr" eaLnBrk="0" hangingPunct="0"/>
              <a:r>
                <a:rPr lang="fr-FR" sz="2400" b="1" dirty="0">
                  <a:solidFill>
                    <a:schemeClr val="bg1"/>
                  </a:solidFill>
                  <a:ea typeface="ＭＳ Ｐゴシック" pitchFamily="34" charset="-128"/>
                </a:rPr>
                <a:t>De la</a:t>
              </a:r>
            </a:p>
            <a:p>
              <a:pPr algn="ctr" eaLnBrk="0" hangingPunct="0"/>
              <a:r>
                <a:rPr lang="fr-FR" sz="2400" b="1" dirty="0">
                  <a:solidFill>
                    <a:schemeClr val="bg1"/>
                  </a:solidFill>
                  <a:ea typeface="ＭＳ Ｐゴシック" pitchFamily="34" charset="-128"/>
                </a:rPr>
                <a:t>Vigilance</a:t>
              </a:r>
            </a:p>
          </p:txBody>
        </p:sp>
      </p:grpSp>
      <p:sp>
        <p:nvSpPr>
          <p:cNvPr id="18451" name="Line 19"/>
          <p:cNvSpPr>
            <a:spLocks noChangeShapeType="1"/>
          </p:cNvSpPr>
          <p:nvPr/>
        </p:nvSpPr>
        <p:spPr bwMode="auto">
          <a:xfrm>
            <a:off x="8458200" y="3429000"/>
            <a:ext cx="0" cy="11350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452" name="Line 20"/>
          <p:cNvSpPr>
            <a:spLocks noChangeShapeType="1"/>
          </p:cNvSpPr>
          <p:nvPr/>
        </p:nvSpPr>
        <p:spPr bwMode="auto">
          <a:xfrm flipH="1">
            <a:off x="5562600" y="5943600"/>
            <a:ext cx="114300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453" name="Line 21"/>
          <p:cNvSpPr>
            <a:spLocks noChangeShapeType="1"/>
          </p:cNvSpPr>
          <p:nvPr/>
        </p:nvSpPr>
        <p:spPr bwMode="auto">
          <a:xfrm flipH="1" flipV="1">
            <a:off x="2133600" y="6096000"/>
            <a:ext cx="129540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2781" name="Text Box 34"/>
          <p:cNvSpPr txBox="1">
            <a:spLocks noChangeArrowheads="1"/>
          </p:cNvSpPr>
          <p:nvPr/>
        </p:nvSpPr>
        <p:spPr bwMode="auto">
          <a:xfrm>
            <a:off x="5638800" y="6491288"/>
            <a:ext cx="3505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solidFill>
                  <a:schemeClr val="folHlink"/>
                </a:solidFill>
                <a:ea typeface="ＭＳ Ｐゴシック" pitchFamily="34" charset="-128"/>
              </a:rPr>
              <a:t>Bouthier 1988, 1993, 2013</a:t>
            </a:r>
          </a:p>
        </p:txBody>
      </p:sp>
      <p:sp>
        <p:nvSpPr>
          <p:cNvPr id="32782" name="Rectangle 42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2800" b="1" dirty="0">
                <a:solidFill>
                  <a:srgbClr val="CCFF99"/>
                </a:solidFill>
                <a:latin typeface="Arial" charset="0"/>
                <a:ea typeface="ＭＳ Ｐゴシック" pitchFamily="34" charset="-128"/>
              </a:rPr>
              <a:t>Des </a:t>
            </a:r>
            <a:r>
              <a:rPr lang="en-US" sz="2800" b="1" dirty="0" err="1">
                <a:solidFill>
                  <a:srgbClr val="CCFF99"/>
                </a:solidFill>
                <a:latin typeface="Arial" charset="0"/>
                <a:ea typeface="ＭＳ Ｐゴシック" pitchFamily="34" charset="-128"/>
              </a:rPr>
              <a:t>facettes</a:t>
            </a:r>
            <a:r>
              <a:rPr lang="en-US" sz="2800" b="1" dirty="0">
                <a:solidFill>
                  <a:srgbClr val="CCFF99"/>
                </a:solidFill>
                <a:latin typeface="Arial" charset="0"/>
                <a:ea typeface="ＭＳ Ｐゴシック" pitchFamily="34" charset="-128"/>
              </a:rPr>
              <a:t> </a:t>
            </a:r>
            <a:r>
              <a:rPr lang="en-US" sz="2800" b="1" dirty="0" err="1">
                <a:solidFill>
                  <a:srgbClr val="CCFF99"/>
                </a:solidFill>
                <a:latin typeface="Arial" charset="0"/>
                <a:ea typeface="ＭＳ Ｐゴシック" pitchFamily="34" charset="-128"/>
              </a:rPr>
              <a:t>interdépendantes</a:t>
            </a:r>
            <a:r>
              <a:rPr lang="en-US" sz="2800" b="1" dirty="0">
                <a:solidFill>
                  <a:srgbClr val="CCFF99"/>
                </a:solidFill>
                <a:latin typeface="Arial" charset="0"/>
                <a:ea typeface="ＭＳ Ｐゴシック" pitchFamily="34" charset="-128"/>
              </a:rPr>
              <a:t> de </a:t>
            </a:r>
            <a:r>
              <a:rPr lang="en-US" sz="2800" b="1" dirty="0" err="1">
                <a:solidFill>
                  <a:srgbClr val="CCFF99"/>
                </a:solidFill>
                <a:latin typeface="Arial" charset="0"/>
                <a:ea typeface="ＭＳ Ｐゴシック" pitchFamily="34" charset="-128"/>
              </a:rPr>
              <a:t>l</a:t>
            </a:r>
            <a:r>
              <a:rPr lang="en-US" altLang="fr-FR" sz="2800" b="1" dirty="0" err="1">
                <a:solidFill>
                  <a:srgbClr val="CCFF99"/>
                </a:solidFill>
                <a:latin typeface="Arial" charset="0"/>
                <a:ea typeface="ＭＳ Ｐゴシック" pitchFamily="34" charset="-128"/>
              </a:rPr>
              <a:t>’</a:t>
            </a:r>
            <a:r>
              <a:rPr lang="en-US" sz="2800" b="1" dirty="0" err="1">
                <a:solidFill>
                  <a:srgbClr val="CCFF99"/>
                </a:solidFill>
                <a:latin typeface="Arial" charset="0"/>
                <a:ea typeface="ＭＳ Ｐゴシック" pitchFamily="34" charset="-128"/>
              </a:rPr>
              <a:t>action</a:t>
            </a:r>
            <a:r>
              <a:rPr lang="en-US" sz="2800" b="1" dirty="0">
                <a:solidFill>
                  <a:srgbClr val="CCFF99"/>
                </a:solidFill>
                <a:latin typeface="Arial" charset="0"/>
                <a:ea typeface="ＭＳ Ｐゴシック" pitchFamily="34" charset="-128"/>
              </a:rPr>
              <a:t>  </a:t>
            </a:r>
            <a:r>
              <a:rPr lang="en-US" sz="2800" b="1" dirty="0" err="1">
                <a:solidFill>
                  <a:srgbClr val="CCFF99"/>
                </a:solidFill>
                <a:latin typeface="Arial" charset="0"/>
                <a:ea typeface="ＭＳ Ｐゴシック" pitchFamily="34" charset="-128"/>
              </a:rPr>
              <a:t>humaine</a:t>
            </a:r>
            <a:r>
              <a:rPr lang="en-US" sz="2800" b="1" dirty="0">
                <a:solidFill>
                  <a:srgbClr val="CCFF99"/>
                </a:solidFill>
                <a:latin typeface="Arial" charset="0"/>
                <a:ea typeface="ＭＳ Ｐゴシック" pitchFamily="34" charset="-128"/>
              </a:rPr>
              <a:t> </a:t>
            </a:r>
            <a:r>
              <a:rPr lang="en-US" sz="2800" b="1" dirty="0" err="1">
                <a:solidFill>
                  <a:srgbClr val="CCFF99"/>
                </a:solidFill>
                <a:latin typeface="Arial" charset="0"/>
                <a:ea typeface="ＭＳ Ｐゴシック" pitchFamily="34" charset="-128"/>
              </a:rPr>
              <a:t>dans</a:t>
            </a:r>
            <a:r>
              <a:rPr lang="en-US" sz="2800" b="1" dirty="0">
                <a:solidFill>
                  <a:srgbClr val="CCFF99"/>
                </a:solidFill>
                <a:latin typeface="Arial" charset="0"/>
                <a:ea typeface="ＭＳ Ｐゴシック" pitchFamily="34" charset="-128"/>
              </a:rPr>
              <a:t> les </a:t>
            </a:r>
            <a:r>
              <a:rPr lang="en-US" sz="2800" b="1" dirty="0" err="1">
                <a:solidFill>
                  <a:srgbClr val="CCFF99"/>
                </a:solidFill>
                <a:latin typeface="Arial" charset="0"/>
                <a:ea typeface="ＭＳ Ｐゴシック" pitchFamily="34" charset="-128"/>
              </a:rPr>
              <a:t>pratiques</a:t>
            </a:r>
            <a:r>
              <a:rPr lang="en-US" sz="2800" b="1" dirty="0">
                <a:solidFill>
                  <a:srgbClr val="CCFF99"/>
                </a:solidFill>
                <a:latin typeface="Arial" charset="0"/>
                <a:ea typeface="ＭＳ Ｐゴシック" pitchFamily="34" charset="-128"/>
              </a:rPr>
              <a:t> </a:t>
            </a:r>
            <a:r>
              <a:rPr lang="en-US" sz="2800" b="1" dirty="0" err="1">
                <a:solidFill>
                  <a:srgbClr val="CCFF99"/>
                </a:solidFill>
                <a:latin typeface="Arial" charset="0"/>
                <a:ea typeface="ＭＳ Ｐゴシック" pitchFamily="34" charset="-128"/>
              </a:rPr>
              <a:t>sportives</a:t>
            </a:r>
            <a:endParaRPr lang="en-US" sz="2800" b="1" dirty="0">
              <a:solidFill>
                <a:srgbClr val="CCFF99"/>
              </a:solidFill>
              <a:latin typeface="Arial" charset="0"/>
              <a:ea typeface="ＭＳ Ｐゴシック" pitchFamily="34" charset="-128"/>
            </a:endParaRPr>
          </a:p>
        </p:txBody>
      </p:sp>
      <p:grpSp>
        <p:nvGrpSpPr>
          <p:cNvPr id="6" name="Group 43"/>
          <p:cNvGrpSpPr>
            <a:grpSpLocks/>
          </p:cNvGrpSpPr>
          <p:nvPr/>
        </p:nvGrpSpPr>
        <p:grpSpPr bwMode="auto">
          <a:xfrm>
            <a:off x="2819400" y="2895600"/>
            <a:ext cx="3429000" cy="2133600"/>
            <a:chOff x="1776" y="1824"/>
            <a:chExt cx="2160" cy="1344"/>
          </a:xfrm>
        </p:grpSpPr>
        <p:sp>
          <p:nvSpPr>
            <p:cNvPr id="32790" name="Line 44"/>
            <p:cNvSpPr>
              <a:spLocks noChangeShapeType="1"/>
            </p:cNvSpPr>
            <p:nvPr/>
          </p:nvSpPr>
          <p:spPr bwMode="auto">
            <a:xfrm flipH="1">
              <a:off x="2448" y="1824"/>
              <a:ext cx="384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791" name="Line 45"/>
            <p:cNvSpPr>
              <a:spLocks noChangeShapeType="1"/>
            </p:cNvSpPr>
            <p:nvPr/>
          </p:nvSpPr>
          <p:spPr bwMode="auto">
            <a:xfrm flipH="1" flipV="1">
              <a:off x="1824" y="2112"/>
              <a:ext cx="624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792" name="Line 46"/>
            <p:cNvSpPr>
              <a:spLocks noChangeShapeType="1"/>
            </p:cNvSpPr>
            <p:nvPr/>
          </p:nvSpPr>
          <p:spPr bwMode="auto">
            <a:xfrm>
              <a:off x="1824" y="2112"/>
              <a:ext cx="384" cy="43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793" name="Line 47"/>
            <p:cNvSpPr>
              <a:spLocks noChangeShapeType="1"/>
            </p:cNvSpPr>
            <p:nvPr/>
          </p:nvSpPr>
          <p:spPr bwMode="auto">
            <a:xfrm flipH="1">
              <a:off x="1776" y="2544"/>
              <a:ext cx="432" cy="43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794" name="Line 48"/>
            <p:cNvSpPr>
              <a:spLocks noChangeShapeType="1"/>
            </p:cNvSpPr>
            <p:nvPr/>
          </p:nvSpPr>
          <p:spPr bwMode="auto">
            <a:xfrm flipV="1">
              <a:off x="1776" y="2784"/>
              <a:ext cx="720" cy="19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795" name="Line 49"/>
            <p:cNvSpPr>
              <a:spLocks noChangeShapeType="1"/>
            </p:cNvSpPr>
            <p:nvPr/>
          </p:nvSpPr>
          <p:spPr bwMode="auto">
            <a:xfrm>
              <a:off x="2496" y="2784"/>
              <a:ext cx="336" cy="3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796" name="Line 50"/>
            <p:cNvSpPr>
              <a:spLocks noChangeShapeType="1"/>
            </p:cNvSpPr>
            <p:nvPr/>
          </p:nvSpPr>
          <p:spPr bwMode="auto">
            <a:xfrm flipV="1">
              <a:off x="2832" y="2784"/>
              <a:ext cx="336" cy="3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797" name="Line 51"/>
            <p:cNvSpPr>
              <a:spLocks noChangeShapeType="1"/>
            </p:cNvSpPr>
            <p:nvPr/>
          </p:nvSpPr>
          <p:spPr bwMode="auto">
            <a:xfrm>
              <a:off x="3168" y="2784"/>
              <a:ext cx="768" cy="2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798" name="Line 52"/>
            <p:cNvSpPr>
              <a:spLocks noChangeShapeType="1"/>
            </p:cNvSpPr>
            <p:nvPr/>
          </p:nvSpPr>
          <p:spPr bwMode="auto">
            <a:xfrm flipH="1" flipV="1">
              <a:off x="3504" y="2544"/>
              <a:ext cx="432" cy="48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799" name="Line 53"/>
            <p:cNvSpPr>
              <a:spLocks noChangeShapeType="1"/>
            </p:cNvSpPr>
            <p:nvPr/>
          </p:nvSpPr>
          <p:spPr bwMode="auto">
            <a:xfrm flipV="1">
              <a:off x="3504" y="2064"/>
              <a:ext cx="336" cy="48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800" name="Line 54"/>
            <p:cNvSpPr>
              <a:spLocks noChangeShapeType="1"/>
            </p:cNvSpPr>
            <p:nvPr/>
          </p:nvSpPr>
          <p:spPr bwMode="auto">
            <a:xfrm flipH="1">
              <a:off x="3120" y="2064"/>
              <a:ext cx="720" cy="19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801" name="Line 55"/>
            <p:cNvSpPr>
              <a:spLocks noChangeShapeType="1"/>
            </p:cNvSpPr>
            <p:nvPr/>
          </p:nvSpPr>
          <p:spPr bwMode="auto">
            <a:xfrm flipH="1" flipV="1">
              <a:off x="2832" y="1824"/>
              <a:ext cx="288" cy="43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802" name="Text Box 56"/>
            <p:cNvSpPr txBox="1">
              <a:spLocks noChangeArrowheads="1"/>
            </p:cNvSpPr>
            <p:nvPr/>
          </p:nvSpPr>
          <p:spPr bwMode="auto">
            <a:xfrm>
              <a:off x="2256" y="2256"/>
              <a:ext cx="1248" cy="518"/>
            </a:xfrm>
            <a:prstGeom prst="rect">
              <a:avLst/>
            </a:prstGeom>
            <a:solidFill>
              <a:srgbClr val="CC3399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2400" b="1">
                  <a:ea typeface="ＭＳ Ｐゴシック" pitchFamily="34" charset="-128"/>
                </a:rPr>
                <a:t>Action sportive</a:t>
              </a:r>
            </a:p>
          </p:txBody>
        </p:sp>
      </p:grpSp>
      <p:grpSp>
        <p:nvGrpSpPr>
          <p:cNvPr id="7" name="Group 57"/>
          <p:cNvGrpSpPr>
            <a:grpSpLocks/>
          </p:cNvGrpSpPr>
          <p:nvPr/>
        </p:nvGrpSpPr>
        <p:grpSpPr bwMode="auto">
          <a:xfrm>
            <a:off x="304800" y="1905000"/>
            <a:ext cx="2663825" cy="1871663"/>
            <a:chOff x="1968" y="624"/>
            <a:chExt cx="1678" cy="1179"/>
          </a:xfrm>
        </p:grpSpPr>
        <p:sp>
          <p:nvSpPr>
            <p:cNvPr id="32788" name="Oval 58"/>
            <p:cNvSpPr>
              <a:spLocks noChangeArrowheads="1"/>
            </p:cNvSpPr>
            <p:nvPr/>
          </p:nvSpPr>
          <p:spPr bwMode="auto">
            <a:xfrm>
              <a:off x="1968" y="624"/>
              <a:ext cx="1678" cy="1179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>
                <a:ea typeface="ＭＳ Ｐゴシック" pitchFamily="34" charset="-128"/>
              </a:endParaRPr>
            </a:p>
          </p:txBody>
        </p:sp>
        <p:sp>
          <p:nvSpPr>
            <p:cNvPr id="32789" name="Oval 59"/>
            <p:cNvSpPr>
              <a:spLocks noChangeArrowheads="1"/>
            </p:cNvSpPr>
            <p:nvPr/>
          </p:nvSpPr>
          <p:spPr bwMode="auto">
            <a:xfrm>
              <a:off x="2160" y="864"/>
              <a:ext cx="1344" cy="9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fr-FR" sz="2400" b="1" dirty="0">
                  <a:solidFill>
                    <a:schemeClr val="bg1"/>
                  </a:solidFill>
                  <a:ea typeface="ＭＳ Ｐゴシック" pitchFamily="34" charset="-128"/>
                </a:rPr>
                <a:t>Valeurs </a:t>
              </a:r>
            </a:p>
            <a:p>
              <a:pPr algn="ctr" eaLnBrk="0" hangingPunct="0"/>
              <a:r>
                <a:rPr lang="fr-FR" sz="2400" b="1" dirty="0">
                  <a:solidFill>
                    <a:schemeClr val="bg1"/>
                  </a:solidFill>
                  <a:ea typeface="ＭＳ Ｐゴシック" pitchFamily="34" charset="-128"/>
                </a:rPr>
                <a:t>et </a:t>
              </a:r>
            </a:p>
            <a:p>
              <a:pPr algn="ctr" eaLnBrk="0" hangingPunct="0"/>
              <a:r>
                <a:rPr lang="fr-FR" sz="2400" b="1" dirty="0">
                  <a:solidFill>
                    <a:schemeClr val="bg1"/>
                  </a:solidFill>
                  <a:ea typeface="ＭＳ Ｐゴシック" pitchFamily="34" charset="-128"/>
                </a:rPr>
                <a:t>Motifs</a:t>
              </a:r>
            </a:p>
          </p:txBody>
        </p:sp>
      </p:grpSp>
      <p:grpSp>
        <p:nvGrpSpPr>
          <p:cNvPr id="8" name="Group 60"/>
          <p:cNvGrpSpPr>
            <a:grpSpLocks/>
          </p:cNvGrpSpPr>
          <p:nvPr/>
        </p:nvGrpSpPr>
        <p:grpSpPr bwMode="auto">
          <a:xfrm>
            <a:off x="304800" y="4343400"/>
            <a:ext cx="2663825" cy="1719263"/>
            <a:chOff x="192" y="2688"/>
            <a:chExt cx="1678" cy="1179"/>
          </a:xfrm>
        </p:grpSpPr>
        <p:sp>
          <p:nvSpPr>
            <p:cNvPr id="32786" name="Oval 61"/>
            <p:cNvSpPr>
              <a:spLocks noChangeArrowheads="1"/>
            </p:cNvSpPr>
            <p:nvPr/>
          </p:nvSpPr>
          <p:spPr bwMode="auto">
            <a:xfrm>
              <a:off x="192" y="2688"/>
              <a:ext cx="1678" cy="117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>
                <a:ea typeface="ＭＳ Ｐゴシック" pitchFamily="34" charset="-128"/>
              </a:endParaRPr>
            </a:p>
          </p:txBody>
        </p:sp>
        <p:sp>
          <p:nvSpPr>
            <p:cNvPr id="32787" name="Oval 62"/>
            <p:cNvSpPr>
              <a:spLocks noChangeArrowheads="1"/>
            </p:cNvSpPr>
            <p:nvPr/>
          </p:nvSpPr>
          <p:spPr bwMode="auto">
            <a:xfrm>
              <a:off x="432" y="2832"/>
              <a:ext cx="1416" cy="9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fr-FR" sz="2400" b="1" dirty="0">
                  <a:solidFill>
                    <a:schemeClr val="bg1"/>
                  </a:solidFill>
                  <a:ea typeface="ＭＳ Ｐゴシック" pitchFamily="34" charset="-128"/>
                </a:rPr>
                <a:t>Maîtrise </a:t>
              </a:r>
            </a:p>
            <a:p>
              <a:pPr algn="ctr" eaLnBrk="0" hangingPunct="0"/>
              <a:r>
                <a:rPr lang="fr-FR" sz="2400" b="1" dirty="0">
                  <a:solidFill>
                    <a:schemeClr val="bg1"/>
                  </a:solidFill>
                  <a:ea typeface="ＭＳ Ｐゴシック" pitchFamily="34" charset="-128"/>
                </a:rPr>
                <a:t>de soi</a:t>
              </a:r>
            </a:p>
            <a:p>
              <a:pPr algn="ctr" eaLnBrk="0" hangingPunct="0"/>
              <a:endParaRPr lang="fr-FR" sz="2400" b="1" dirty="0">
                <a:solidFill>
                  <a:schemeClr val="bg2"/>
                </a:solidFill>
                <a:ea typeface="ＭＳ Ｐゴシック" pitchFamily="34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animBg="1"/>
      <p:bldP spid="18437" grpId="0" animBg="1"/>
      <p:bldP spid="18438" grpId="0" animBg="1"/>
      <p:bldP spid="18451" grpId="0" animBg="1"/>
      <p:bldP spid="18452" grpId="0" animBg="1"/>
      <p:bldP spid="1845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55576" y="620688"/>
            <a:ext cx="676875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1"/>
                </a:solidFill>
              </a:rPr>
              <a:t>Derrière les facettes il existe des procédures ou techniques capitalisables et transmissibles</a:t>
            </a:r>
          </a:p>
          <a:p>
            <a:endParaRPr lang="fr-FR" sz="2400" dirty="0" smtClean="0">
              <a:solidFill>
                <a:schemeClr val="accent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accent1"/>
                </a:solidFill>
              </a:rPr>
              <a:t> des techniques de prises de décision, préalables (stratégiques), en cours d’action (tactiques), consécutives (réorganisatrices)</a:t>
            </a:r>
          </a:p>
          <a:p>
            <a:pPr lvl="1"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accent1"/>
                </a:solidFill>
              </a:rPr>
              <a:t> des techniques d’exécution motrice (principes rationnels éprouvés, expériences sensibles partagées, répétées et transformées)</a:t>
            </a:r>
          </a:p>
          <a:p>
            <a:pPr lvl="1"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accent1"/>
                </a:solidFill>
              </a:rPr>
              <a:t> des techniques d’exploitation et de développement des potentiels athlétiques </a:t>
            </a:r>
          </a:p>
          <a:p>
            <a:pPr lvl="1"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accent1"/>
                </a:solidFill>
              </a:rPr>
              <a:t> des techniques de distribution et de focalisation de la vigilance mentale</a:t>
            </a:r>
          </a:p>
          <a:p>
            <a:pPr lvl="1"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accent1"/>
                </a:solidFill>
              </a:rPr>
              <a:t> des techniques de maîtrise de soi et de ses émotions (imagerie mentale, respiration abdominale, …)</a:t>
            </a:r>
          </a:p>
          <a:p>
            <a:pPr lvl="1"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accent1"/>
                </a:solidFill>
              </a:rPr>
              <a:t> etc.</a:t>
            </a:r>
            <a:endParaRPr lang="fr-FR" sz="24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914400" y="1295400"/>
            <a:ext cx="510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endParaRPr lang="fr-FR" sz="3200">
              <a:latin typeface="Times New Roman" charset="0"/>
              <a:ea typeface="ＭＳ Ｐゴシック" charset="0"/>
            </a:endParaRPr>
          </a:p>
        </p:txBody>
      </p:sp>
      <p:sp>
        <p:nvSpPr>
          <p:cNvPr id="156675" name="Rectangle 3"/>
          <p:cNvSpPr>
            <a:spLocks noChangeArrowheads="1"/>
          </p:cNvSpPr>
          <p:nvPr/>
        </p:nvSpPr>
        <p:spPr bwMode="auto">
          <a:xfrm>
            <a:off x="381000" y="152400"/>
            <a:ext cx="876300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800" b="1">
                <a:solidFill>
                  <a:schemeClr val="accent2"/>
                </a:solidFill>
                <a:ea typeface="ＭＳ Ｐゴシック" pitchFamily="-65" charset="-128"/>
              </a:rPr>
              <a:t>Les progrés dans la prise de décision retentissent sur les autres composantes</a:t>
            </a:r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>
            <a:off x="2667000" y="2743200"/>
            <a:ext cx="2819400" cy="2209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latin typeface="Verdana" charset="0"/>
              <a:ea typeface="ＭＳ Ｐゴシック" charset="0"/>
            </a:endParaRPr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 flipV="1">
            <a:off x="3132138" y="1989138"/>
            <a:ext cx="2808287" cy="7143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latin typeface="Verdana" charset="0"/>
              <a:ea typeface="ＭＳ Ｐゴシック" charset="0"/>
            </a:endParaRPr>
          </a:p>
        </p:txBody>
      </p:sp>
      <p:sp>
        <p:nvSpPr>
          <p:cNvPr id="35846" name="Line 6"/>
          <p:cNvSpPr>
            <a:spLocks noChangeShapeType="1"/>
          </p:cNvSpPr>
          <p:nvPr/>
        </p:nvSpPr>
        <p:spPr bwMode="auto">
          <a:xfrm flipH="1">
            <a:off x="1828800" y="2997200"/>
            <a:ext cx="6350" cy="1041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latin typeface="Verdana" charset="0"/>
              <a:ea typeface="ＭＳ Ｐゴシック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105400" y="4724400"/>
            <a:ext cx="2663825" cy="1871663"/>
            <a:chOff x="3216" y="2976"/>
            <a:chExt cx="1678" cy="1179"/>
          </a:xfrm>
        </p:grpSpPr>
        <p:sp>
          <p:nvSpPr>
            <p:cNvPr id="35848" name="Oval 8"/>
            <p:cNvSpPr>
              <a:spLocks noChangeArrowheads="1"/>
            </p:cNvSpPr>
            <p:nvPr/>
          </p:nvSpPr>
          <p:spPr bwMode="auto">
            <a:xfrm>
              <a:off x="3216" y="2976"/>
              <a:ext cx="1678" cy="1179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latin typeface="Verdana" charset="0"/>
                <a:ea typeface="ＭＳ Ｐゴシック" charset="0"/>
              </a:endParaRPr>
            </a:p>
          </p:txBody>
        </p:sp>
        <p:sp>
          <p:nvSpPr>
            <p:cNvPr id="35849" name="Oval 9"/>
            <p:cNvSpPr>
              <a:spLocks noChangeArrowheads="1"/>
            </p:cNvSpPr>
            <p:nvPr/>
          </p:nvSpPr>
          <p:spPr bwMode="auto">
            <a:xfrm>
              <a:off x="3264" y="2976"/>
              <a:ext cx="1296" cy="99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fr-FR" sz="2400" b="1" dirty="0">
                  <a:solidFill>
                    <a:schemeClr val="bg1"/>
                  </a:solidFill>
                  <a:latin typeface="Verdana" pitchFamily="34" charset="0"/>
                  <a:ea typeface="ＭＳ Ｐゴシック" pitchFamily="-65" charset="-128"/>
                </a:rPr>
                <a:t>Valeurs </a:t>
              </a:r>
            </a:p>
            <a:p>
              <a:pPr algn="ctr" eaLnBrk="0" hangingPunct="0"/>
              <a:r>
                <a:rPr lang="fr-FR" sz="2400" b="1" dirty="0">
                  <a:solidFill>
                    <a:schemeClr val="bg1"/>
                  </a:solidFill>
                  <a:latin typeface="Verdana" pitchFamily="34" charset="0"/>
                  <a:ea typeface="ＭＳ Ｐゴシック" pitchFamily="-65" charset="-128"/>
                </a:rPr>
                <a:t>et </a:t>
              </a:r>
            </a:p>
            <a:p>
              <a:pPr algn="ctr" eaLnBrk="0" hangingPunct="0"/>
              <a:r>
                <a:rPr lang="fr-FR" sz="2400" b="1" dirty="0">
                  <a:solidFill>
                    <a:schemeClr val="bg1"/>
                  </a:solidFill>
                  <a:latin typeface="Verdana" pitchFamily="34" charset="0"/>
                  <a:ea typeface="ＭＳ Ｐゴシック" pitchFamily="-65" charset="-128"/>
                </a:rPr>
                <a:t>Motifs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5940425" y="765175"/>
            <a:ext cx="2663825" cy="1871663"/>
            <a:chOff x="3744" y="576"/>
            <a:chExt cx="1678" cy="1179"/>
          </a:xfrm>
        </p:grpSpPr>
        <p:sp>
          <p:nvSpPr>
            <p:cNvPr id="35851" name="Oval 11"/>
            <p:cNvSpPr>
              <a:spLocks noChangeArrowheads="1"/>
            </p:cNvSpPr>
            <p:nvPr/>
          </p:nvSpPr>
          <p:spPr bwMode="auto">
            <a:xfrm>
              <a:off x="3744" y="576"/>
              <a:ext cx="1678" cy="11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latin typeface="Verdana" charset="0"/>
                <a:ea typeface="ＭＳ Ｐゴシック" charset="0"/>
              </a:endParaRPr>
            </a:p>
          </p:txBody>
        </p:sp>
        <p:sp>
          <p:nvSpPr>
            <p:cNvPr id="35852" name="Oval 12"/>
            <p:cNvSpPr>
              <a:spLocks noChangeArrowheads="1"/>
            </p:cNvSpPr>
            <p:nvPr/>
          </p:nvSpPr>
          <p:spPr bwMode="auto">
            <a:xfrm>
              <a:off x="3792" y="624"/>
              <a:ext cx="1224" cy="99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fr-FR" sz="2400" b="1" dirty="0">
                  <a:solidFill>
                    <a:schemeClr val="bg1"/>
                  </a:solidFill>
                  <a:latin typeface="Verdana" pitchFamily="34" charset="0"/>
                  <a:ea typeface="ＭＳ Ｐゴシック" pitchFamily="-65" charset="-128"/>
                </a:rPr>
                <a:t>Exécution </a:t>
              </a:r>
            </a:p>
            <a:p>
              <a:pPr algn="ctr" eaLnBrk="0" hangingPunct="0"/>
              <a:r>
                <a:rPr lang="fr-FR" sz="2400" b="1" dirty="0">
                  <a:solidFill>
                    <a:schemeClr val="bg1"/>
                  </a:solidFill>
                  <a:latin typeface="Verdana" pitchFamily="34" charset="0"/>
                  <a:ea typeface="ＭＳ Ｐゴシック" pitchFamily="-65" charset="-128"/>
                </a:rPr>
                <a:t>motrice</a:t>
              </a: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0" y="4038600"/>
            <a:ext cx="2663825" cy="1871663"/>
            <a:chOff x="0" y="2496"/>
            <a:chExt cx="1678" cy="1179"/>
          </a:xfrm>
        </p:grpSpPr>
        <p:sp>
          <p:nvSpPr>
            <p:cNvPr id="35854" name="Oval 14"/>
            <p:cNvSpPr>
              <a:spLocks noChangeArrowheads="1"/>
            </p:cNvSpPr>
            <p:nvPr/>
          </p:nvSpPr>
          <p:spPr bwMode="auto">
            <a:xfrm>
              <a:off x="0" y="2496"/>
              <a:ext cx="1678" cy="117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latin typeface="Verdana" charset="0"/>
                <a:ea typeface="ＭＳ Ｐゴシック" charset="0"/>
              </a:endParaRPr>
            </a:p>
          </p:txBody>
        </p:sp>
        <p:sp>
          <p:nvSpPr>
            <p:cNvPr id="35855" name="Oval 15"/>
            <p:cNvSpPr>
              <a:spLocks noChangeArrowheads="1"/>
            </p:cNvSpPr>
            <p:nvPr/>
          </p:nvSpPr>
          <p:spPr bwMode="auto">
            <a:xfrm>
              <a:off x="431" y="2614"/>
              <a:ext cx="1224" cy="99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fr-FR" sz="2400" b="1" dirty="0">
                <a:solidFill>
                  <a:schemeClr val="bg2"/>
                </a:solidFill>
                <a:latin typeface="Verdana" pitchFamily="34" charset="0"/>
                <a:ea typeface="ＭＳ Ｐゴシック" pitchFamily="-65" charset="-128"/>
              </a:endParaRPr>
            </a:p>
            <a:p>
              <a:pPr algn="ctr" eaLnBrk="0" hangingPunct="0"/>
              <a:r>
                <a:rPr lang="fr-FR" sz="2400" b="1" dirty="0">
                  <a:solidFill>
                    <a:schemeClr val="bg1"/>
                  </a:solidFill>
                  <a:latin typeface="Verdana" pitchFamily="34" charset="0"/>
                  <a:ea typeface="ＭＳ Ｐゴシック" pitchFamily="-65" charset="-128"/>
                </a:rPr>
                <a:t>Maîtrise </a:t>
              </a:r>
            </a:p>
            <a:p>
              <a:pPr algn="ctr" eaLnBrk="0" hangingPunct="0"/>
              <a:r>
                <a:rPr lang="fr-FR" sz="2400" b="1" dirty="0">
                  <a:solidFill>
                    <a:schemeClr val="bg1"/>
                  </a:solidFill>
                  <a:latin typeface="Verdana" pitchFamily="34" charset="0"/>
                  <a:ea typeface="ＭＳ Ｐゴシック" pitchFamily="-65" charset="-128"/>
                </a:rPr>
                <a:t>de soi</a:t>
              </a:r>
            </a:p>
            <a:p>
              <a:pPr algn="ctr" eaLnBrk="0" hangingPunct="0"/>
              <a:endParaRPr lang="fr-FR" sz="2400" b="1" dirty="0">
                <a:solidFill>
                  <a:srgbClr val="FFCCFF"/>
                </a:solidFill>
                <a:latin typeface="Verdana" pitchFamily="34" charset="0"/>
                <a:ea typeface="ＭＳ Ｐゴシック" pitchFamily="-65" charset="-128"/>
              </a:endParaRPr>
            </a:p>
          </p:txBody>
        </p:sp>
      </p:grpSp>
      <p:sp>
        <p:nvSpPr>
          <p:cNvPr id="35856" name="Line 16"/>
          <p:cNvSpPr>
            <a:spLocks noChangeShapeType="1"/>
          </p:cNvSpPr>
          <p:nvPr/>
        </p:nvSpPr>
        <p:spPr bwMode="auto">
          <a:xfrm>
            <a:off x="2971800" y="2362200"/>
            <a:ext cx="3200400" cy="1219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latin typeface="Verdana" charset="0"/>
              <a:ea typeface="ＭＳ Ｐゴシック" charset="0"/>
            </a:endParaRPr>
          </a:p>
        </p:txBody>
      </p:sp>
      <p:sp>
        <p:nvSpPr>
          <p:cNvPr id="35857" name="Oval 17"/>
          <p:cNvSpPr>
            <a:spLocks noChangeArrowheads="1"/>
          </p:cNvSpPr>
          <p:nvPr/>
        </p:nvSpPr>
        <p:spPr bwMode="auto">
          <a:xfrm>
            <a:off x="2362200" y="4986338"/>
            <a:ext cx="2663825" cy="1871662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latin typeface="Verdana" charset="0"/>
              <a:ea typeface="ＭＳ Ｐゴシック" charset="0"/>
            </a:endParaRPr>
          </a:p>
        </p:txBody>
      </p:sp>
      <p:sp>
        <p:nvSpPr>
          <p:cNvPr id="35858" name="Oval 18"/>
          <p:cNvSpPr>
            <a:spLocks noChangeArrowheads="1"/>
          </p:cNvSpPr>
          <p:nvPr/>
        </p:nvSpPr>
        <p:spPr bwMode="auto">
          <a:xfrm>
            <a:off x="2438400" y="5029200"/>
            <a:ext cx="2514600" cy="15843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fr-FR" sz="2400" b="1" dirty="0">
                <a:solidFill>
                  <a:schemeClr val="bg1"/>
                </a:solidFill>
                <a:latin typeface="Verdana" pitchFamily="34" charset="0"/>
                <a:ea typeface="ＭＳ Ｐゴシック" pitchFamily="-65" charset="-128"/>
              </a:rPr>
              <a:t>Focalisation </a:t>
            </a:r>
          </a:p>
          <a:p>
            <a:pPr algn="ctr" eaLnBrk="0" hangingPunct="0"/>
            <a:r>
              <a:rPr lang="fr-FR" sz="2400" b="1" dirty="0">
                <a:solidFill>
                  <a:schemeClr val="bg1"/>
                </a:solidFill>
                <a:latin typeface="Verdana" pitchFamily="34" charset="0"/>
                <a:ea typeface="ＭＳ Ｐゴシック" pitchFamily="-65" charset="-128"/>
              </a:rPr>
              <a:t>de la </a:t>
            </a:r>
          </a:p>
          <a:p>
            <a:pPr algn="ctr" eaLnBrk="0" hangingPunct="0"/>
            <a:r>
              <a:rPr lang="fr-FR" sz="2400" b="1" dirty="0">
                <a:solidFill>
                  <a:schemeClr val="bg1"/>
                </a:solidFill>
                <a:latin typeface="Verdana" pitchFamily="34" charset="0"/>
                <a:ea typeface="ＭＳ Ｐゴシック" pitchFamily="-65" charset="-128"/>
              </a:rPr>
              <a:t>Vigilance</a:t>
            </a:r>
          </a:p>
        </p:txBody>
      </p:sp>
      <p:sp>
        <p:nvSpPr>
          <p:cNvPr id="35859" name="Line 19"/>
          <p:cNvSpPr>
            <a:spLocks noChangeShapeType="1"/>
          </p:cNvSpPr>
          <p:nvPr/>
        </p:nvSpPr>
        <p:spPr bwMode="auto">
          <a:xfrm>
            <a:off x="2209800" y="2895600"/>
            <a:ext cx="1295400" cy="2057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latin typeface="Verdana" charset="0"/>
              <a:ea typeface="ＭＳ Ｐゴシック" charset="0"/>
            </a:endParaRPr>
          </a:p>
        </p:txBody>
      </p: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323850" y="1125538"/>
            <a:ext cx="2663825" cy="1871662"/>
            <a:chOff x="3840" y="1824"/>
            <a:chExt cx="1678" cy="1179"/>
          </a:xfrm>
        </p:grpSpPr>
        <p:sp>
          <p:nvSpPr>
            <p:cNvPr id="35861" name="Oval 21"/>
            <p:cNvSpPr>
              <a:spLocks noChangeArrowheads="1"/>
            </p:cNvSpPr>
            <p:nvPr/>
          </p:nvSpPr>
          <p:spPr bwMode="auto">
            <a:xfrm>
              <a:off x="3840" y="1824"/>
              <a:ext cx="1678" cy="1179"/>
            </a:xfrm>
            <a:prstGeom prst="ellipse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latin typeface="Verdana" charset="0"/>
                <a:ea typeface="ＭＳ Ｐゴシック" charset="0"/>
              </a:endParaRPr>
            </a:p>
          </p:txBody>
        </p:sp>
        <p:sp>
          <p:nvSpPr>
            <p:cNvPr id="35862" name="Oval 22"/>
            <p:cNvSpPr>
              <a:spLocks noChangeArrowheads="1"/>
            </p:cNvSpPr>
            <p:nvPr/>
          </p:nvSpPr>
          <p:spPr bwMode="auto">
            <a:xfrm>
              <a:off x="3888" y="1968"/>
              <a:ext cx="1344" cy="9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fr-FR" sz="2400" b="1" dirty="0">
                  <a:solidFill>
                    <a:schemeClr val="bg1"/>
                  </a:solidFill>
                  <a:latin typeface="Verdana" pitchFamily="34" charset="0"/>
                  <a:ea typeface="ＭＳ Ｐゴシック" pitchFamily="-65" charset="-128"/>
                </a:rPr>
                <a:t>Prise de </a:t>
              </a:r>
            </a:p>
            <a:p>
              <a:pPr algn="ctr" eaLnBrk="0" hangingPunct="0"/>
              <a:r>
                <a:rPr lang="fr-FR" sz="2400" b="1" dirty="0">
                  <a:solidFill>
                    <a:schemeClr val="bg1"/>
                  </a:solidFill>
                  <a:latin typeface="Verdana" pitchFamily="34" charset="0"/>
                  <a:ea typeface="ＭＳ Ｐゴシック" pitchFamily="-65" charset="-128"/>
                </a:rPr>
                <a:t>décision</a:t>
              </a:r>
            </a:p>
          </p:txBody>
        </p:sp>
      </p:grp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6227763" y="2781300"/>
            <a:ext cx="2590800" cy="2016125"/>
            <a:chOff x="2016" y="1152"/>
            <a:chExt cx="1678" cy="1179"/>
          </a:xfrm>
        </p:grpSpPr>
        <p:sp>
          <p:nvSpPr>
            <p:cNvPr id="35864" name="Oval 24"/>
            <p:cNvSpPr>
              <a:spLocks noChangeArrowheads="1"/>
            </p:cNvSpPr>
            <p:nvPr/>
          </p:nvSpPr>
          <p:spPr bwMode="auto">
            <a:xfrm>
              <a:off x="2016" y="1152"/>
              <a:ext cx="1678" cy="1179"/>
            </a:xfrm>
            <a:prstGeom prst="ellipse">
              <a:avLst/>
            </a:prstGeom>
            <a:solidFill>
              <a:srgbClr val="CC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latin typeface="Verdana" charset="0"/>
                <a:ea typeface="ＭＳ Ｐゴシック" charset="0"/>
              </a:endParaRPr>
            </a:p>
          </p:txBody>
        </p:sp>
        <p:sp>
          <p:nvSpPr>
            <p:cNvPr id="35865" name="Oval 25"/>
            <p:cNvSpPr>
              <a:spLocks noChangeArrowheads="1"/>
            </p:cNvSpPr>
            <p:nvPr/>
          </p:nvSpPr>
          <p:spPr bwMode="auto">
            <a:xfrm>
              <a:off x="2160" y="1248"/>
              <a:ext cx="1392" cy="9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fr-FR" sz="2400" b="1" dirty="0">
                  <a:solidFill>
                    <a:schemeClr val="bg1"/>
                  </a:solidFill>
                  <a:latin typeface="Verdana" pitchFamily="34" charset="0"/>
                  <a:ea typeface="ＭＳ Ｐゴシック" pitchFamily="-65" charset="-128"/>
                </a:rPr>
                <a:t>Potentiel </a:t>
              </a:r>
            </a:p>
            <a:p>
              <a:pPr algn="ctr" eaLnBrk="0" hangingPunct="0"/>
              <a:r>
                <a:rPr lang="fr-FR" sz="2400" b="1" dirty="0">
                  <a:solidFill>
                    <a:schemeClr val="bg1"/>
                  </a:solidFill>
                  <a:latin typeface="Verdana" pitchFamily="34" charset="0"/>
                  <a:ea typeface="ＭＳ Ｐゴシック" pitchFamily="-65" charset="-128"/>
                </a:rPr>
                <a:t>athlétique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914400" y="1295400"/>
            <a:ext cx="510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endParaRPr lang="fr-FR" sz="3200">
              <a:latin typeface="Times New Roman" charset="0"/>
              <a:ea typeface="ＭＳ Ｐゴシック" charset="0"/>
            </a:endParaRPr>
          </a:p>
        </p:txBody>
      </p:sp>
      <p:sp>
        <p:nvSpPr>
          <p:cNvPr id="158723" name="Rectangle 3"/>
          <p:cNvSpPr>
            <a:spLocks noChangeArrowheads="1"/>
          </p:cNvSpPr>
          <p:nvPr/>
        </p:nvSpPr>
        <p:spPr bwMode="auto">
          <a:xfrm>
            <a:off x="0" y="0"/>
            <a:ext cx="914400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2800" b="1">
                <a:solidFill>
                  <a:schemeClr val="accent2"/>
                </a:solidFill>
                <a:ea typeface="ＭＳ Ｐゴシック" pitchFamily="-65" charset="-128"/>
              </a:rPr>
              <a:t>Les progrés ou les limitations dans les autres composantes retentissent sur la prise de décision</a:t>
            </a:r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>
            <a:off x="3132138" y="2060575"/>
            <a:ext cx="28797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latin typeface="Verdana" charset="0"/>
              <a:ea typeface="ＭＳ Ｐゴシック" charset="0"/>
            </a:endParaRPr>
          </a:p>
        </p:txBody>
      </p:sp>
      <p:sp>
        <p:nvSpPr>
          <p:cNvPr id="36869" name="Line 5"/>
          <p:cNvSpPr>
            <a:spLocks noChangeShapeType="1"/>
          </p:cNvSpPr>
          <p:nvPr/>
        </p:nvSpPr>
        <p:spPr bwMode="auto">
          <a:xfrm>
            <a:off x="3048000" y="2514600"/>
            <a:ext cx="3395663" cy="12017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latin typeface="Verdana" charset="0"/>
              <a:ea typeface="ＭＳ Ｐゴシック" charset="0"/>
            </a:endParaRPr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>
            <a:off x="1835150" y="2997200"/>
            <a:ext cx="0" cy="14398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latin typeface="Verdana" charset="0"/>
              <a:ea typeface="ＭＳ Ｐゴシック" charset="0"/>
            </a:endParaRPr>
          </a:p>
        </p:txBody>
      </p:sp>
      <p:sp>
        <p:nvSpPr>
          <p:cNvPr id="36871" name="Line 7"/>
          <p:cNvSpPr>
            <a:spLocks noChangeShapeType="1"/>
          </p:cNvSpPr>
          <p:nvPr/>
        </p:nvSpPr>
        <p:spPr bwMode="auto">
          <a:xfrm>
            <a:off x="2438400" y="2971800"/>
            <a:ext cx="914400" cy="1981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latin typeface="Verdana" charset="0"/>
              <a:ea typeface="ＭＳ Ｐゴシック" charset="0"/>
            </a:endParaRPr>
          </a:p>
        </p:txBody>
      </p:sp>
      <p:sp>
        <p:nvSpPr>
          <p:cNvPr id="36872" name="Oval 8"/>
          <p:cNvSpPr>
            <a:spLocks noChangeArrowheads="1"/>
          </p:cNvSpPr>
          <p:nvPr/>
        </p:nvSpPr>
        <p:spPr bwMode="auto">
          <a:xfrm>
            <a:off x="4953000" y="4986338"/>
            <a:ext cx="2663825" cy="18716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latin typeface="Verdana" charset="0"/>
              <a:ea typeface="ＭＳ Ｐゴシック" charset="0"/>
            </a:endParaRPr>
          </a:p>
        </p:txBody>
      </p:sp>
      <p:sp>
        <p:nvSpPr>
          <p:cNvPr id="36873" name="Oval 9"/>
          <p:cNvSpPr>
            <a:spLocks noChangeArrowheads="1"/>
          </p:cNvSpPr>
          <p:nvPr/>
        </p:nvSpPr>
        <p:spPr bwMode="auto">
          <a:xfrm>
            <a:off x="0" y="3505200"/>
            <a:ext cx="2663825" cy="18716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latin typeface="Verdana" charset="0"/>
              <a:ea typeface="ＭＳ Ｐゴシック" charset="0"/>
            </a:endParaRPr>
          </a:p>
        </p:txBody>
      </p:sp>
      <p:sp>
        <p:nvSpPr>
          <p:cNvPr id="36874" name="Oval 10"/>
          <p:cNvSpPr>
            <a:spLocks noChangeArrowheads="1"/>
          </p:cNvSpPr>
          <p:nvPr/>
        </p:nvSpPr>
        <p:spPr bwMode="auto">
          <a:xfrm>
            <a:off x="5943600" y="1143000"/>
            <a:ext cx="2663825" cy="18716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latin typeface="Verdana" charset="0"/>
              <a:ea typeface="ＭＳ Ｐゴシック" charset="0"/>
            </a:endParaRPr>
          </a:p>
        </p:txBody>
      </p:sp>
      <p:sp>
        <p:nvSpPr>
          <p:cNvPr id="36875" name="Oval 11"/>
          <p:cNvSpPr>
            <a:spLocks noChangeArrowheads="1"/>
          </p:cNvSpPr>
          <p:nvPr/>
        </p:nvSpPr>
        <p:spPr bwMode="auto">
          <a:xfrm>
            <a:off x="4953000" y="5105400"/>
            <a:ext cx="1943100" cy="15843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fr-FR" sz="2400" b="1" dirty="0">
                <a:solidFill>
                  <a:schemeClr val="bg1"/>
                </a:solidFill>
                <a:latin typeface="Verdana" pitchFamily="34" charset="0"/>
                <a:ea typeface="ＭＳ Ｐゴシック" pitchFamily="-65" charset="-128"/>
              </a:rPr>
              <a:t>Valeurs </a:t>
            </a:r>
          </a:p>
          <a:p>
            <a:pPr algn="ctr" eaLnBrk="0" hangingPunct="0"/>
            <a:r>
              <a:rPr lang="fr-FR" sz="2400" b="1" dirty="0">
                <a:solidFill>
                  <a:schemeClr val="bg1"/>
                </a:solidFill>
                <a:latin typeface="Verdana" pitchFamily="34" charset="0"/>
                <a:ea typeface="ＭＳ Ｐゴシック" pitchFamily="-65" charset="-128"/>
              </a:rPr>
              <a:t>et </a:t>
            </a:r>
          </a:p>
          <a:p>
            <a:pPr algn="ctr" eaLnBrk="0" hangingPunct="0"/>
            <a:r>
              <a:rPr lang="fr-FR" sz="2400" b="1" dirty="0">
                <a:solidFill>
                  <a:schemeClr val="bg1"/>
                </a:solidFill>
                <a:latin typeface="Verdana" pitchFamily="34" charset="0"/>
                <a:ea typeface="ＭＳ Ｐゴシック" pitchFamily="-65" charset="-128"/>
              </a:rPr>
              <a:t>Motifs</a:t>
            </a:r>
          </a:p>
        </p:txBody>
      </p:sp>
      <p:sp>
        <p:nvSpPr>
          <p:cNvPr id="36876" name="Oval 12"/>
          <p:cNvSpPr>
            <a:spLocks noChangeArrowheads="1"/>
          </p:cNvSpPr>
          <p:nvPr/>
        </p:nvSpPr>
        <p:spPr bwMode="auto">
          <a:xfrm>
            <a:off x="5943600" y="1295400"/>
            <a:ext cx="1943100" cy="15843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fr-FR" sz="2400" b="1" dirty="0">
                <a:solidFill>
                  <a:schemeClr val="bg1"/>
                </a:solidFill>
                <a:latin typeface="Verdana" pitchFamily="34" charset="0"/>
                <a:ea typeface="ＭＳ Ｐゴシック" pitchFamily="-65" charset="-128"/>
              </a:rPr>
              <a:t>Exécution </a:t>
            </a:r>
          </a:p>
          <a:p>
            <a:pPr algn="ctr" eaLnBrk="0" hangingPunct="0"/>
            <a:r>
              <a:rPr lang="fr-FR" sz="2400" b="1" dirty="0">
                <a:solidFill>
                  <a:schemeClr val="bg1"/>
                </a:solidFill>
                <a:latin typeface="Verdana" pitchFamily="34" charset="0"/>
                <a:ea typeface="ＭＳ Ｐゴシック" pitchFamily="-65" charset="-128"/>
              </a:rPr>
              <a:t>motrice</a:t>
            </a:r>
          </a:p>
        </p:txBody>
      </p:sp>
      <p:sp>
        <p:nvSpPr>
          <p:cNvPr id="36877" name="Oval 13"/>
          <p:cNvSpPr>
            <a:spLocks noChangeArrowheads="1"/>
          </p:cNvSpPr>
          <p:nvPr/>
        </p:nvSpPr>
        <p:spPr bwMode="auto">
          <a:xfrm>
            <a:off x="0" y="3733800"/>
            <a:ext cx="2297113" cy="15843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fr-FR" sz="2400" b="1" dirty="0">
                <a:solidFill>
                  <a:schemeClr val="bg1"/>
                </a:solidFill>
                <a:latin typeface="Verdana" pitchFamily="34" charset="0"/>
                <a:ea typeface="ＭＳ Ｐゴシック" pitchFamily="-65" charset="-128"/>
              </a:rPr>
              <a:t>Maîtrise </a:t>
            </a:r>
          </a:p>
          <a:p>
            <a:pPr algn="ctr" eaLnBrk="0" hangingPunct="0"/>
            <a:r>
              <a:rPr lang="fr-FR" sz="2400" b="1" dirty="0">
                <a:solidFill>
                  <a:schemeClr val="bg1"/>
                </a:solidFill>
                <a:latin typeface="Verdana" pitchFamily="34" charset="0"/>
                <a:ea typeface="ＭＳ Ｐゴシック" pitchFamily="-65" charset="-128"/>
              </a:rPr>
              <a:t>de soi</a:t>
            </a:r>
          </a:p>
        </p:txBody>
      </p:sp>
      <p:sp>
        <p:nvSpPr>
          <p:cNvPr id="36878" name="Oval 14"/>
          <p:cNvSpPr>
            <a:spLocks noChangeArrowheads="1"/>
          </p:cNvSpPr>
          <p:nvPr/>
        </p:nvSpPr>
        <p:spPr bwMode="auto">
          <a:xfrm>
            <a:off x="1981200" y="4986338"/>
            <a:ext cx="2663825" cy="1871662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latin typeface="Verdana" charset="0"/>
              <a:ea typeface="ＭＳ Ｐゴシック" charset="0"/>
            </a:endParaRPr>
          </a:p>
        </p:txBody>
      </p:sp>
      <p:sp>
        <p:nvSpPr>
          <p:cNvPr id="36879" name="Oval 15"/>
          <p:cNvSpPr>
            <a:spLocks noChangeArrowheads="1"/>
          </p:cNvSpPr>
          <p:nvPr/>
        </p:nvSpPr>
        <p:spPr bwMode="auto">
          <a:xfrm>
            <a:off x="2057400" y="5029200"/>
            <a:ext cx="2514600" cy="15843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fr-FR" sz="2400" b="1" dirty="0">
                <a:solidFill>
                  <a:schemeClr val="bg1"/>
                </a:solidFill>
                <a:latin typeface="Verdana" pitchFamily="34" charset="0"/>
                <a:ea typeface="ＭＳ Ｐゴシック" pitchFamily="-65" charset="-128"/>
              </a:rPr>
              <a:t>Focalisation </a:t>
            </a:r>
          </a:p>
          <a:p>
            <a:pPr algn="ctr" eaLnBrk="0" hangingPunct="0"/>
            <a:r>
              <a:rPr lang="fr-FR" sz="2400" b="1" dirty="0">
                <a:solidFill>
                  <a:schemeClr val="bg1"/>
                </a:solidFill>
                <a:latin typeface="Verdana" pitchFamily="34" charset="0"/>
                <a:ea typeface="ＭＳ Ｐゴシック" pitchFamily="-65" charset="-128"/>
              </a:rPr>
              <a:t>de la </a:t>
            </a:r>
          </a:p>
          <a:p>
            <a:pPr algn="ctr" eaLnBrk="0" hangingPunct="0"/>
            <a:r>
              <a:rPr lang="fr-FR" sz="2400" b="1" dirty="0">
                <a:solidFill>
                  <a:schemeClr val="bg1"/>
                </a:solidFill>
                <a:latin typeface="Verdana" pitchFamily="34" charset="0"/>
                <a:ea typeface="ＭＳ Ｐゴシック" pitchFamily="-65" charset="-128"/>
              </a:rPr>
              <a:t>Vigilance</a:t>
            </a:r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>
            <a:off x="2743200" y="2743200"/>
            <a:ext cx="2743200" cy="2438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latin typeface="Verdana" charset="0"/>
              <a:ea typeface="ＭＳ Ｐゴシック" charset="0"/>
            </a:endParaRP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6248400" y="3284538"/>
            <a:ext cx="2895600" cy="1676400"/>
            <a:chOff x="2016" y="1152"/>
            <a:chExt cx="1678" cy="1179"/>
          </a:xfrm>
        </p:grpSpPr>
        <p:sp>
          <p:nvSpPr>
            <p:cNvPr id="36882" name="Oval 18"/>
            <p:cNvSpPr>
              <a:spLocks noChangeArrowheads="1"/>
            </p:cNvSpPr>
            <p:nvPr/>
          </p:nvSpPr>
          <p:spPr bwMode="auto">
            <a:xfrm>
              <a:off x="2016" y="1152"/>
              <a:ext cx="1678" cy="1179"/>
            </a:xfrm>
            <a:prstGeom prst="ellipse">
              <a:avLst/>
            </a:prstGeom>
            <a:solidFill>
              <a:srgbClr val="CC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latin typeface="Verdana" charset="0"/>
                <a:ea typeface="ＭＳ Ｐゴシック" charset="0"/>
              </a:endParaRPr>
            </a:p>
          </p:txBody>
        </p:sp>
        <p:sp>
          <p:nvSpPr>
            <p:cNvPr id="36883" name="Oval 19"/>
            <p:cNvSpPr>
              <a:spLocks noChangeArrowheads="1"/>
            </p:cNvSpPr>
            <p:nvPr/>
          </p:nvSpPr>
          <p:spPr bwMode="auto">
            <a:xfrm>
              <a:off x="2160" y="1248"/>
              <a:ext cx="1392" cy="9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fr-FR" sz="2400" b="1" dirty="0">
                  <a:solidFill>
                    <a:schemeClr val="bg1"/>
                  </a:solidFill>
                  <a:latin typeface="Verdana" pitchFamily="34" charset="0"/>
                  <a:ea typeface="ＭＳ Ｐゴシック" pitchFamily="-65" charset="-128"/>
                </a:rPr>
                <a:t>Potentiel </a:t>
              </a:r>
            </a:p>
            <a:p>
              <a:pPr algn="ctr" eaLnBrk="0" hangingPunct="0"/>
              <a:r>
                <a:rPr lang="fr-FR" sz="2400" b="1" dirty="0">
                  <a:solidFill>
                    <a:schemeClr val="bg1"/>
                  </a:solidFill>
                  <a:latin typeface="Verdana" pitchFamily="34" charset="0"/>
                  <a:ea typeface="ＭＳ Ｐゴシック" pitchFamily="-65" charset="-128"/>
                </a:rPr>
                <a:t>athlétique</a:t>
              </a:r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395288" y="1125538"/>
            <a:ext cx="2663825" cy="1871662"/>
            <a:chOff x="3840" y="1824"/>
            <a:chExt cx="1678" cy="1179"/>
          </a:xfrm>
        </p:grpSpPr>
        <p:sp>
          <p:nvSpPr>
            <p:cNvPr id="36885" name="Oval 21"/>
            <p:cNvSpPr>
              <a:spLocks noChangeArrowheads="1"/>
            </p:cNvSpPr>
            <p:nvPr/>
          </p:nvSpPr>
          <p:spPr bwMode="auto">
            <a:xfrm>
              <a:off x="3840" y="1824"/>
              <a:ext cx="1678" cy="1179"/>
            </a:xfrm>
            <a:prstGeom prst="ellipse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latin typeface="Verdana" charset="0"/>
                <a:ea typeface="ＭＳ Ｐゴシック" charset="0"/>
              </a:endParaRPr>
            </a:p>
          </p:txBody>
        </p:sp>
        <p:sp>
          <p:nvSpPr>
            <p:cNvPr id="36886" name="Oval 22"/>
            <p:cNvSpPr>
              <a:spLocks noChangeArrowheads="1"/>
            </p:cNvSpPr>
            <p:nvPr/>
          </p:nvSpPr>
          <p:spPr bwMode="auto">
            <a:xfrm>
              <a:off x="3888" y="1968"/>
              <a:ext cx="1344" cy="9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fr-FR" sz="2400" b="1" dirty="0">
                  <a:solidFill>
                    <a:schemeClr val="bg1"/>
                  </a:solidFill>
                  <a:latin typeface="Verdana" pitchFamily="34" charset="0"/>
                  <a:ea typeface="ＭＳ Ｐゴシック" pitchFamily="-65" charset="-128"/>
                </a:rPr>
                <a:t>Prise de </a:t>
              </a:r>
            </a:p>
            <a:p>
              <a:pPr algn="ctr" eaLnBrk="0" hangingPunct="0"/>
              <a:r>
                <a:rPr lang="fr-FR" sz="2400" b="1" dirty="0">
                  <a:solidFill>
                    <a:schemeClr val="bg1"/>
                  </a:solidFill>
                  <a:latin typeface="Verdana" pitchFamily="34" charset="0"/>
                  <a:ea typeface="ＭＳ Ｐゴシック" pitchFamily="-65" charset="-128"/>
                </a:rPr>
                <a:t>décision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914400"/>
            <a:ext cx="88392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sz="2400">
                <a:latin typeface="Comic Sans MS" pitchFamily="66" charset="0"/>
              </a:rPr>
              <a:t>Selon :</a:t>
            </a:r>
          </a:p>
          <a:p>
            <a:pPr>
              <a:lnSpc>
                <a:spcPct val="80000"/>
              </a:lnSpc>
              <a:buFontTx/>
              <a:buNone/>
            </a:pPr>
            <a:endParaRPr lang="fr-FR" sz="2400"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r>
              <a:rPr lang="fr-FR" sz="2400">
                <a:latin typeface="Comic Sans MS" pitchFamily="66" charset="0"/>
              </a:rPr>
              <a:t>La spécificité des PPSA : le poids relatif des différentes composantes dépend la spécialité concernée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fr-FR" sz="2400">
                <a:latin typeface="Comic Sans MS" pitchFamily="66" charset="0"/>
              </a:rPr>
              <a:t>  </a:t>
            </a:r>
          </a:p>
          <a:p>
            <a:pPr>
              <a:lnSpc>
                <a:spcPct val="80000"/>
              </a:lnSpc>
            </a:pPr>
            <a:r>
              <a:rPr lang="fr-FR" sz="2400">
                <a:latin typeface="Comic Sans MS" pitchFamily="66" charset="0"/>
              </a:rPr>
              <a:t>L’évaluation diagnostique : la sphère des causes n ’est pas obligatoirement celle des symptômes</a:t>
            </a:r>
          </a:p>
          <a:p>
            <a:pPr>
              <a:lnSpc>
                <a:spcPct val="80000"/>
              </a:lnSpc>
              <a:buFontTx/>
              <a:buNone/>
            </a:pPr>
            <a:endParaRPr lang="fr-FR" sz="2400"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r>
              <a:rPr lang="fr-FR" sz="2400">
                <a:latin typeface="Comic Sans MS" pitchFamily="66" charset="0"/>
              </a:rPr>
              <a:t>Le perfectionnement : selon le niveau de pratique la sphère de centration dominante varie</a:t>
            </a:r>
          </a:p>
          <a:p>
            <a:pPr>
              <a:lnSpc>
                <a:spcPct val="80000"/>
              </a:lnSpc>
              <a:buFontTx/>
              <a:buNone/>
            </a:pPr>
            <a:endParaRPr lang="fr-FR" sz="2400"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r>
              <a:rPr lang="fr-FR" sz="2400">
                <a:latin typeface="Comic Sans MS" pitchFamily="66" charset="0"/>
              </a:rPr>
              <a:t>Le développement des compétences spécifiques: se fait selon des méthodes et à des vitesses différentes</a:t>
            </a:r>
          </a:p>
          <a:p>
            <a:pPr>
              <a:lnSpc>
                <a:spcPct val="80000"/>
              </a:lnSpc>
              <a:buFontTx/>
              <a:buNone/>
            </a:pPr>
            <a:endParaRPr lang="fr-FR" sz="2400">
              <a:latin typeface="Comic Sans MS" pitchFamily="66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fr-FR" sz="2800">
                <a:solidFill>
                  <a:srgbClr val="990099"/>
                </a:solidFill>
              </a:rPr>
              <a:t>Il faut donc gérer l’interdépendance des composantes, en organiser la synchronicité</a:t>
            </a:r>
          </a:p>
        </p:txBody>
      </p:sp>
      <p:sp>
        <p:nvSpPr>
          <p:cNvPr id="160771" name="Text Box 3"/>
          <p:cNvSpPr txBox="1">
            <a:spLocks noChangeArrowheads="1"/>
          </p:cNvSpPr>
          <p:nvPr/>
        </p:nvSpPr>
        <p:spPr bwMode="auto">
          <a:xfrm>
            <a:off x="457200" y="228600"/>
            <a:ext cx="7086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200">
                <a:solidFill>
                  <a:schemeClr val="accent2"/>
                </a:solidFill>
                <a:latin typeface="Comic Sans MS" pitchFamily="66" charset="0"/>
              </a:rPr>
              <a:t>En conséquence</a:t>
            </a:r>
            <a:r>
              <a:rPr lang="fr-FR">
                <a:latin typeface="Verdana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sz="3600">
                <a:solidFill>
                  <a:schemeClr val="accent2"/>
                </a:solidFill>
                <a:latin typeface="Comic Sans MS" pitchFamily="66" charset="0"/>
              </a:rPr>
              <a:t>Les progrès réalisés sur une composante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  <a:p>
            <a:r>
              <a:rPr lang="fr-FR"/>
              <a:t>Retentissent sur les autres </a:t>
            </a:r>
          </a:p>
          <a:p>
            <a:endParaRPr lang="fr-FR"/>
          </a:p>
          <a:p>
            <a:r>
              <a:rPr lang="fr-FR"/>
              <a:t>qui doivent être revisitées </a:t>
            </a:r>
          </a:p>
          <a:p>
            <a:endParaRPr lang="fr-FR"/>
          </a:p>
          <a:p>
            <a:r>
              <a:rPr lang="fr-FR"/>
              <a:t>pour être remises à niveau des nouvelles potentialités et exigences ainsi générées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tro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é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109</TotalTime>
  <Words>1351</Words>
  <Application>Microsoft Office PowerPoint</Application>
  <PresentationFormat>Affichage à l'écran (4:3)</PresentationFormat>
  <Paragraphs>344</Paragraphs>
  <Slides>19</Slides>
  <Notes>11</Notes>
  <HiddenSlides>0</HiddenSlides>
  <MMClips>0</MMClips>
  <ScaleCrop>false</ScaleCrop>
  <HeadingPairs>
    <vt:vector size="8" baseType="variant">
      <vt:variant>
        <vt:lpstr>Polices utilisées</vt:lpstr>
      </vt:variant>
      <vt:variant>
        <vt:i4>12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33" baseType="lpstr">
      <vt:lpstr>Arial Unicode MS</vt:lpstr>
      <vt:lpstr>ＭＳ Ｐゴシック</vt:lpstr>
      <vt:lpstr>Arial</vt:lpstr>
      <vt:lpstr>Calibri</vt:lpstr>
      <vt:lpstr>Comic Sans MS</vt:lpstr>
      <vt:lpstr>Consolas</vt:lpstr>
      <vt:lpstr>Corbel</vt:lpstr>
      <vt:lpstr>Times New Roman</vt:lpstr>
      <vt:lpstr>Verdana</vt:lpstr>
      <vt:lpstr>Wingdings</vt:lpstr>
      <vt:lpstr>Wingdings 2</vt:lpstr>
      <vt:lpstr>Wingdings 3</vt:lpstr>
      <vt:lpstr>Métro</vt:lpstr>
      <vt:lpstr>Diapositive</vt:lpstr>
      <vt:lpstr> « Pour une formation culturelle polytechnique et multimodale des élèves en EPS, par une approche spiralaire des différentes facettes de l’action sportive »    </vt:lpstr>
      <vt:lpstr>La richesse des Pratiques Physiques Sportives et Artistiques (APSA/PPSA); Des pratiques sociales qui ont de l’épaisseur culturelle </vt:lpstr>
      <vt:lpstr>    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Les progrès réalisés sur une composante</vt:lpstr>
      <vt:lpstr>Les interventions de l’enseignant</vt:lpstr>
      <vt:lpstr>Développer la prise de décisions</vt:lpstr>
      <vt:lpstr>Présentation PowerPoint</vt:lpstr>
      <vt:lpstr>Présentation PowerPoint</vt:lpstr>
      <vt:lpstr>2. La progression en spirale par rotation des dominantes</vt:lpstr>
      <vt:lpstr>Présentation PowerPoint</vt:lpstr>
      <vt:lpstr>Présentation PowerPoint</vt:lpstr>
      <vt:lpstr>    Publications du conférencier sur le thème </vt:lpstr>
      <vt:lpstr>Présentation PowerPoint</vt:lpstr>
      <vt:lpstr> La genèse instrumentale   (Rabardel 1995 et 2014)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 La formation du joueur selon les différentes facettes de l’action sportive par une approche spiralaire de l’entraînement »</dc:title>
  <dc:creator>bouthier</dc:creator>
  <cp:lastModifiedBy>HP</cp:lastModifiedBy>
  <cp:revision>16</cp:revision>
  <dcterms:created xsi:type="dcterms:W3CDTF">2018-05-21T13:14:11Z</dcterms:created>
  <dcterms:modified xsi:type="dcterms:W3CDTF">2018-05-31T17:14:45Z</dcterms:modified>
</cp:coreProperties>
</file>