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345" r:id="rId2"/>
    <p:sldId id="346" r:id="rId3"/>
    <p:sldId id="338" r:id="rId4"/>
    <p:sldId id="339" r:id="rId5"/>
    <p:sldId id="340" r:id="rId6"/>
    <p:sldId id="341" r:id="rId7"/>
    <p:sldId id="343" r:id="rId8"/>
    <p:sldId id="344" r:id="rId9"/>
    <p:sldId id="329" r:id="rId10"/>
    <p:sldId id="330" r:id="rId11"/>
    <p:sldId id="332" r:id="rId12"/>
    <p:sldId id="333" r:id="rId13"/>
    <p:sldId id="334" r:id="rId14"/>
    <p:sldId id="335" r:id="rId15"/>
    <p:sldId id="336" r:id="rId16"/>
    <p:sldId id="337" r:id="rId17"/>
    <p:sldId id="326" r:id="rId18"/>
    <p:sldId id="327" r:id="rId19"/>
    <p:sldId id="277" r:id="rId20"/>
    <p:sldId id="278" r:id="rId21"/>
    <p:sldId id="279" r:id="rId22"/>
    <p:sldId id="262" r:id="rId23"/>
    <p:sldId id="299" r:id="rId24"/>
    <p:sldId id="302" r:id="rId25"/>
    <p:sldId id="301" r:id="rId26"/>
    <p:sldId id="264" r:id="rId27"/>
    <p:sldId id="265" r:id="rId28"/>
    <p:sldId id="266" r:id="rId29"/>
    <p:sldId id="267" r:id="rId30"/>
    <p:sldId id="290" r:id="rId31"/>
    <p:sldId id="291" r:id="rId32"/>
    <p:sldId id="292" r:id="rId33"/>
    <p:sldId id="293" r:id="rId34"/>
    <p:sldId id="294" r:id="rId35"/>
    <p:sldId id="295" r:id="rId36"/>
    <p:sldId id="296" r:id="rId37"/>
    <p:sldId id="297" r:id="rId38"/>
    <p:sldId id="298" r:id="rId3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7017D8-9D1B-425A-A4B0-0C25D06AB844}" type="datetimeFigureOut">
              <a:rPr lang="fr-FR" smtClean="0"/>
              <a:pPr/>
              <a:t>04/07/19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600B2D-6C70-4634-873E-2F9986248F57}"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 CHEVALIER   smeraps3@aol.com</a:t>
            </a:r>
            <a:endParaRPr lang="fr-FR" dirty="0"/>
          </a:p>
        </p:txBody>
      </p:sp>
      <p:sp>
        <p:nvSpPr>
          <p:cNvPr id="4" name="Espace réservé du numéro de diapositive 3"/>
          <p:cNvSpPr>
            <a:spLocks noGrp="1"/>
          </p:cNvSpPr>
          <p:nvPr>
            <p:ph type="sldNum" sz="quarter" idx="10"/>
          </p:nvPr>
        </p:nvSpPr>
        <p:spPr/>
        <p:txBody>
          <a:bodyPr/>
          <a:lstStyle/>
          <a:p>
            <a:fld id="{578732F8-F0BC-403A-9C5C-FAE8C84AD0F0}" type="slidenum">
              <a:rPr lang="fr-FR" smtClean="0"/>
              <a:pPr/>
              <a:t>9</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200" b="0" i="0" u="none" strike="noStrike" dirty="0" smtClean="0">
              <a:latin typeface="Arial"/>
            </a:endParaRPr>
          </a:p>
          <a:p>
            <a:endParaRPr lang="fr-FR" dirty="0"/>
          </a:p>
        </p:txBody>
      </p:sp>
      <p:sp>
        <p:nvSpPr>
          <p:cNvPr id="4" name="Espace réservé du numéro de diapositive 3"/>
          <p:cNvSpPr>
            <a:spLocks noGrp="1"/>
          </p:cNvSpPr>
          <p:nvPr>
            <p:ph type="sldNum" sz="quarter" idx="10"/>
          </p:nvPr>
        </p:nvSpPr>
        <p:spPr/>
        <p:txBody>
          <a:bodyPr/>
          <a:lstStyle/>
          <a:p>
            <a:fld id="{D651993F-6BE0-493B-A188-B2A80C5DB2FE}" type="slidenum">
              <a:rPr lang="fr-FR" smtClean="0"/>
              <a:pPr/>
              <a:t>13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200" b="0" i="0" u="none" strike="noStrike" dirty="0" smtClean="0">
              <a:latin typeface="Arial"/>
            </a:endParaRPr>
          </a:p>
          <a:p>
            <a:endParaRPr lang="fr-FR" dirty="0"/>
          </a:p>
        </p:txBody>
      </p:sp>
      <p:sp>
        <p:nvSpPr>
          <p:cNvPr id="4" name="Espace réservé du numéro de diapositive 3"/>
          <p:cNvSpPr>
            <a:spLocks noGrp="1"/>
          </p:cNvSpPr>
          <p:nvPr>
            <p:ph type="sldNum" sz="quarter" idx="10"/>
          </p:nvPr>
        </p:nvSpPr>
        <p:spPr/>
        <p:txBody>
          <a:bodyPr/>
          <a:lstStyle/>
          <a:p>
            <a:fld id="{D651993F-6BE0-493B-A188-B2A80C5DB2FE}" type="slidenum">
              <a:rPr lang="fr-FR" smtClean="0"/>
              <a:pPr/>
              <a:t>14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200" b="0" i="0" u="none" strike="noStrike" dirty="0" smtClean="0">
              <a:latin typeface="Arial"/>
            </a:endParaRPr>
          </a:p>
          <a:p>
            <a:endParaRPr lang="fr-FR" dirty="0"/>
          </a:p>
        </p:txBody>
      </p:sp>
      <p:sp>
        <p:nvSpPr>
          <p:cNvPr id="4" name="Espace réservé du numéro de diapositive 3"/>
          <p:cNvSpPr>
            <a:spLocks noGrp="1"/>
          </p:cNvSpPr>
          <p:nvPr>
            <p:ph type="sldNum" sz="quarter" idx="10"/>
          </p:nvPr>
        </p:nvSpPr>
        <p:spPr/>
        <p:txBody>
          <a:bodyPr/>
          <a:lstStyle/>
          <a:p>
            <a:fld id="{D651993F-6BE0-493B-A188-B2A80C5DB2FE}" type="slidenum">
              <a:rPr lang="fr-FR" smtClean="0"/>
              <a:pPr/>
              <a:t>15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04/07/19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04/07/19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04/07/19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04/07/19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04/07/19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04/07/19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04/07/19</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04/07/19</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04/07/19</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04/07/19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04/07/19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04/07/19</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30.xml"/><Relationship Id="rId3" Type="http://schemas.openxmlformats.org/officeDocument/2006/relationships/slide" Target="slide6.xml"/><Relationship Id="rId7" Type="http://schemas.openxmlformats.org/officeDocument/2006/relationships/slide" Target="slide27.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21.xml"/><Relationship Id="rId5" Type="http://schemas.openxmlformats.org/officeDocument/2006/relationships/slide" Target="slide19.xml"/><Relationship Id="rId4" Type="http://schemas.openxmlformats.org/officeDocument/2006/relationships/slide" Target="slide1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
        <p:nvSpPr>
          <p:cNvPr id="4" name="Rectangle 3"/>
          <p:cNvSpPr/>
          <p:nvPr/>
        </p:nvSpPr>
        <p:spPr>
          <a:xfrm>
            <a:off x="0" y="0"/>
            <a:ext cx="9144000" cy="6858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6000" b="1" dirty="0" smtClean="0">
                <a:solidFill>
                  <a:schemeClr val="tx1"/>
                </a:solidFill>
              </a:rPr>
              <a:t>SNEP FSU</a:t>
            </a:r>
            <a:br>
              <a:rPr lang="fr-FR" sz="6000" b="1" dirty="0" smtClean="0">
                <a:solidFill>
                  <a:schemeClr val="tx1"/>
                </a:solidFill>
              </a:rPr>
            </a:br>
            <a:r>
              <a:rPr lang="fr-FR" sz="6000" b="1" dirty="0" smtClean="0">
                <a:solidFill>
                  <a:schemeClr val="tx1"/>
                </a:solidFill>
              </a:rPr>
              <a:t>STAGE HANDBALL</a:t>
            </a:r>
            <a:r>
              <a:rPr lang="fr-FR" sz="3600" b="1" dirty="0" smtClean="0">
                <a:solidFill>
                  <a:schemeClr val="tx1"/>
                </a:solidFill>
              </a:rPr>
              <a:t/>
            </a:r>
            <a:br>
              <a:rPr lang="fr-FR" sz="3600" b="1" dirty="0" smtClean="0">
                <a:solidFill>
                  <a:schemeClr val="tx1"/>
                </a:solidFill>
              </a:rPr>
            </a:br>
            <a:r>
              <a:rPr lang="fr-FR" sz="3600" b="1" dirty="0" smtClean="0">
                <a:solidFill>
                  <a:schemeClr val="tx1"/>
                </a:solidFill>
              </a:rPr>
              <a:t/>
            </a:r>
            <a:br>
              <a:rPr lang="fr-FR" sz="3600" b="1" dirty="0" smtClean="0">
                <a:solidFill>
                  <a:schemeClr val="tx1"/>
                </a:solidFill>
              </a:rPr>
            </a:br>
            <a:r>
              <a:rPr lang="fr-FR" sz="3200" b="1" dirty="0" smtClean="0">
                <a:solidFill>
                  <a:schemeClr val="tx1"/>
                </a:solidFill>
              </a:rPr>
              <a:t>AGEN 3 ET 4 JUIN 2019</a:t>
            </a:r>
          </a:p>
          <a:p>
            <a:pPr algn="ctr"/>
            <a:r>
              <a:rPr lang="fr-FR" sz="3200" b="1" dirty="0" smtClean="0">
                <a:solidFill>
                  <a:schemeClr val="tx1"/>
                </a:solidFill>
              </a:rPr>
              <a:t/>
            </a:r>
            <a:br>
              <a:rPr lang="fr-FR" sz="3200" b="1" dirty="0" smtClean="0">
                <a:solidFill>
                  <a:schemeClr val="tx1"/>
                </a:solidFill>
              </a:rPr>
            </a:br>
            <a:r>
              <a:rPr lang="fr-FR" sz="3200" b="1" dirty="0" smtClean="0">
                <a:solidFill>
                  <a:schemeClr val="tx1"/>
                </a:solidFill>
              </a:rPr>
              <a:t/>
            </a:r>
            <a:br>
              <a:rPr lang="fr-FR" sz="3200" b="1" dirty="0" smtClean="0">
                <a:solidFill>
                  <a:schemeClr val="tx1"/>
                </a:solidFill>
              </a:rPr>
            </a:br>
            <a:r>
              <a:rPr lang="fr-FR" sz="3200" b="1" dirty="0" smtClean="0">
                <a:solidFill>
                  <a:schemeClr val="tx1"/>
                </a:solidFill>
              </a:rPr>
              <a:t>Laurent CHEVALIER</a:t>
            </a:r>
            <a:endParaRPr lang="fr-FR" sz="32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sp>
        <p:nvSpPr>
          <p:cNvPr id="4" name="Rectangle 3"/>
          <p:cNvSpPr/>
          <p:nvPr/>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5" name="Tableau 4"/>
          <p:cNvGraphicFramePr>
            <a:graphicFrameLocks noGrp="1"/>
          </p:cNvGraphicFramePr>
          <p:nvPr/>
        </p:nvGraphicFramePr>
        <p:xfrm>
          <a:off x="1" y="-4"/>
          <a:ext cx="8640000" cy="6858000"/>
        </p:xfrm>
        <a:graphic>
          <a:graphicData uri="http://schemas.openxmlformats.org/drawingml/2006/table">
            <a:tbl>
              <a:tblPr firstRow="1" bandRow="1">
                <a:tableStyleId>{5C22544A-7EE6-4342-B048-85BDC9FD1C3A}</a:tableStyleId>
              </a:tblPr>
              <a:tblGrid>
                <a:gridCol w="2160000"/>
                <a:gridCol w="2160000"/>
                <a:gridCol w="2160000"/>
                <a:gridCol w="2160000"/>
              </a:tblGrid>
              <a:tr h="762000">
                <a:tc gridSpan="4">
                  <a:txBody>
                    <a:bodyPr/>
                    <a:lstStyle/>
                    <a:p>
                      <a:pPr algn="ctr"/>
                      <a:r>
                        <a:rPr lang="fr-FR" dirty="0" smtClean="0">
                          <a:solidFill>
                            <a:schemeClr val="tx1"/>
                          </a:solidFill>
                        </a:rPr>
                        <a:t>CORRESPONDANCE</a:t>
                      </a:r>
                      <a:r>
                        <a:rPr lang="fr-FR" baseline="0" dirty="0" smtClean="0">
                          <a:solidFill>
                            <a:schemeClr val="tx1"/>
                          </a:solidFill>
                        </a:rPr>
                        <a:t> DES MAITRISES DANS LE CURRICULUM DE FORMATION</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hMerge="1">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pPr algn="ct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r h="762000">
                <a:tc>
                  <a:txBody>
                    <a:bodyPr/>
                    <a:lstStyle/>
                    <a:p>
                      <a:pPr algn="ctr"/>
                      <a:r>
                        <a:rPr lang="fr-FR" dirty="0" smtClean="0"/>
                        <a:t>CYCLE 3</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fr-FR" dirty="0" smtClean="0"/>
                        <a:t>CYCLE</a:t>
                      </a:r>
                      <a:r>
                        <a:rPr lang="fr-FR" baseline="0" dirty="0" smtClean="0"/>
                        <a:t> 4 </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fr-FR" dirty="0" smtClean="0"/>
                        <a:t>TERMINALE</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fr-FR" dirty="0" smtClean="0"/>
                        <a:t>OPTION</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762000">
                <a:tc>
                  <a:txBody>
                    <a:bodyPr/>
                    <a:lstStyle/>
                    <a:p>
                      <a:pPr algn="ctr"/>
                      <a:r>
                        <a:rPr lang="fr-FR" dirty="0" smtClean="0"/>
                        <a:t>MAITRISE INSUFFISANTE</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lang="fr-FR" dirty="0" smtClean="0"/>
                        <a:t>MAITRISE DIFFICILE</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r>
              <a:tr h="762000">
                <a:tc>
                  <a:txBody>
                    <a:bodyPr/>
                    <a:lstStyle/>
                    <a:p>
                      <a:pPr algn="ctr"/>
                      <a:r>
                        <a:rPr lang="fr-FR" dirty="0" smtClean="0"/>
                        <a:t>MAITRISE FRAGILE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fr-FR" dirty="0" smtClean="0"/>
                        <a:t>MAITRISE INSUFFISANTE</a:t>
                      </a:r>
                      <a:r>
                        <a:rPr lang="fr-FR" baseline="0" dirty="0" smtClean="0"/>
                        <a:t> </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lang="fr-FR" dirty="0" smtClean="0"/>
                        <a:t>MAITRISE DIFFICILE</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r>
              <a:tr h="762000">
                <a:tc>
                  <a:txBody>
                    <a:bodyPr/>
                    <a:lstStyle/>
                    <a:p>
                      <a:pPr algn="ctr"/>
                      <a:r>
                        <a:rPr lang="fr-FR" dirty="0" smtClean="0"/>
                        <a:t>MAITRISE SATISFAISANTE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r>
                        <a:rPr lang="fr-FR" dirty="0" smtClean="0"/>
                        <a:t>MAITRISE FRAGILE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fr-FR" dirty="0" smtClean="0"/>
                        <a:t>MAITRISE INSUFFISANTE</a:t>
                      </a:r>
                      <a:r>
                        <a:rPr lang="fr-FR" baseline="0" dirty="0" smtClean="0"/>
                        <a:t> </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lang="fr-FR" dirty="0" smtClean="0"/>
                        <a:t>MAITRISE DIFFICILE</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62000">
                <a:tc>
                  <a:txBody>
                    <a:bodyPr/>
                    <a:lstStyle/>
                    <a:p>
                      <a:pPr algn="ctr"/>
                      <a:r>
                        <a:rPr lang="fr-FR" dirty="0" smtClean="0"/>
                        <a:t>TRES</a:t>
                      </a:r>
                      <a:r>
                        <a:rPr lang="fr-FR" baseline="0" dirty="0" smtClean="0"/>
                        <a:t> BONNE MAITRISE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r>
                        <a:rPr lang="fr-FR" dirty="0" smtClean="0"/>
                        <a:t>MAITRISE SATISFAISANTE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r>
                        <a:rPr lang="fr-FR" dirty="0" smtClean="0"/>
                        <a:t>MAITRISE FRAGILE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fr-FR" dirty="0" smtClean="0"/>
                        <a:t>MAITRISE INSUFFISANTE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r>
              <a:tr h="762000">
                <a:tc>
                  <a:txBody>
                    <a:bodyPr/>
                    <a:lstStyle/>
                    <a:p>
                      <a:pPr algn="ctr"/>
                      <a:r>
                        <a:rPr lang="fr-FR" dirty="0" smtClean="0"/>
                        <a:t>EXCELLENTE MAITRISE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r>
                        <a:rPr lang="fr-FR" dirty="0" smtClean="0"/>
                        <a:t>TRES</a:t>
                      </a:r>
                      <a:r>
                        <a:rPr lang="fr-FR" baseline="0" dirty="0" smtClean="0"/>
                        <a:t> BONNE MAITRISE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r>
                        <a:rPr lang="fr-FR" dirty="0" smtClean="0"/>
                        <a:t>MAITRISE SATISFAISANTE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r>
                        <a:rPr lang="fr-FR" dirty="0" smtClean="0"/>
                        <a:t>MAITRISE FRAGILE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62000">
                <a:tc>
                  <a:txBody>
                    <a:bodyPr/>
                    <a:lstStyle/>
                    <a:p>
                      <a:pPr algn="ctr"/>
                      <a:r>
                        <a:rPr lang="fr-FR" dirty="0" smtClean="0"/>
                        <a:t>PARFAITE MAITRISE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r>
                        <a:rPr lang="fr-FR" dirty="0" smtClean="0"/>
                        <a:t>EXCELLENTE MAITRISE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r>
                        <a:rPr lang="fr-FR" dirty="0" smtClean="0"/>
                        <a:t>TRES</a:t>
                      </a:r>
                      <a:r>
                        <a:rPr lang="fr-FR" baseline="0" dirty="0" smtClean="0"/>
                        <a:t> BONNE MAITRISE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r>
                        <a:rPr lang="fr-FR" baseline="0" dirty="0" smtClean="0"/>
                        <a:t>MAITRISE SATISFAISANTE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62000">
                <a:tc>
                  <a:txBody>
                    <a:bodyPr/>
                    <a:lstStyle/>
                    <a:p>
                      <a:pPr algn="ctr"/>
                      <a:r>
                        <a:rPr lang="fr-FR" dirty="0" smtClean="0"/>
                        <a:t>PARFAITE MAITRISE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r>
                        <a:rPr lang="fr-FR" dirty="0" smtClean="0"/>
                        <a:t>PARFAITE MAITRISE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r>
                        <a:rPr lang="fr-FR" baseline="0" dirty="0" smtClean="0"/>
                        <a:t>EXCELLENTE MAITRISE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r>
                        <a:rPr lang="fr-FR" baseline="0" dirty="0" smtClean="0"/>
                        <a:t>TRES BONNE MAITRISE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sp>
        <p:nvSpPr>
          <p:cNvPr id="4" name="Rectangle 3"/>
          <p:cNvSpPr/>
          <p:nvPr/>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5" name="Tableau 4"/>
          <p:cNvGraphicFramePr>
            <a:graphicFrameLocks noGrp="1"/>
          </p:cNvGraphicFramePr>
          <p:nvPr/>
        </p:nvGraphicFramePr>
        <p:xfrm>
          <a:off x="1" y="-4"/>
          <a:ext cx="9144031" cy="6758976"/>
        </p:xfrm>
        <a:graphic>
          <a:graphicData uri="http://schemas.openxmlformats.org/drawingml/2006/table">
            <a:tbl>
              <a:tblPr firstRow="1" bandRow="1">
                <a:tableStyleId>{5C22544A-7EE6-4342-B048-85BDC9FD1C3A}</a:tableStyleId>
              </a:tblPr>
              <a:tblGrid>
                <a:gridCol w="2214545"/>
                <a:gridCol w="1357322"/>
                <a:gridCol w="1428760"/>
                <a:gridCol w="1285884"/>
                <a:gridCol w="1428760"/>
                <a:gridCol w="1428760"/>
              </a:tblGrid>
              <a:tr h="1428740">
                <a:tc gridSpan="6">
                  <a:txBody>
                    <a:bodyPr/>
                    <a:lstStyle/>
                    <a:p>
                      <a:pPr algn="ctr"/>
                      <a:r>
                        <a:rPr lang="fr-FR" sz="1400" dirty="0" smtClean="0">
                          <a:solidFill>
                            <a:schemeClr val="tx1"/>
                          </a:solidFill>
                        </a:rPr>
                        <a:t>     CYCLE 4         Compétence 1           </a:t>
                      </a:r>
                      <a:r>
                        <a:rPr lang="fr-FR" sz="1600" dirty="0" smtClean="0">
                          <a:solidFill>
                            <a:schemeClr val="tx1"/>
                          </a:solidFill>
                        </a:rPr>
                        <a:t>HAND</a:t>
                      </a:r>
                      <a:r>
                        <a:rPr lang="fr-FR" sz="1600" baseline="0" dirty="0" smtClean="0">
                          <a:solidFill>
                            <a:schemeClr val="tx1"/>
                          </a:solidFill>
                        </a:rPr>
                        <a:t> MOTRICITE  ( porteur de balle et non porteur )  4 pts </a:t>
                      </a:r>
                    </a:p>
                    <a:p>
                      <a:pPr algn="l"/>
                      <a:r>
                        <a:rPr lang="fr-FR" sz="1200" baseline="0" dirty="0" smtClean="0">
                          <a:solidFill>
                            <a:schemeClr val="tx1"/>
                          </a:solidFill>
                        </a:rPr>
                        <a:t>Référence cycle 3 et terminale voir tableau précédent  des équivalences</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baseline="0" dirty="0" smtClean="0">
                          <a:solidFill>
                            <a:schemeClr val="tx1"/>
                          </a:solidFill>
                        </a:rPr>
                        <a:t>0 ou 1 dribble par personne/tir en extension        4 buts  maximum par joueur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baseline="0" dirty="0" smtClean="0">
                          <a:solidFill>
                            <a:schemeClr val="tx1"/>
                          </a:solidFill>
                        </a:rPr>
                        <a:t> par joueur 1</a:t>
                      </a:r>
                      <a:r>
                        <a:rPr lang="fr-FR" sz="1200" baseline="30000" dirty="0" smtClean="0">
                          <a:solidFill>
                            <a:schemeClr val="tx1"/>
                          </a:solidFill>
                        </a:rPr>
                        <a:t>e</a:t>
                      </a:r>
                      <a:r>
                        <a:rPr lang="fr-FR" sz="1200" baseline="0" dirty="0" smtClean="0">
                          <a:solidFill>
                            <a:schemeClr val="tx1"/>
                          </a:solidFill>
                        </a:rPr>
                        <a:t> but 5pts; 2éme :3 pts; 3éme et 4éme: 1 pt          soit 10 pts MAX  /joueur                  </a:t>
                      </a:r>
                      <a:endParaRPr lang="fr-FR" sz="1200" dirty="0" smtClean="0">
                        <a:solidFill>
                          <a:schemeClr val="bg1">
                            <a:lumMod val="65000"/>
                          </a:schemeClr>
                        </a:solidFill>
                      </a:endParaRPr>
                    </a:p>
                    <a:p>
                      <a:pPr algn="l"/>
                      <a:r>
                        <a:rPr lang="fr-FR" sz="1200" baseline="0" dirty="0" smtClean="0">
                          <a:solidFill>
                            <a:schemeClr val="tx1"/>
                          </a:solidFill>
                        </a:rPr>
                        <a:t>T0  Petit terrain          match 6 mn      3mn repos              but de 5m de large  Equipe de 4 joueurs</a:t>
                      </a:r>
                    </a:p>
                    <a:p>
                      <a:pPr algn="l"/>
                      <a:r>
                        <a:rPr lang="fr-FR" sz="1200" baseline="0" dirty="0" smtClean="0">
                          <a:solidFill>
                            <a:schemeClr val="tx1"/>
                          </a:solidFill>
                        </a:rPr>
                        <a:t>T1   Terrain normal   match 2*5mn  3mn/mi temps    buts de 5m de large  placés </a:t>
                      </a:r>
                      <a:r>
                        <a:rPr lang="fr-FR" sz="1200" baseline="0" dirty="0" err="1" smtClean="0">
                          <a:solidFill>
                            <a:schemeClr val="tx1"/>
                          </a:solidFill>
                        </a:rPr>
                        <a:t>aupres</a:t>
                      </a:r>
                      <a:r>
                        <a:rPr lang="fr-FR" sz="1200" baseline="0" dirty="0" smtClean="0">
                          <a:solidFill>
                            <a:schemeClr val="tx1"/>
                          </a:solidFill>
                        </a:rPr>
                        <a:t> des buts de hand   Équipe de 6 joueurs+ 2remplacants</a:t>
                      </a:r>
                    </a:p>
                    <a:p>
                      <a:pPr algn="l"/>
                      <a:r>
                        <a:rPr lang="fr-FR" sz="1200" dirty="0" smtClean="0">
                          <a:solidFill>
                            <a:schemeClr val="tx1"/>
                          </a:solidFill>
                        </a:rPr>
                        <a:t>T2   Terrain</a:t>
                      </a:r>
                      <a:r>
                        <a:rPr lang="fr-FR" sz="1200" baseline="0" dirty="0" smtClean="0">
                          <a:solidFill>
                            <a:schemeClr val="tx1"/>
                          </a:solidFill>
                        </a:rPr>
                        <a:t> normal   match </a:t>
                      </a:r>
                      <a:r>
                        <a:rPr lang="fr-FR" sz="1200" dirty="0" smtClean="0">
                          <a:solidFill>
                            <a:schemeClr val="tx1"/>
                          </a:solidFill>
                        </a:rPr>
                        <a:t>2*8mn </a:t>
                      </a:r>
                      <a:r>
                        <a:rPr lang="fr-FR" sz="1200" baseline="0" dirty="0" smtClean="0">
                          <a:solidFill>
                            <a:schemeClr val="tx1"/>
                          </a:solidFill>
                        </a:rPr>
                        <a:t> </a:t>
                      </a:r>
                      <a:r>
                        <a:rPr lang="fr-FR" sz="1200" dirty="0" smtClean="0">
                          <a:solidFill>
                            <a:schemeClr val="tx1"/>
                          </a:solidFill>
                        </a:rPr>
                        <a:t>3mn/ mi temps  </a:t>
                      </a:r>
                      <a:r>
                        <a:rPr lang="fr-FR" sz="1200" baseline="0" dirty="0" smtClean="0">
                          <a:solidFill>
                            <a:schemeClr val="tx1"/>
                          </a:solidFill>
                        </a:rPr>
                        <a:t>     but de hand    </a:t>
                      </a:r>
                      <a:r>
                        <a:rPr lang="fr-FR" sz="1200" dirty="0" smtClean="0">
                          <a:solidFill>
                            <a:schemeClr val="tx1"/>
                          </a:solidFill>
                        </a:rPr>
                        <a:t>Équipe de 7</a:t>
                      </a:r>
                      <a:r>
                        <a:rPr lang="fr-FR" sz="1200" baseline="0" dirty="0" smtClean="0">
                          <a:solidFill>
                            <a:schemeClr val="tx1"/>
                          </a:solidFill>
                        </a:rPr>
                        <a:t> joueurs+ 1 </a:t>
                      </a:r>
                      <a:r>
                        <a:rPr lang="fr-FR" sz="1200" baseline="0" dirty="0" err="1" smtClean="0">
                          <a:solidFill>
                            <a:schemeClr val="tx1"/>
                          </a:solidFill>
                        </a:rPr>
                        <a:t>remplacant</a:t>
                      </a:r>
                      <a:endParaRPr lang="fr-FR" sz="1200" baseline="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hMerge="1">
                  <a:txBody>
                    <a:bodyPr/>
                    <a:lstStyle/>
                    <a:p>
                      <a:pPr algn="l"/>
                      <a:endParaRPr lang="fr-FR" sz="1400" baseline="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lang="fr-FR"/>
                    </a:p>
                  </a:txBody>
                  <a:tcPr/>
                </a:tc>
                <a:tc hMerge="1">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fr-FR"/>
                    </a:p>
                  </a:txBody>
                  <a:tcPr/>
                </a:tc>
                <a:tc hMerge="1">
                  <a:txBody>
                    <a:bodyPr/>
                    <a:lstStyle/>
                    <a:p>
                      <a:endParaRPr lang="fr-FR"/>
                    </a:p>
                  </a:txBody>
                  <a:tcPr/>
                </a:tc>
              </a:tr>
              <a:tr h="35719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1200" baseline="0" dirty="0" smtClean="0">
                          <a:solidFill>
                            <a:schemeClr val="tx1"/>
                          </a:solidFill>
                        </a:rPr>
                        <a:t>                                                                     contrat                                </a:t>
                      </a:r>
                      <a:r>
                        <a:rPr lang="fr-FR" sz="1200" baseline="0" dirty="0" err="1" smtClean="0">
                          <a:solidFill>
                            <a:schemeClr val="tx1"/>
                          </a:solidFill>
                        </a:rPr>
                        <a:t>contrat</a:t>
                      </a:r>
                      <a:r>
                        <a:rPr lang="fr-FR" sz="1200" baseline="0" dirty="0" smtClean="0">
                          <a:solidFill>
                            <a:schemeClr val="tx1"/>
                          </a:solidFill>
                        </a:rPr>
                        <a:t>                       collectif                          individuel                           </a:t>
                      </a:r>
                      <a:r>
                        <a:rPr lang="fr-FR" sz="1200" dirty="0" smtClean="0"/>
                        <a:t>                    </a:t>
                      </a:r>
                    </a:p>
                    <a:p>
                      <a:pPr algn="l"/>
                      <a:r>
                        <a:rPr lang="fr-FR" sz="1600" b="1" u="sng" dirty="0" smtClean="0"/>
                        <a:t>Moyenne des </a:t>
                      </a:r>
                    </a:p>
                    <a:p>
                      <a:pPr algn="l"/>
                      <a:r>
                        <a:rPr lang="fr-FR" sz="1600" b="1" u="sng" dirty="0" smtClean="0"/>
                        <a:t>POINTS </a:t>
                      </a:r>
                      <a:r>
                        <a:rPr lang="fr-FR" sz="1600" b="1" u="sng" baseline="0" dirty="0" smtClean="0"/>
                        <a:t> par  </a:t>
                      </a:r>
                      <a:r>
                        <a:rPr lang="fr-FR" sz="1400" b="1" u="sng" baseline="0" dirty="0" smtClean="0"/>
                        <a:t>joueur</a:t>
                      </a:r>
                    </a:p>
                    <a:p>
                      <a:pPr algn="l"/>
                      <a:r>
                        <a:rPr lang="fr-FR" sz="1200" baseline="0" dirty="0" smtClean="0"/>
                        <a:t> </a:t>
                      </a:r>
                      <a:r>
                        <a:rPr lang="fr-FR" sz="1200" dirty="0" smtClean="0"/>
                        <a:t>de l’équipe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fr-FR" sz="1200" dirty="0" smtClean="0"/>
                        <a:t>0 but</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200" baseline="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fr-FR" sz="1200" baseline="0" dirty="0" smtClean="0"/>
                        <a:t>1 but </a:t>
                      </a:r>
                      <a:endParaRPr lang="fr-FR" sz="1200" dirty="0" smtClean="0"/>
                    </a:p>
                    <a:p>
                      <a:pPr algn="ctr"/>
                      <a:endParaRPr lang="fr-FR" sz="1200" dirty="0" smtClean="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2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2 buts </a:t>
                      </a:r>
                    </a:p>
                    <a:p>
                      <a:pPr algn="ctr"/>
                      <a:r>
                        <a:rPr lang="fr-FR" sz="1200" dirty="0" smtClean="0"/>
                        <a:t> </a:t>
                      </a:r>
                      <a:endParaRPr lang="fr-FR" sz="1200" baseline="0" dirty="0" smtClean="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fr-FR" sz="1200" dirty="0" smtClean="0"/>
                        <a:t>3</a:t>
                      </a:r>
                      <a:r>
                        <a:rPr lang="fr-FR" sz="1200" baseline="0" dirty="0" smtClean="0"/>
                        <a:t> buts</a:t>
                      </a:r>
                      <a:endParaRPr lang="fr-FR" sz="12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200" baseline="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fr-FR" sz="1200" baseline="0" dirty="0" smtClean="0"/>
                        <a:t> 4 buts</a:t>
                      </a:r>
                      <a:endParaRPr lang="fr-FR" sz="1200" dirty="0" smtClean="0"/>
                    </a:p>
                    <a:p>
                      <a:pPr algn="ctr"/>
                      <a:endParaRPr lang="fr-FR" sz="1200" baseline="0" dirty="0" smtClean="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r h="4438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smtClean="0"/>
                        <a:t>T0      4</a:t>
                      </a:r>
                      <a:r>
                        <a:rPr lang="fr-FR" sz="1100" baseline="0" dirty="0" smtClean="0"/>
                        <a:t> à 6 pts</a:t>
                      </a:r>
                      <a:r>
                        <a:rPr lang="fr-FR" sz="1100" dirty="0" smtClean="0"/>
                        <a:t>; petit terrain;</a:t>
                      </a:r>
                      <a:r>
                        <a:rPr lang="fr-FR" sz="1100" baseline="0" dirty="0" smtClean="0"/>
                        <a:t> </a:t>
                      </a:r>
                      <a:r>
                        <a:rPr lang="fr-FR" sz="1100" dirty="0" smtClean="0"/>
                        <a:t>équipe</a:t>
                      </a:r>
                      <a:r>
                        <a:rPr lang="fr-FR" sz="1100" baseline="0" dirty="0" smtClean="0"/>
                        <a:t> homogène</a:t>
                      </a:r>
                      <a:endParaRPr lang="fr-FR"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l"/>
                      <a:r>
                        <a:rPr lang="fr-FR" sz="1100" dirty="0" smtClean="0"/>
                        <a:t>MAITRISE DIFFICILE:</a:t>
                      </a:r>
                      <a:r>
                        <a:rPr lang="fr-FR" sz="1100" baseline="0" dirty="0" smtClean="0"/>
                        <a:t>   0 point</a:t>
                      </a:r>
                      <a:endParaRPr lang="fr-FR" sz="1100" dirty="0" smtClean="0"/>
                    </a:p>
                    <a:p>
                      <a:pPr algn="l"/>
                      <a:endParaRPr lang="fr-FR"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l"/>
                      <a:r>
                        <a:rPr lang="fr-FR" sz="1100" dirty="0" smtClean="0"/>
                        <a:t>MAITRISE DIFFICILE:</a:t>
                      </a:r>
                      <a:r>
                        <a:rPr lang="fr-FR" sz="1100" baseline="0" dirty="0" smtClean="0"/>
                        <a:t>   0 pt</a:t>
                      </a:r>
                      <a:endParaRPr lang="fr-FR" sz="1100" dirty="0" smtClean="0"/>
                    </a:p>
                    <a:p>
                      <a:pPr algn="l"/>
                      <a:endParaRPr lang="fr-FR"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l"/>
                      <a:r>
                        <a:rPr lang="fr-FR" sz="1100" dirty="0" smtClean="0"/>
                        <a:t>MAITRISE INSUFFISANTE: </a:t>
                      </a:r>
                      <a:r>
                        <a:rPr lang="fr-FR" sz="1100" baseline="0" dirty="0" smtClean="0"/>
                        <a:t> 0.5</a:t>
                      </a:r>
                      <a:endParaRPr lang="fr-FR"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l"/>
                      <a:r>
                        <a:rPr lang="fr-FR" sz="1100" dirty="0" smtClean="0"/>
                        <a:t>MAITRISE FRAGILE:</a:t>
                      </a:r>
                    </a:p>
                    <a:p>
                      <a:pPr algn="l"/>
                      <a:r>
                        <a:rPr lang="fr-FR" sz="1100" dirty="0" smtClean="0"/>
                        <a:t>1 point</a:t>
                      </a:r>
                    </a:p>
                    <a:p>
                      <a:pPr algn="l"/>
                      <a:endParaRPr lang="fr-FR"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l"/>
                      <a:r>
                        <a:rPr lang="fr-FR" sz="1100" dirty="0" smtClean="0"/>
                        <a:t>MAITRISE SATISFAISANTE:</a:t>
                      </a:r>
                      <a:r>
                        <a:rPr lang="fr-FR" sz="1100" baseline="0" dirty="0" smtClean="0"/>
                        <a:t> 2p</a:t>
                      </a:r>
                      <a:r>
                        <a:rPr lang="fr-FR" sz="1100" dirty="0" smtClean="0"/>
                        <a:t>ts</a:t>
                      </a:r>
                    </a:p>
                    <a:p>
                      <a:pPr algn="l"/>
                      <a:r>
                        <a:rPr lang="fr-FR" sz="1100" dirty="0" smtClean="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4924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smtClean="0"/>
                        <a:t>T0    6</a:t>
                      </a:r>
                      <a:r>
                        <a:rPr lang="fr-FR" sz="1100" baseline="0" dirty="0" smtClean="0"/>
                        <a:t> à 8 pts ; petit terrain; équipe homogène</a:t>
                      </a:r>
                      <a:endParaRPr lang="fr-FR"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l"/>
                      <a:r>
                        <a:rPr lang="fr-FR" sz="1100" dirty="0" smtClean="0"/>
                        <a:t>MAITRISE DIFFICILE:</a:t>
                      </a:r>
                      <a:r>
                        <a:rPr lang="fr-FR" sz="1100" baseline="0" dirty="0" smtClean="0"/>
                        <a:t>  0 pt</a:t>
                      </a:r>
                      <a:endParaRPr lang="fr-FR" sz="1100" dirty="0" smtClean="0"/>
                    </a:p>
                    <a:p>
                      <a:pPr algn="l"/>
                      <a:endParaRPr lang="fr-FR"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smtClean="0"/>
                        <a:t>MAITRISE INSUFFISANTE: </a:t>
                      </a:r>
                      <a:r>
                        <a:rPr lang="fr-FR" sz="1100" baseline="0" dirty="0" smtClean="0"/>
                        <a:t> 0.5 </a:t>
                      </a:r>
                      <a:endParaRPr lang="fr-FR" sz="1100" dirty="0" smtClean="0"/>
                    </a:p>
                    <a:p>
                      <a:pPr algn="l"/>
                      <a:endParaRPr lang="fr-FR"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l"/>
                      <a:r>
                        <a:rPr lang="fr-FR" sz="1100" dirty="0" smtClean="0"/>
                        <a:t>MAITRISE FRAGILE:</a:t>
                      </a:r>
                    </a:p>
                    <a:p>
                      <a:pPr algn="l"/>
                      <a:r>
                        <a:rPr lang="fr-FR" sz="1100" dirty="0" smtClean="0"/>
                        <a:t>1 point</a:t>
                      </a:r>
                    </a:p>
                    <a:p>
                      <a:pPr algn="l"/>
                      <a:endParaRPr lang="fr-FR"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l"/>
                      <a:r>
                        <a:rPr lang="fr-FR" sz="1100" dirty="0" smtClean="0"/>
                        <a:t>MAITRISE SATISFAISANTE:</a:t>
                      </a:r>
                      <a:r>
                        <a:rPr lang="fr-FR" sz="1100" baseline="0" dirty="0" smtClean="0"/>
                        <a:t>  2pts</a:t>
                      </a:r>
                      <a:endParaRPr lang="fr-FR" sz="1100" dirty="0" smtClean="0"/>
                    </a:p>
                    <a:p>
                      <a:pPr algn="l"/>
                      <a:endParaRPr lang="fr-FR"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l"/>
                      <a:r>
                        <a:rPr lang="fr-FR" sz="1100" dirty="0" smtClean="0"/>
                        <a:t>TRES BONNE MAITRISE :  3pts</a:t>
                      </a:r>
                    </a:p>
                    <a:p>
                      <a:pPr algn="l"/>
                      <a:endParaRPr lang="fr-FR"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r>
              <a:tr h="553410">
                <a:tc>
                  <a:txBody>
                    <a:bodyPr/>
                    <a:lstStyle/>
                    <a:p>
                      <a:pPr algn="l"/>
                      <a:r>
                        <a:rPr lang="fr-FR" sz="1100" dirty="0" smtClean="0"/>
                        <a:t>T0     8</a:t>
                      </a:r>
                      <a:r>
                        <a:rPr lang="fr-FR" sz="1100" baseline="0" dirty="0" smtClean="0"/>
                        <a:t> à 10 pts</a:t>
                      </a:r>
                      <a:r>
                        <a:rPr lang="fr-FR" sz="1100" dirty="0" smtClean="0"/>
                        <a:t> </a:t>
                      </a:r>
                      <a:r>
                        <a:rPr lang="fr-FR" sz="1100" baseline="0" dirty="0" smtClean="0"/>
                        <a:t>;</a:t>
                      </a:r>
                      <a:r>
                        <a:rPr lang="fr-FR" sz="1100" dirty="0" smtClean="0"/>
                        <a:t>petit terrain ;équipe homogène</a:t>
                      </a:r>
                      <a:endParaRPr lang="fr-FR"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l"/>
                      <a:r>
                        <a:rPr lang="fr-FR" sz="1100" dirty="0" smtClean="0"/>
                        <a:t>MAITRISE INSUFFISANTE: </a:t>
                      </a:r>
                      <a:r>
                        <a:rPr lang="fr-FR" sz="1100" baseline="0" dirty="0" smtClean="0"/>
                        <a:t> 0.5 </a:t>
                      </a:r>
                      <a:endParaRPr lang="fr-FR" sz="1100" dirty="0" smtClean="0"/>
                    </a:p>
                    <a:p>
                      <a:pPr algn="l"/>
                      <a:endParaRPr lang="fr-FR"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smtClean="0"/>
                        <a:t>MAITRISE FRAGILE: </a:t>
                      </a:r>
                    </a:p>
                    <a:p>
                      <a:pPr marL="0" marR="0" indent="0" algn="l" defTabSz="914400" rtl="0" eaLnBrk="1" fontAlgn="auto" latinLnBrk="0" hangingPunct="1">
                        <a:lnSpc>
                          <a:spcPct val="100000"/>
                        </a:lnSpc>
                        <a:spcBef>
                          <a:spcPts val="0"/>
                        </a:spcBef>
                        <a:spcAft>
                          <a:spcPts val="0"/>
                        </a:spcAft>
                        <a:buClrTx/>
                        <a:buSzTx/>
                        <a:buFontTx/>
                        <a:buNone/>
                        <a:tabLst/>
                        <a:defRPr/>
                      </a:pPr>
                      <a:r>
                        <a:rPr lang="fr-FR" sz="1100" baseline="0" dirty="0" smtClean="0"/>
                        <a:t> 1 pt</a:t>
                      </a:r>
                      <a:endParaRPr lang="fr-FR" sz="1100" dirty="0" smtClean="0"/>
                    </a:p>
                    <a:p>
                      <a:pPr algn="l"/>
                      <a:endParaRPr lang="fr-FR"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l"/>
                      <a:r>
                        <a:rPr lang="fr-FR" sz="1100" dirty="0" smtClean="0"/>
                        <a:t>MAITRISE SATISFAISANTE:</a:t>
                      </a:r>
                      <a:r>
                        <a:rPr lang="fr-FR" sz="1100" baseline="0" dirty="0" smtClean="0"/>
                        <a:t> </a:t>
                      </a:r>
                      <a:r>
                        <a:rPr lang="fr-FR" sz="1100" dirty="0" smtClean="0"/>
                        <a:t>1.5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l"/>
                      <a:r>
                        <a:rPr lang="fr-FR" sz="1100" dirty="0" smtClean="0"/>
                        <a:t>TRES</a:t>
                      </a:r>
                      <a:r>
                        <a:rPr lang="fr-FR" sz="1100" baseline="0" dirty="0" smtClean="0"/>
                        <a:t> BONNE MAITRISE:  3 pts</a:t>
                      </a:r>
                    </a:p>
                    <a:p>
                      <a:pPr algn="l"/>
                      <a:endParaRPr lang="fr-FR"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l"/>
                      <a:r>
                        <a:rPr lang="fr-FR" sz="1100" baseline="0" dirty="0" smtClean="0"/>
                        <a:t>EXCELLENTE MAITRISE: 4 pts</a:t>
                      </a:r>
                    </a:p>
                    <a:p>
                      <a:pPr algn="l"/>
                      <a:endParaRPr lang="fr-FR"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571504">
                <a:tc>
                  <a:txBody>
                    <a:bodyPr/>
                    <a:lstStyle/>
                    <a:p>
                      <a:pPr algn="l"/>
                      <a:r>
                        <a:rPr lang="fr-FR" sz="1100" dirty="0" smtClean="0"/>
                        <a:t> T1</a:t>
                      </a:r>
                      <a:r>
                        <a:rPr lang="fr-FR" sz="1100" baseline="0" dirty="0" smtClean="0"/>
                        <a:t>    4 à 6 pts</a:t>
                      </a:r>
                      <a:r>
                        <a:rPr lang="fr-FR" sz="1100" dirty="0" smtClean="0"/>
                        <a:t>;</a:t>
                      </a:r>
                      <a:r>
                        <a:rPr lang="fr-FR" sz="1100" baseline="0" dirty="0" smtClean="0"/>
                        <a:t> grand terrain; équipe hétérogène</a:t>
                      </a:r>
                      <a:r>
                        <a:rPr lang="fr-FR" sz="1100" dirty="0" smtClean="0"/>
                        <a:t> </a:t>
                      </a:r>
                      <a:endParaRPr lang="fr-FR"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smtClean="0"/>
                        <a:t>MAITRISE FRAGILE: </a:t>
                      </a:r>
                      <a:r>
                        <a:rPr lang="fr-FR" sz="1100" baseline="0" dirty="0" smtClean="0"/>
                        <a:t> 1 pt</a:t>
                      </a:r>
                      <a:endParaRPr lang="fr-FR" sz="1100" dirty="0" smtClean="0"/>
                    </a:p>
                    <a:p>
                      <a:pPr algn="l"/>
                      <a:endParaRPr lang="fr-FR"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l"/>
                      <a:r>
                        <a:rPr lang="fr-FR" sz="1100" dirty="0" smtClean="0"/>
                        <a:t>MAITRISE</a:t>
                      </a:r>
                      <a:r>
                        <a:rPr lang="fr-FR" sz="1100" baseline="0" dirty="0" smtClean="0"/>
                        <a:t> SATISFAISANTE</a:t>
                      </a:r>
                      <a:r>
                        <a:rPr lang="fr-FR" sz="1100" dirty="0" smtClean="0"/>
                        <a:t>:</a:t>
                      </a:r>
                      <a:r>
                        <a:rPr lang="fr-FR" sz="1100" baseline="0" dirty="0" smtClean="0"/>
                        <a:t>2 pts</a:t>
                      </a:r>
                      <a:r>
                        <a:rPr lang="fr-FR" sz="1100" dirty="0" smtClean="0"/>
                        <a:t> </a:t>
                      </a:r>
                    </a:p>
                    <a:p>
                      <a:pPr algn="l"/>
                      <a:endParaRPr lang="fr-FR"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l"/>
                      <a:r>
                        <a:rPr lang="fr-FR" sz="1100" baseline="0" dirty="0" smtClean="0"/>
                        <a:t>TRES BONNE MAITRISE:  3 pts </a:t>
                      </a:r>
                    </a:p>
                    <a:p>
                      <a:pPr algn="l"/>
                      <a:endParaRPr lang="fr-FR"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l"/>
                      <a:r>
                        <a:rPr lang="fr-FR" sz="1100" baseline="0" dirty="0" smtClean="0"/>
                        <a:t>EXCELLENTE </a:t>
                      </a:r>
                      <a:r>
                        <a:rPr lang="fr-FR" sz="1100" dirty="0" smtClean="0"/>
                        <a:t> MAITRISE:  4pts</a:t>
                      </a:r>
                    </a:p>
                    <a:p>
                      <a:pPr algn="l"/>
                      <a:endParaRPr lang="fr-FR"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l"/>
                      <a:r>
                        <a:rPr lang="fr-FR" sz="1100" dirty="0" smtClean="0"/>
                        <a:t>PARFAITE</a:t>
                      </a:r>
                    </a:p>
                    <a:p>
                      <a:pPr algn="l"/>
                      <a:r>
                        <a:rPr lang="fr-FR" sz="1100" dirty="0" smtClean="0"/>
                        <a:t>MAITRISE:</a:t>
                      </a:r>
                      <a:r>
                        <a:rPr lang="fr-FR" sz="1100" baseline="0" dirty="0" smtClean="0"/>
                        <a:t>   4</a:t>
                      </a:r>
                      <a:r>
                        <a:rPr lang="fr-FR" sz="1100" dirty="0" smtClean="0"/>
                        <a:t> pts</a:t>
                      </a:r>
                    </a:p>
                    <a:p>
                      <a:pPr algn="l"/>
                      <a:endParaRPr lang="fr-FR"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r>
              <a:tr h="571504">
                <a:tc>
                  <a:txBody>
                    <a:bodyPr/>
                    <a:lstStyle/>
                    <a:p>
                      <a:pPr algn="l"/>
                      <a:r>
                        <a:rPr lang="fr-FR" sz="1100" baseline="0" dirty="0" smtClean="0"/>
                        <a:t>T1   6 à 10 pts; grand terrain </a:t>
                      </a:r>
                      <a:r>
                        <a:rPr lang="fr-FR" sz="1100" dirty="0" smtClean="0"/>
                        <a:t>équipe hétérogène</a:t>
                      </a:r>
                      <a:endParaRPr lang="fr-FR"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smtClean="0"/>
                        <a:t>MAITRISE SATISFAISANTE: </a:t>
                      </a:r>
                      <a:r>
                        <a:rPr lang="fr-FR" sz="1100" baseline="0" dirty="0" smtClean="0"/>
                        <a:t>2 </a:t>
                      </a:r>
                      <a:endParaRPr lang="fr-FR" sz="1100" dirty="0" smtClean="0"/>
                    </a:p>
                    <a:p>
                      <a:pPr algn="l"/>
                      <a:endParaRPr lang="fr-FR"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l"/>
                      <a:r>
                        <a:rPr lang="fr-FR" sz="1100" dirty="0" smtClean="0"/>
                        <a:t>TRES BONNE MAITRISE :3</a:t>
                      </a:r>
                      <a:r>
                        <a:rPr lang="fr-FR" sz="1100" baseline="0" dirty="0" smtClean="0"/>
                        <a:t> pts</a:t>
                      </a:r>
                      <a:r>
                        <a:rPr lang="fr-FR" sz="1100" dirty="0" smtClean="0"/>
                        <a:t> </a:t>
                      </a:r>
                    </a:p>
                    <a:p>
                      <a:pPr algn="l"/>
                      <a:endParaRPr lang="fr-FR"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l"/>
                      <a:r>
                        <a:rPr lang="fr-FR" sz="1100" baseline="0" dirty="0" smtClean="0"/>
                        <a:t>EXCELLENTE </a:t>
                      </a:r>
                      <a:r>
                        <a:rPr lang="fr-FR" sz="1100" dirty="0" smtClean="0"/>
                        <a:t>MAITRISE:</a:t>
                      </a:r>
                      <a:r>
                        <a:rPr lang="fr-FR" sz="1100" baseline="0" dirty="0" smtClean="0"/>
                        <a:t>  4</a:t>
                      </a:r>
                      <a:r>
                        <a:rPr lang="fr-FR" sz="1100" dirty="0" smtClean="0"/>
                        <a:t> pts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l"/>
                      <a:r>
                        <a:rPr lang="fr-FR" sz="1100" dirty="0" smtClean="0"/>
                        <a:t>PARFAITE</a:t>
                      </a:r>
                      <a:r>
                        <a:rPr lang="fr-FR" sz="1100" baseline="0" dirty="0" smtClean="0"/>
                        <a:t> </a:t>
                      </a:r>
                      <a:r>
                        <a:rPr lang="fr-FR" sz="1100" dirty="0" smtClean="0"/>
                        <a:t>MAITRISE: 4 pts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l"/>
                      <a:r>
                        <a:rPr lang="fr-FR" sz="1100" baseline="0" dirty="0" smtClean="0"/>
                        <a:t>PARFAITE MAITRISE:         4 points</a:t>
                      </a:r>
                      <a:endParaRPr lang="fr-FR"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r>
              <a:tr h="5486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smtClean="0"/>
                        <a:t>T2   6</a:t>
                      </a:r>
                      <a:r>
                        <a:rPr lang="fr-FR" sz="1100" baseline="0" dirty="0" smtClean="0"/>
                        <a:t> à 10 pts; grands terrain équipe homogène</a:t>
                      </a:r>
                      <a:endParaRPr lang="fr-FR"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l"/>
                      <a:r>
                        <a:rPr lang="fr-FR" sz="1100" dirty="0" smtClean="0"/>
                        <a:t>TRES BONNE MAITRISE :</a:t>
                      </a:r>
                      <a:r>
                        <a:rPr lang="fr-FR" sz="1100" baseline="0" dirty="0" smtClean="0"/>
                        <a:t> 3</a:t>
                      </a:r>
                      <a:r>
                        <a:rPr lang="fr-FR" sz="1100" dirty="0" smtClean="0"/>
                        <a:t> pts</a:t>
                      </a:r>
                    </a:p>
                    <a:p>
                      <a:pPr algn="l"/>
                      <a:endParaRPr lang="fr-FR"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l"/>
                      <a:r>
                        <a:rPr lang="fr-FR" sz="1100" baseline="0" dirty="0" smtClean="0"/>
                        <a:t>EXCELLENTE MAITRISE:4 pts</a:t>
                      </a:r>
                    </a:p>
                    <a:p>
                      <a:pPr algn="l"/>
                      <a:endParaRPr lang="fr-FR"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l"/>
                      <a:r>
                        <a:rPr lang="fr-FR" sz="1100" dirty="0" smtClean="0"/>
                        <a:t>PARFAITE</a:t>
                      </a:r>
                      <a:r>
                        <a:rPr lang="fr-FR" sz="1100" baseline="0" dirty="0" smtClean="0"/>
                        <a:t> </a:t>
                      </a:r>
                      <a:r>
                        <a:rPr lang="fr-FR" sz="1100" dirty="0" smtClean="0"/>
                        <a:t>MAITRISE:</a:t>
                      </a:r>
                      <a:r>
                        <a:rPr lang="fr-FR" sz="1100" baseline="0" dirty="0" smtClean="0"/>
                        <a:t> 4</a:t>
                      </a:r>
                      <a:r>
                        <a:rPr lang="fr-FR" sz="1100" dirty="0" smtClean="0"/>
                        <a:t> pts</a:t>
                      </a:r>
                    </a:p>
                    <a:p>
                      <a:pPr algn="l"/>
                      <a:endParaRPr lang="fr-FR"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l"/>
                      <a:r>
                        <a:rPr lang="fr-FR" sz="1100" dirty="0" smtClean="0"/>
                        <a:t>PARFAITE MAITRISE:</a:t>
                      </a:r>
                    </a:p>
                    <a:p>
                      <a:pPr algn="l"/>
                      <a:r>
                        <a:rPr lang="fr-FR" sz="1100" dirty="0" smtClean="0"/>
                        <a:t>4 points</a:t>
                      </a:r>
                    </a:p>
                    <a:p>
                      <a:pPr algn="l"/>
                      <a:endParaRPr lang="fr-FR"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l"/>
                      <a:r>
                        <a:rPr lang="fr-FR" sz="1100" dirty="0" smtClean="0"/>
                        <a:t>PARFAITE MAITRISE:</a:t>
                      </a:r>
                    </a:p>
                    <a:p>
                      <a:pPr algn="l"/>
                      <a:r>
                        <a:rPr lang="fr-FR" sz="1100" dirty="0" smtClean="0"/>
                        <a:t>4 points</a:t>
                      </a:r>
                    </a:p>
                    <a:p>
                      <a:pPr algn="l"/>
                      <a:endParaRPr lang="fr-FR" sz="11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r>
              <a:tr h="4496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smtClean="0"/>
                        <a:t>T2  6</a:t>
                      </a:r>
                      <a:r>
                        <a:rPr lang="fr-FR" sz="1100" baseline="0" dirty="0" smtClean="0"/>
                        <a:t> à 10 pts ; grand terrain; équipe hétérogène</a:t>
                      </a:r>
                      <a:endParaRPr lang="fr-FR"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l"/>
                      <a:r>
                        <a:rPr lang="fr-FR" sz="1100" baseline="0" dirty="0" smtClean="0"/>
                        <a:t>EXCELLENTE MAITRISE</a:t>
                      </a:r>
                      <a:r>
                        <a:rPr lang="fr-FR" sz="1100" dirty="0" smtClean="0"/>
                        <a:t>:4 pts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l"/>
                      <a:r>
                        <a:rPr lang="fr-FR" sz="1100" baseline="0" dirty="0" smtClean="0"/>
                        <a:t>PARFAITE MAITRISE:</a:t>
                      </a:r>
                    </a:p>
                    <a:p>
                      <a:pPr algn="l"/>
                      <a:r>
                        <a:rPr lang="fr-FR" sz="1100" baseline="0" dirty="0" smtClean="0"/>
                        <a:t>3 pts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l"/>
                      <a:r>
                        <a:rPr lang="fr-FR" sz="1100" dirty="0" smtClean="0"/>
                        <a:t>PARFAITE MAITRISE:4 pts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l"/>
                      <a:r>
                        <a:rPr lang="fr-FR" sz="1100" dirty="0" smtClean="0"/>
                        <a:t>PARFAITE MAITRISE:</a:t>
                      </a:r>
                    </a:p>
                    <a:p>
                      <a:pPr algn="l"/>
                      <a:r>
                        <a:rPr lang="fr-FR" sz="1100" dirty="0" smtClean="0"/>
                        <a:t>4</a:t>
                      </a:r>
                      <a:r>
                        <a:rPr lang="fr-FR" sz="1100" baseline="0" dirty="0" smtClean="0"/>
                        <a:t> </a:t>
                      </a:r>
                      <a:r>
                        <a:rPr lang="fr-FR" sz="1100" dirty="0" smtClean="0"/>
                        <a:t>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l"/>
                      <a:r>
                        <a:rPr lang="fr-FR" sz="1100" dirty="0" smtClean="0"/>
                        <a:t>PARFAITE MAITRISE:</a:t>
                      </a:r>
                    </a:p>
                    <a:p>
                      <a:pPr algn="l"/>
                      <a:r>
                        <a:rPr lang="fr-FR" sz="1100" dirty="0" smtClean="0"/>
                        <a:t>4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r>
            </a:tbl>
          </a:graphicData>
        </a:graphic>
      </p:graphicFrame>
      <p:cxnSp>
        <p:nvCxnSpPr>
          <p:cNvPr id="7" name="Connecteur droit 6"/>
          <p:cNvCxnSpPr/>
          <p:nvPr/>
        </p:nvCxnSpPr>
        <p:spPr>
          <a:xfrm>
            <a:off x="285720" y="1428736"/>
            <a:ext cx="1928826" cy="12858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sp>
        <p:nvSpPr>
          <p:cNvPr id="4" name="Rectangle 3"/>
          <p:cNvSpPr/>
          <p:nvPr/>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5" name="Tableau 4"/>
          <p:cNvGraphicFramePr>
            <a:graphicFrameLocks noGrp="1"/>
          </p:cNvGraphicFramePr>
          <p:nvPr/>
        </p:nvGraphicFramePr>
        <p:xfrm>
          <a:off x="1" y="-4"/>
          <a:ext cx="9270554" cy="6644644"/>
        </p:xfrm>
        <a:graphic>
          <a:graphicData uri="http://schemas.openxmlformats.org/drawingml/2006/table">
            <a:tbl>
              <a:tblPr firstRow="1" bandRow="1">
                <a:tableStyleId>{5C22544A-7EE6-4342-B048-85BDC9FD1C3A}</a:tableStyleId>
              </a:tblPr>
              <a:tblGrid>
                <a:gridCol w="1571603"/>
                <a:gridCol w="1143008"/>
                <a:gridCol w="1000132"/>
                <a:gridCol w="1143008"/>
                <a:gridCol w="1214446"/>
                <a:gridCol w="1000132"/>
                <a:gridCol w="1071570"/>
                <a:gridCol w="1126655"/>
              </a:tblGrid>
              <a:tr h="428608">
                <a:tc gridSpan="8">
                  <a:txBody>
                    <a:bodyPr/>
                    <a:lstStyle/>
                    <a:p>
                      <a:pPr algn="ctr"/>
                      <a:r>
                        <a:rPr lang="fr-FR" dirty="0" smtClean="0">
                          <a:solidFill>
                            <a:schemeClr val="tx1"/>
                          </a:solidFill>
                        </a:rPr>
                        <a:t>CYCLE</a:t>
                      </a:r>
                      <a:r>
                        <a:rPr lang="fr-FR" baseline="0" dirty="0" smtClean="0">
                          <a:solidFill>
                            <a:schemeClr val="tx1"/>
                          </a:solidFill>
                        </a:rPr>
                        <a:t> 4   C1          </a:t>
                      </a:r>
                      <a:r>
                        <a:rPr lang="fr-FR" dirty="0" smtClean="0">
                          <a:solidFill>
                            <a:schemeClr val="tx1"/>
                          </a:solidFill>
                        </a:rPr>
                        <a:t>HAND</a:t>
                      </a:r>
                      <a:r>
                        <a:rPr lang="fr-FR" baseline="0" dirty="0" smtClean="0">
                          <a:solidFill>
                            <a:schemeClr val="tx1"/>
                          </a:solidFill>
                        </a:rPr>
                        <a:t> MOTRICITE   (technique individuelle et défense collective)  4 points </a:t>
                      </a:r>
                    </a:p>
                    <a:p>
                      <a:pPr algn="ct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hMerge="1">
                  <a:txBody>
                    <a:bodyPr/>
                    <a:lstStyle/>
                    <a:p>
                      <a:pPr algn="ct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lang="fr-FR"/>
                    </a:p>
                  </a:txBody>
                  <a:tcPr/>
                </a:tc>
                <a:tc hMerge="1">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fr-FR"/>
                    </a:p>
                  </a:txBody>
                  <a:tcPr/>
                </a:tc>
                <a:tc hMerge="1">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fr-FR"/>
                    </a:p>
                  </a:txBody>
                  <a:tcPr/>
                </a:tc>
                <a:tc hMerge="1">
                  <a:txBody>
                    <a:bodyPr/>
                    <a:lstStyle/>
                    <a:p>
                      <a:endParaRPr lang="fr-FR"/>
                    </a:p>
                  </a:txBody>
                  <a:tcPr/>
                </a:tc>
              </a:tr>
              <a:tr h="452426">
                <a:tc>
                  <a:txBody>
                    <a:bodyPr/>
                    <a:lstStyle/>
                    <a:p>
                      <a:pPr algn="ctr"/>
                      <a:r>
                        <a:rPr lang="fr-FR" sz="1200" dirty="0" smtClean="0"/>
                        <a:t>Technique   </a:t>
                      </a:r>
                    </a:p>
                    <a:p>
                      <a:pPr algn="ctr"/>
                      <a:r>
                        <a:rPr lang="fr-FR" sz="1200" dirty="0" smtClean="0"/>
                        <a:t>                individuelle</a:t>
                      </a:r>
                    </a:p>
                    <a:p>
                      <a:pPr algn="l"/>
                      <a:endParaRPr lang="fr-FR" sz="1200" dirty="0" smtClean="0"/>
                    </a:p>
                    <a:p>
                      <a:pPr algn="l"/>
                      <a:r>
                        <a:rPr lang="fr-FR" sz="1200" dirty="0" smtClean="0"/>
                        <a:t>Défense collective</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fr-FR" sz="1100" dirty="0" smtClean="0"/>
                        <a:t>Difficultés</a:t>
                      </a:r>
                      <a:r>
                        <a:rPr lang="fr-FR" sz="1100" baseline="0" dirty="0" smtClean="0"/>
                        <a:t> a attraper la balle;  pas de tir en extension</a:t>
                      </a:r>
                      <a:endParaRPr lang="fr-FR"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smtClean="0"/>
                        <a:t>Tir en extension</a:t>
                      </a:r>
                      <a:r>
                        <a:rPr lang="fr-FR" sz="1100" baseline="0" dirty="0" smtClean="0"/>
                        <a:t> non placé</a:t>
                      </a:r>
                      <a:r>
                        <a:rPr lang="fr-FR" sz="1100" dirty="0" smtClean="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smtClean="0"/>
                        <a:t> tir</a:t>
                      </a:r>
                      <a:r>
                        <a:rPr lang="fr-FR" sz="1100" baseline="0" dirty="0" smtClean="0"/>
                        <a:t> en </a:t>
                      </a:r>
                      <a:r>
                        <a:rPr lang="fr-FR" sz="1100" dirty="0" smtClean="0"/>
                        <a:t>extension placé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smtClean="0"/>
                        <a:t>3 pas , dribble, 2 pas  tir en extension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smtClean="0"/>
                        <a:t>3 pas</a:t>
                      </a:r>
                      <a:r>
                        <a:rPr lang="fr-FR" sz="1100" baseline="0" dirty="0" smtClean="0"/>
                        <a:t>; feinte de tir; dribble 2 pas tir en extension</a:t>
                      </a:r>
                      <a:endParaRPr lang="fr-FR"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smtClean="0"/>
                        <a:t>3 pas feinte de tir; dribble ;2 pas  D</a:t>
                      </a:r>
                      <a:r>
                        <a:rPr lang="fr-FR" sz="1100" baseline="0" dirty="0" smtClean="0"/>
                        <a:t>; 3 pas  G extension tir</a:t>
                      </a:r>
                      <a:endParaRPr lang="fr-FR"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smtClean="0"/>
                        <a:t>Passage</a:t>
                      </a:r>
                      <a:r>
                        <a:rPr lang="fr-FR" sz="1100" baseline="0" dirty="0" smtClean="0"/>
                        <a:t> à D ou à G suivant obstacle</a:t>
                      </a:r>
                      <a:endParaRPr lang="fr-FR"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r h="640076">
                <a:tc>
                  <a:txBody>
                    <a:bodyPr/>
                    <a:lstStyle/>
                    <a:p>
                      <a:pPr algn="ctr"/>
                      <a:r>
                        <a:rPr lang="fr-FR" sz="1100" dirty="0" smtClean="0"/>
                        <a:t>Ne se situent pas sur le terrain</a:t>
                      </a:r>
                      <a:endParaRPr lang="fr-FR"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r>
                        <a:rPr lang="fr-FR" sz="1100" dirty="0" smtClean="0"/>
                        <a:t>MAITRISE DIFFICILE:</a:t>
                      </a:r>
                    </a:p>
                    <a:p>
                      <a:pPr algn="ctr"/>
                      <a:r>
                        <a:rPr lang="fr-FR" sz="1100" baseline="0" dirty="0" smtClean="0"/>
                        <a:t> 0 point</a:t>
                      </a:r>
                    </a:p>
                    <a:p>
                      <a:pPr algn="ctr"/>
                      <a:endParaRPr lang="fr-FR" sz="1100" baseline="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r>
                        <a:rPr lang="fr-FR" sz="1100" dirty="0" smtClean="0"/>
                        <a:t>MAITRISE DIFFICILE:</a:t>
                      </a:r>
                    </a:p>
                    <a:p>
                      <a:pPr algn="ctr"/>
                      <a:r>
                        <a:rPr lang="fr-FR" sz="1100" baseline="0" dirty="0" smtClean="0"/>
                        <a:t> 0 point</a:t>
                      </a:r>
                      <a:endParaRPr lang="fr-FR"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r>
                        <a:rPr lang="fr-FR" sz="1100" dirty="0" smtClean="0"/>
                        <a:t> MAITRISE DIFFICILE:</a:t>
                      </a:r>
                    </a:p>
                    <a:p>
                      <a:pPr algn="ctr"/>
                      <a:r>
                        <a:rPr lang="fr-FR" sz="1100" baseline="0" dirty="0" smtClean="0"/>
                        <a:t> 0 point</a:t>
                      </a:r>
                      <a:endParaRPr lang="fr-FR"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smtClean="0"/>
                        <a:t>MAITRISE INSUFFISANTE</a:t>
                      </a:r>
                      <a:r>
                        <a:rPr lang="fr-FR" sz="1100" baseline="0" dirty="0" smtClean="0"/>
                        <a:t> </a:t>
                      </a:r>
                      <a:r>
                        <a:rPr lang="fr-FR" sz="1100" dirty="0" smtClean="0"/>
                        <a:t>:</a:t>
                      </a:r>
                      <a:r>
                        <a:rPr lang="fr-FR" sz="1100" baseline="0" dirty="0" smtClean="0"/>
                        <a:t> 0.5 point</a:t>
                      </a:r>
                      <a:endParaRPr lang="fr-FR"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lang="fr-FR" sz="1100" dirty="0" smtClean="0"/>
                        <a:t>MAITRISE FRAGILE:</a:t>
                      </a:r>
                    </a:p>
                    <a:p>
                      <a:pPr algn="ctr"/>
                      <a:r>
                        <a:rPr lang="fr-FR" sz="1100" dirty="0" smtClean="0"/>
                        <a:t>1 point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fr-FR" sz="1100" dirty="0" smtClean="0"/>
                        <a:t>MAITRISE FRAGILE:</a:t>
                      </a:r>
                    </a:p>
                    <a:p>
                      <a:pPr algn="ctr"/>
                      <a:r>
                        <a:rPr lang="fr-FR" sz="1100" dirty="0" smtClean="0"/>
                        <a:t>1 point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fr-FR" sz="1100" dirty="0" smtClean="0"/>
                        <a:t>MAITRISE SATISFAISANTE:</a:t>
                      </a:r>
                    </a:p>
                    <a:p>
                      <a:pPr algn="ctr"/>
                      <a:r>
                        <a:rPr lang="fr-FR" sz="1100" dirty="0" smtClean="0"/>
                        <a:t>2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580074">
                <a:tc>
                  <a:txBody>
                    <a:bodyPr/>
                    <a:lstStyle/>
                    <a:p>
                      <a:pPr algn="ctr"/>
                      <a:r>
                        <a:rPr lang="fr-FR" sz="1100" dirty="0" smtClean="0"/>
                        <a:t>Se placent entre le porteur de balle et son but</a:t>
                      </a:r>
                      <a:endParaRPr lang="fr-FR"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lang="fr-FR" sz="1100" dirty="0" smtClean="0"/>
                        <a:t>MAITRISE DIFFICILE:</a:t>
                      </a:r>
                    </a:p>
                    <a:p>
                      <a:pPr algn="ctr"/>
                      <a:r>
                        <a:rPr lang="fr-FR" sz="1100" baseline="0" dirty="0" smtClean="0"/>
                        <a:t> 0 point</a:t>
                      </a:r>
                    </a:p>
                    <a:p>
                      <a:pPr algn="ctr"/>
                      <a:endParaRPr lang="fr-FR" sz="1100" baseline="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r>
                        <a:rPr lang="fr-FR" sz="1100" dirty="0" smtClean="0"/>
                        <a:t>MAITRISE DIFFICILE:</a:t>
                      </a:r>
                    </a:p>
                    <a:p>
                      <a:pPr algn="ctr"/>
                      <a:r>
                        <a:rPr lang="fr-FR" sz="1100" baseline="0" dirty="0" smtClean="0"/>
                        <a:t> 0 point</a:t>
                      </a:r>
                      <a:endParaRPr lang="fr-FR"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r>
                        <a:rPr lang="fr-FR" sz="1100" dirty="0" smtClean="0"/>
                        <a:t>MAITRISE INSUFFISANTE</a:t>
                      </a:r>
                      <a:r>
                        <a:rPr lang="fr-FR" sz="1100" baseline="0" dirty="0" smtClean="0"/>
                        <a:t> </a:t>
                      </a:r>
                      <a:r>
                        <a:rPr lang="fr-FR" sz="1100" dirty="0" smtClean="0"/>
                        <a:t>:</a:t>
                      </a:r>
                      <a:r>
                        <a:rPr lang="fr-FR" sz="1100" baseline="0" dirty="0" smtClean="0"/>
                        <a:t> 0.5 point</a:t>
                      </a:r>
                      <a:endParaRPr lang="fr-FR"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lang="fr-FR" sz="1100" dirty="0" smtClean="0"/>
                        <a:t>MAITRISE FRAGILE:</a:t>
                      </a:r>
                    </a:p>
                    <a:p>
                      <a:pPr algn="ctr"/>
                      <a:r>
                        <a:rPr lang="fr-FR" sz="1100" dirty="0" smtClean="0"/>
                        <a:t>1 point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fr-FR" sz="1100" dirty="0" smtClean="0"/>
                        <a:t>MAITRISE satisfaisante</a:t>
                      </a:r>
                    </a:p>
                    <a:p>
                      <a:pPr algn="ctr"/>
                      <a:r>
                        <a:rPr lang="fr-FR" sz="1100" dirty="0" smtClean="0"/>
                        <a:t>2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r>
                        <a:rPr lang="fr-FR" sz="1100" dirty="0" smtClean="0"/>
                        <a:t>TRES</a:t>
                      </a:r>
                      <a:r>
                        <a:rPr lang="fr-FR" sz="1100" baseline="0" dirty="0" smtClean="0"/>
                        <a:t> BONNE MAITRISE:</a:t>
                      </a:r>
                    </a:p>
                    <a:p>
                      <a:pPr algn="ctr"/>
                      <a:r>
                        <a:rPr lang="fr-FR" sz="1100" baseline="0" dirty="0" smtClean="0"/>
                        <a:t>3 points</a:t>
                      </a:r>
                      <a:endParaRPr lang="fr-FR"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r>
                        <a:rPr lang="fr-FR" sz="1100" dirty="0" smtClean="0"/>
                        <a:t>EXCELLENTE</a:t>
                      </a:r>
                      <a:r>
                        <a:rPr lang="fr-FR" sz="1100" baseline="0" dirty="0" smtClean="0"/>
                        <a:t> MAITRIE   4points</a:t>
                      </a:r>
                      <a:endParaRPr lang="fr-FR"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571504">
                <a:tc>
                  <a:txBody>
                    <a:bodyPr/>
                    <a:lstStyle/>
                    <a:p>
                      <a:pPr algn="ctr"/>
                      <a:r>
                        <a:rPr lang="fr-FR" sz="1100" dirty="0" smtClean="0"/>
                        <a:t>Reviennent dans leur camp (1/2 terrain)</a:t>
                      </a:r>
                      <a:endParaRPr lang="fr-FR"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r>
                        <a:rPr lang="fr-FR" sz="1100" dirty="0" smtClean="0"/>
                        <a:t>MAITRISE DIFFICILE:</a:t>
                      </a:r>
                    </a:p>
                    <a:p>
                      <a:pPr algn="ctr"/>
                      <a:r>
                        <a:rPr lang="fr-FR" sz="1100" baseline="0" dirty="0" smtClean="0"/>
                        <a:t> 0 point</a:t>
                      </a:r>
                      <a:r>
                        <a:rPr lang="fr-FR" sz="1100" dirty="0" smtClean="0"/>
                        <a:t> </a:t>
                      </a:r>
                    </a:p>
                    <a:p>
                      <a:pPr algn="ctr"/>
                      <a:endParaRPr lang="fr-FR"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smtClean="0"/>
                        <a:t>MAITRISE INSUFFISANTE</a:t>
                      </a:r>
                      <a:r>
                        <a:rPr lang="fr-FR" sz="1100" baseline="0" dirty="0" smtClean="0"/>
                        <a:t> </a:t>
                      </a:r>
                      <a:r>
                        <a:rPr lang="fr-FR" sz="1100" dirty="0" smtClean="0"/>
                        <a:t>:</a:t>
                      </a:r>
                      <a:r>
                        <a:rPr lang="fr-FR" sz="1100" baseline="0" dirty="0" smtClean="0"/>
                        <a:t> 0.5 point</a:t>
                      </a:r>
                      <a:endParaRPr lang="fr-FR"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lang="fr-FR" sz="1100" dirty="0" smtClean="0"/>
                        <a:t>MAITRISE FRAGILE:</a:t>
                      </a:r>
                    </a:p>
                    <a:p>
                      <a:pPr algn="ctr"/>
                      <a:r>
                        <a:rPr lang="fr-FR" sz="1100" dirty="0" smtClean="0"/>
                        <a:t>1 point</a:t>
                      </a:r>
                      <a:endParaRPr lang="fr-FR"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fr-FR" sz="1100" dirty="0" smtClean="0"/>
                        <a:t>MAITRISE SATISFAISANTE</a:t>
                      </a:r>
                    </a:p>
                    <a:p>
                      <a:pPr algn="ctr"/>
                      <a:r>
                        <a:rPr lang="fr-FR" sz="1100" dirty="0" smtClean="0"/>
                        <a:t>2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r>
                        <a:rPr lang="fr-FR" sz="1100" dirty="0" smtClean="0"/>
                        <a:t>TRES</a:t>
                      </a:r>
                      <a:r>
                        <a:rPr lang="fr-FR" sz="1100" baseline="0" dirty="0" smtClean="0"/>
                        <a:t> BONNE MAITRISE:</a:t>
                      </a:r>
                    </a:p>
                    <a:p>
                      <a:pPr algn="ctr"/>
                      <a:r>
                        <a:rPr lang="fr-FR" sz="1100" baseline="0" dirty="0" smtClean="0"/>
                        <a:t>2.5 points</a:t>
                      </a:r>
                      <a:endParaRPr lang="fr-FR"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r>
                        <a:rPr lang="fr-FR" sz="1100" dirty="0" smtClean="0"/>
                        <a:t>EXCELLENTE</a:t>
                      </a:r>
                      <a:r>
                        <a:rPr lang="fr-FR" sz="1100" baseline="0" dirty="0" smtClean="0"/>
                        <a:t> MAITRISE</a:t>
                      </a:r>
                    </a:p>
                    <a:p>
                      <a:pPr algn="ctr"/>
                      <a:r>
                        <a:rPr lang="fr-FR" sz="1100" baseline="0" dirty="0" smtClean="0"/>
                        <a:t>4 points</a:t>
                      </a:r>
                      <a:endParaRPr lang="fr-FR"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smtClean="0"/>
                        <a:t>PARFAITE</a:t>
                      </a:r>
                      <a:r>
                        <a:rPr lang="fr-FR" sz="1100" baseline="0" dirty="0" smtClean="0"/>
                        <a:t> MAITRISE            4 points</a:t>
                      </a:r>
                      <a:endParaRPr lang="fr-FR"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r>
              <a:tr h="642942">
                <a:tc>
                  <a:txBody>
                    <a:bodyPr/>
                    <a:lstStyle/>
                    <a:p>
                      <a:pPr algn="ctr"/>
                      <a:r>
                        <a:rPr lang="fr-FR" sz="1100" dirty="0" smtClean="0"/>
                        <a:t>Reviennent</a:t>
                      </a:r>
                      <a:r>
                        <a:rPr lang="fr-FR" sz="1100" baseline="0" dirty="0" smtClean="0"/>
                        <a:t> </a:t>
                      </a:r>
                      <a:r>
                        <a:rPr lang="fr-FR" sz="1100" dirty="0" smtClean="0"/>
                        <a:t>dans leur camp et défendent entre 6 et 9 m</a:t>
                      </a:r>
                      <a:endParaRPr lang="fr-FR"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smtClean="0"/>
                        <a:t>MAITRISE INSUFFISANTE</a:t>
                      </a:r>
                      <a:r>
                        <a:rPr lang="fr-FR" sz="1100" baseline="0" dirty="0" smtClean="0"/>
                        <a:t> </a:t>
                      </a:r>
                      <a:r>
                        <a:rPr lang="fr-FR" sz="1100" dirty="0" smtClean="0"/>
                        <a:t>:</a:t>
                      </a:r>
                      <a:r>
                        <a:rPr lang="fr-FR" sz="1100" baseline="0" dirty="0" smtClean="0"/>
                        <a:t> 0.5 point</a:t>
                      </a:r>
                      <a:endParaRPr lang="fr-FR" sz="1100" dirty="0" smtClean="0"/>
                    </a:p>
                    <a:p>
                      <a:pPr algn="ctr"/>
                      <a:endParaRPr lang="fr-FR"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smtClean="0"/>
                        <a:t>MAITRISE INSUFFISANTE</a:t>
                      </a:r>
                      <a:r>
                        <a:rPr lang="fr-FR" sz="1100" baseline="0" dirty="0" smtClean="0"/>
                        <a:t> </a:t>
                      </a:r>
                      <a:r>
                        <a:rPr lang="fr-FR" sz="1100" dirty="0" smtClean="0"/>
                        <a:t>:</a:t>
                      </a:r>
                      <a:r>
                        <a:rPr lang="fr-FR" sz="1100" baseline="0" dirty="0" smtClean="0"/>
                        <a:t>0.5 point</a:t>
                      </a:r>
                      <a:endParaRPr lang="fr-FR" sz="1100" dirty="0" smtClean="0"/>
                    </a:p>
                    <a:p>
                      <a:pPr algn="ctr"/>
                      <a:endParaRPr lang="fr-FR"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lang="fr-FR" sz="1100" dirty="0" smtClean="0"/>
                        <a:t>MAITRISE FRAGILE:</a:t>
                      </a:r>
                    </a:p>
                    <a:p>
                      <a:pPr algn="ctr"/>
                      <a:r>
                        <a:rPr lang="fr-FR" sz="1100" dirty="0" smtClean="0"/>
                        <a:t>1</a:t>
                      </a:r>
                      <a:r>
                        <a:rPr lang="fr-FR" sz="1100" baseline="0" dirty="0" smtClean="0"/>
                        <a:t> </a:t>
                      </a:r>
                      <a:r>
                        <a:rPr lang="fr-FR" sz="1100" dirty="0" smtClean="0"/>
                        <a:t>point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fr-FR" sz="1100" dirty="0" smtClean="0"/>
                        <a:t>MAITRISE SATISFAISANTE2 points</a:t>
                      </a:r>
                    </a:p>
                    <a:p>
                      <a:pPr algn="ctr"/>
                      <a:endParaRPr lang="fr-FR"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r>
                        <a:rPr lang="fr-FR" sz="1100" dirty="0" smtClean="0"/>
                        <a:t>TRES</a:t>
                      </a:r>
                      <a:r>
                        <a:rPr lang="fr-FR" sz="1100" baseline="0" dirty="0" smtClean="0"/>
                        <a:t> BONNE MAITRISE:</a:t>
                      </a:r>
                    </a:p>
                    <a:p>
                      <a:pPr algn="ctr"/>
                      <a:r>
                        <a:rPr lang="fr-FR" sz="1100" baseline="0" dirty="0" smtClean="0"/>
                        <a:t>2.5 points</a:t>
                      </a:r>
                      <a:endParaRPr lang="fr-FR" sz="1100" dirty="0" smtClean="0"/>
                    </a:p>
                    <a:p>
                      <a:pPr algn="ctr"/>
                      <a:endParaRPr lang="fr-FR"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r>
                        <a:rPr lang="fr-FR" sz="1100" dirty="0" smtClean="0"/>
                        <a:t>EXCELLENTE</a:t>
                      </a:r>
                      <a:r>
                        <a:rPr lang="fr-FR" sz="1100" baseline="0" dirty="0" smtClean="0"/>
                        <a:t> MAITRISE</a:t>
                      </a:r>
                    </a:p>
                    <a:p>
                      <a:pPr algn="ctr"/>
                      <a:r>
                        <a:rPr lang="fr-FR" sz="1100" baseline="0" dirty="0" smtClean="0"/>
                        <a:t>4 points</a:t>
                      </a:r>
                      <a:endParaRPr lang="fr-FR" sz="1100" dirty="0" smtClean="0"/>
                    </a:p>
                    <a:p>
                      <a:pPr algn="ctr"/>
                      <a:endParaRPr lang="fr-FR"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smtClean="0"/>
                        <a:t>PARFAITE</a:t>
                      </a:r>
                      <a:r>
                        <a:rPr lang="fr-FR" sz="1100" baseline="0" dirty="0" smtClean="0"/>
                        <a:t> MAITRISE           4 points</a:t>
                      </a:r>
                      <a:endParaRPr lang="fr-FR"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r>
              <a:tr h="689632">
                <a:tc>
                  <a:txBody>
                    <a:bodyPr/>
                    <a:lstStyle/>
                    <a:p>
                      <a:pPr algn="ctr"/>
                      <a:r>
                        <a:rPr lang="fr-FR" sz="1100" dirty="0" smtClean="0"/>
                        <a:t>Choix entre 6 et 9m et défense sur ½ terrain  suivant adversaire</a:t>
                      </a:r>
                      <a:endParaRPr lang="fr-FR"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smtClean="0"/>
                        <a:t>MAITRISE INSUFFISANTE</a:t>
                      </a:r>
                      <a:r>
                        <a:rPr lang="fr-FR" sz="1100" baseline="0" dirty="0" smtClean="0"/>
                        <a:t> </a:t>
                      </a:r>
                      <a:r>
                        <a:rPr lang="fr-FR" sz="1100" dirty="0" smtClean="0"/>
                        <a:t>:</a:t>
                      </a:r>
                      <a:r>
                        <a:rPr lang="fr-FR" sz="1100" baseline="0" dirty="0" smtClean="0"/>
                        <a:t> 0.5 point</a:t>
                      </a:r>
                      <a:endParaRPr lang="fr-FR" sz="1100" dirty="0" smtClean="0"/>
                    </a:p>
                    <a:p>
                      <a:pPr algn="ctr"/>
                      <a:endParaRPr lang="fr-FR"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lang="fr-FR" sz="1100" dirty="0" smtClean="0"/>
                        <a:t>MAITRISE FRAGILE:</a:t>
                      </a:r>
                    </a:p>
                    <a:p>
                      <a:pPr algn="ctr"/>
                      <a:r>
                        <a:rPr lang="fr-FR" sz="1100" dirty="0" smtClean="0"/>
                        <a:t>1 point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fr-FR" sz="1100" dirty="0" smtClean="0"/>
                        <a:t>MAITRISE SATISFAISANTE:2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r>
                        <a:rPr lang="fr-FR" sz="1100" dirty="0" smtClean="0"/>
                        <a:t>TRES</a:t>
                      </a:r>
                      <a:r>
                        <a:rPr lang="fr-FR" sz="1100" baseline="0" dirty="0" smtClean="0"/>
                        <a:t> BONNE MAITRISE:</a:t>
                      </a:r>
                    </a:p>
                    <a:p>
                      <a:pPr algn="ctr"/>
                      <a:r>
                        <a:rPr lang="fr-FR" sz="1100" baseline="0" dirty="0" smtClean="0"/>
                        <a:t>3 points</a:t>
                      </a:r>
                      <a:endParaRPr lang="fr-FR"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r>
                        <a:rPr lang="fr-FR" sz="1100" dirty="0" smtClean="0"/>
                        <a:t>EXCELLENTE</a:t>
                      </a:r>
                      <a:r>
                        <a:rPr lang="fr-FR" sz="1100" baseline="0" dirty="0" smtClean="0"/>
                        <a:t> MAITRISE</a:t>
                      </a:r>
                    </a:p>
                    <a:p>
                      <a:pPr algn="ctr"/>
                      <a:r>
                        <a:rPr lang="fr-FR" sz="1100" baseline="0" dirty="0" smtClean="0"/>
                        <a:t>4 points</a:t>
                      </a:r>
                      <a:endParaRPr lang="fr-FR"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smtClean="0"/>
                        <a:t>PARFAITE</a:t>
                      </a:r>
                      <a:r>
                        <a:rPr lang="fr-FR" sz="1100" baseline="0" dirty="0" smtClean="0"/>
                        <a:t> MAITRISE          4 points</a:t>
                      </a:r>
                      <a:endParaRPr lang="fr-FR"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smtClean="0"/>
                        <a:t>PARFAITE</a:t>
                      </a:r>
                      <a:r>
                        <a:rPr lang="fr-FR" sz="1100" baseline="0" dirty="0" smtClean="0"/>
                        <a:t> MAITRISE            4 points</a:t>
                      </a:r>
                      <a:endParaRPr lang="fr-FR"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r>
              <a:tr h="609604">
                <a:tc>
                  <a:txBody>
                    <a:bodyPr/>
                    <a:lstStyle/>
                    <a:p>
                      <a:pPr algn="ctr"/>
                      <a:r>
                        <a:rPr lang="fr-FR" sz="1100" dirty="0" smtClean="0"/>
                        <a:t>Choix entre  défense 6/9m   ½</a:t>
                      </a:r>
                      <a:r>
                        <a:rPr lang="fr-FR" sz="1100" baseline="0" dirty="0" smtClean="0"/>
                        <a:t> terrain ou h à h suivant adversaires </a:t>
                      </a:r>
                      <a:endParaRPr lang="fr-FR"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r>
                        <a:rPr lang="fr-FR" sz="1100" dirty="0" smtClean="0"/>
                        <a:t>MAITRISE FRAGILE:</a:t>
                      </a:r>
                    </a:p>
                    <a:p>
                      <a:pPr algn="ctr"/>
                      <a:r>
                        <a:rPr lang="fr-FR" sz="1100" dirty="0" smtClean="0"/>
                        <a:t>1 point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fr-FR" sz="1100" dirty="0" smtClean="0"/>
                        <a:t>MAITRISE satisfaisante</a:t>
                      </a:r>
                    </a:p>
                    <a:p>
                      <a:pPr algn="ctr"/>
                      <a:r>
                        <a:rPr lang="fr-FR" sz="1100" dirty="0" smtClean="0"/>
                        <a:t>2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r>
                        <a:rPr lang="fr-FR" sz="1100" dirty="0" smtClean="0"/>
                        <a:t>TRES</a:t>
                      </a:r>
                      <a:r>
                        <a:rPr lang="fr-FR" sz="1100" baseline="0" dirty="0" smtClean="0"/>
                        <a:t> BONNE MAITRISE:</a:t>
                      </a:r>
                    </a:p>
                    <a:p>
                      <a:pPr algn="ctr"/>
                      <a:r>
                        <a:rPr lang="fr-FR" sz="1100" baseline="0" dirty="0" smtClean="0"/>
                        <a:t>3 points</a:t>
                      </a:r>
                      <a:endParaRPr lang="fr-FR"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r>
                        <a:rPr lang="fr-FR" sz="1100" dirty="0" smtClean="0"/>
                        <a:t>EXCELLENTE</a:t>
                      </a:r>
                      <a:r>
                        <a:rPr lang="fr-FR" sz="1100" baseline="0" dirty="0" smtClean="0"/>
                        <a:t> MAITRISE</a:t>
                      </a:r>
                    </a:p>
                    <a:p>
                      <a:pPr algn="ctr"/>
                      <a:r>
                        <a:rPr lang="fr-FR" sz="1100" baseline="0" dirty="0" smtClean="0"/>
                        <a:t>4 points</a:t>
                      </a:r>
                      <a:endParaRPr lang="fr-FR"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smtClean="0"/>
                        <a:t>PARFAITE</a:t>
                      </a:r>
                      <a:r>
                        <a:rPr lang="fr-FR" sz="1100" baseline="0" dirty="0" smtClean="0"/>
                        <a:t> MAITRISE        4 points</a:t>
                      </a:r>
                      <a:endParaRPr lang="fr-FR"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smtClean="0"/>
                        <a:t>PARFAITE</a:t>
                      </a:r>
                      <a:r>
                        <a:rPr lang="fr-FR" sz="1100" baseline="0" dirty="0" smtClean="0"/>
                        <a:t> MAITRISE          4 points</a:t>
                      </a:r>
                      <a:endParaRPr lang="fr-FR"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smtClean="0"/>
                        <a:t>PARFAITE</a:t>
                      </a:r>
                      <a:r>
                        <a:rPr lang="fr-FR" sz="1100" baseline="0" dirty="0" smtClean="0"/>
                        <a:t> MAITRISE            4 points</a:t>
                      </a:r>
                      <a:endParaRPr lang="fr-FR"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r>
              <a:tr h="762000">
                <a:tc>
                  <a:txBody>
                    <a:bodyPr/>
                    <a:lstStyle/>
                    <a:p>
                      <a:pPr algn="ctr"/>
                      <a:r>
                        <a:rPr lang="fr-FR" sz="1100" dirty="0" smtClean="0"/>
                        <a:t>Choix entre  6/0 </a:t>
                      </a:r>
                      <a:r>
                        <a:rPr lang="fr-FR" sz="1100" baseline="0" dirty="0" smtClean="0"/>
                        <a:t> </a:t>
                      </a:r>
                      <a:r>
                        <a:rPr lang="fr-FR" sz="1100" dirty="0" smtClean="0"/>
                        <a:t>5/1 </a:t>
                      </a:r>
                      <a:r>
                        <a:rPr lang="fr-FR" sz="1100" baseline="0" dirty="0" smtClean="0"/>
                        <a:t>H/H </a:t>
                      </a:r>
                      <a:r>
                        <a:rPr lang="fr-FR" sz="1100" dirty="0" smtClean="0"/>
                        <a:t> ou ½</a:t>
                      </a:r>
                      <a:r>
                        <a:rPr lang="fr-FR" sz="1100" baseline="0" dirty="0" smtClean="0"/>
                        <a:t> terrain selon adversaire  et changement  dans le jeu</a:t>
                      </a:r>
                      <a:endParaRPr lang="fr-FR"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r>
                        <a:rPr lang="fr-FR" sz="1100" dirty="0" smtClean="0"/>
                        <a:t>MAITRISE SATISFAISANTE</a:t>
                      </a:r>
                    </a:p>
                    <a:p>
                      <a:pPr algn="ctr"/>
                      <a:r>
                        <a:rPr lang="fr-FR" sz="1100" dirty="0" smtClean="0"/>
                        <a:t>1.5 points</a:t>
                      </a:r>
                    </a:p>
                    <a:p>
                      <a:endParaRPr lang="fr-FR"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r>
                        <a:rPr lang="fr-FR" sz="1100" dirty="0" smtClean="0"/>
                        <a:t>TRES</a:t>
                      </a:r>
                      <a:r>
                        <a:rPr lang="fr-FR" sz="1100" baseline="0" dirty="0" smtClean="0"/>
                        <a:t> BONNE MAITRISE:</a:t>
                      </a:r>
                    </a:p>
                    <a:p>
                      <a:pPr algn="ctr"/>
                      <a:r>
                        <a:rPr lang="fr-FR" sz="1100" baseline="0" dirty="0" smtClean="0"/>
                        <a:t>3 points</a:t>
                      </a:r>
                      <a:endParaRPr lang="fr-FR" sz="1100" dirty="0" smtClean="0"/>
                    </a:p>
                    <a:p>
                      <a:pPr algn="ctr"/>
                      <a:endParaRPr lang="fr-FR"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r>
                        <a:rPr lang="fr-FR" sz="1100" dirty="0" smtClean="0"/>
                        <a:t>EXCELLENTE</a:t>
                      </a:r>
                      <a:r>
                        <a:rPr lang="fr-FR" sz="1100" baseline="0" dirty="0" smtClean="0"/>
                        <a:t> MAITRISE           4 points</a:t>
                      </a:r>
                      <a:endParaRPr lang="fr-FR" sz="1100" dirty="0" smtClean="0"/>
                    </a:p>
                    <a:p>
                      <a:pPr algn="ctr"/>
                      <a:endParaRPr lang="fr-FR"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smtClean="0"/>
                        <a:t>PARFAITE</a:t>
                      </a:r>
                      <a:r>
                        <a:rPr lang="fr-FR" sz="1100" baseline="0" dirty="0" smtClean="0"/>
                        <a:t> MAITRISE               4 points</a:t>
                      </a:r>
                      <a:endParaRPr lang="fr-FR"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smtClean="0"/>
                        <a:t>PARFAITE</a:t>
                      </a:r>
                      <a:r>
                        <a:rPr lang="fr-FR" sz="1100" baseline="0" smtClean="0"/>
                        <a:t> MAITRISE        4 points</a:t>
                      </a:r>
                      <a:endParaRPr lang="fr-FR"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smtClean="0"/>
                        <a:t>PARFAITE</a:t>
                      </a:r>
                      <a:r>
                        <a:rPr lang="fr-FR" sz="1100" baseline="0" dirty="0" smtClean="0"/>
                        <a:t> MAITRISE           4 points</a:t>
                      </a:r>
                      <a:endParaRPr lang="fr-FR"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smtClean="0"/>
                        <a:t>PARFAITE</a:t>
                      </a:r>
                      <a:r>
                        <a:rPr lang="fr-FR" sz="1100" baseline="0" dirty="0" smtClean="0"/>
                        <a:t> MAITRISE           4 points</a:t>
                      </a:r>
                      <a:endParaRPr lang="fr-FR"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r>
            </a:tbl>
          </a:graphicData>
        </a:graphic>
      </p:graphicFrame>
      <p:cxnSp>
        <p:nvCxnSpPr>
          <p:cNvPr id="7" name="Connecteur droit 6"/>
          <p:cNvCxnSpPr/>
          <p:nvPr/>
        </p:nvCxnSpPr>
        <p:spPr>
          <a:xfrm>
            <a:off x="0" y="642918"/>
            <a:ext cx="1571604" cy="78581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sp>
        <p:nvSpPr>
          <p:cNvPr id="4" name="Rectangle 3"/>
          <p:cNvSpPr/>
          <p:nvPr/>
        </p:nvSpPr>
        <p:spPr>
          <a:xfrm>
            <a:off x="0" y="-285776"/>
            <a:ext cx="9144000" cy="68580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N’écoute pas</a:t>
            </a:r>
          </a:p>
          <a:p>
            <a:pPr algn="ctr"/>
            <a:endParaRPr lang="fr-FR" dirty="0"/>
          </a:p>
        </p:txBody>
      </p:sp>
      <p:sp>
        <p:nvSpPr>
          <p:cNvPr id="5" name="Rectangle 4"/>
          <p:cNvSpPr/>
          <p:nvPr/>
        </p:nvSpPr>
        <p:spPr>
          <a:xfrm>
            <a:off x="0" y="-285776"/>
            <a:ext cx="9144000" cy="114300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lumMod val="95000"/>
                    <a:lumOff val="5000"/>
                  </a:schemeClr>
                </a:solidFill>
              </a:rPr>
              <a:t> C2      CYCLE  4  ( cycle 3 et TERMINAL  voir grille couleur)  </a:t>
            </a:r>
          </a:p>
          <a:p>
            <a:pPr algn="ctr"/>
            <a:r>
              <a:rPr lang="fr-FR" dirty="0" smtClean="0">
                <a:solidFill>
                  <a:schemeClr val="tx1">
                    <a:lumMod val="95000"/>
                    <a:lumOff val="5000"/>
                  </a:schemeClr>
                </a:solidFill>
              </a:rPr>
              <a:t>  s’approprier seul ou à plusieurs par la pratique, les méthodes et outils pour apprendre               4 points : </a:t>
            </a:r>
            <a:r>
              <a:rPr lang="fr-FR" dirty="0" err="1" smtClean="0">
                <a:solidFill>
                  <a:schemeClr val="tx1">
                    <a:lumMod val="95000"/>
                    <a:lumOff val="5000"/>
                  </a:schemeClr>
                </a:solidFill>
              </a:rPr>
              <a:t>éfficacité</a:t>
            </a:r>
            <a:r>
              <a:rPr lang="fr-FR" dirty="0" smtClean="0">
                <a:solidFill>
                  <a:schemeClr val="tx1">
                    <a:lumMod val="95000"/>
                    <a:lumOff val="5000"/>
                  </a:schemeClr>
                </a:solidFill>
              </a:rPr>
              <a:t> individuelle et collective ( être attentif ; répéter et combiner)</a:t>
            </a:r>
            <a:endParaRPr lang="fr-FR" dirty="0">
              <a:solidFill>
                <a:schemeClr val="tx1"/>
              </a:solidFill>
            </a:endParaRPr>
          </a:p>
        </p:txBody>
      </p:sp>
      <p:sp>
        <p:nvSpPr>
          <p:cNvPr id="6" name="Rectangle 5"/>
          <p:cNvSpPr/>
          <p:nvPr/>
        </p:nvSpPr>
        <p:spPr>
          <a:xfrm>
            <a:off x="0" y="1428736"/>
            <a:ext cx="9144000" cy="5429264"/>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7" name="Tableau 6"/>
          <p:cNvGraphicFramePr>
            <a:graphicFrameLocks noGrp="1"/>
          </p:cNvGraphicFramePr>
          <p:nvPr/>
        </p:nvGraphicFramePr>
        <p:xfrm>
          <a:off x="0" y="857230"/>
          <a:ext cx="9144000" cy="5771963"/>
        </p:xfrm>
        <a:graphic>
          <a:graphicData uri="http://schemas.openxmlformats.org/drawingml/2006/table">
            <a:tbl>
              <a:tblPr firstRow="1" bandRow="1">
                <a:tableStyleId>{5C22544A-7EE6-4342-B048-85BDC9FD1C3A}</a:tableStyleId>
              </a:tblPr>
              <a:tblGrid>
                <a:gridCol w="1785918"/>
                <a:gridCol w="928694"/>
                <a:gridCol w="1071570"/>
                <a:gridCol w="1143008"/>
                <a:gridCol w="1143008"/>
                <a:gridCol w="965575"/>
                <a:gridCol w="1044951"/>
                <a:gridCol w="1061276"/>
              </a:tblGrid>
              <a:tr h="642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aseline="0" dirty="0" smtClean="0">
                          <a:solidFill>
                            <a:schemeClr val="tx1"/>
                          </a:solidFill>
                        </a:rPr>
                        <a:t>                   </a:t>
                      </a:r>
                      <a:r>
                        <a:rPr lang="fr-FR" sz="1200" dirty="0" smtClean="0">
                          <a:solidFill>
                            <a:schemeClr val="tx1"/>
                          </a:solidFill>
                        </a:rPr>
                        <a:t>     </a:t>
                      </a:r>
                      <a:r>
                        <a:rPr lang="fr-FR" sz="1200" baseline="0" dirty="0" smtClean="0">
                          <a:solidFill>
                            <a:schemeClr val="tx1"/>
                          </a:solidFill>
                        </a:rPr>
                        <a:t>  </a:t>
                      </a:r>
                      <a:r>
                        <a:rPr lang="fr-FR" sz="1200" dirty="0" smtClean="0">
                          <a:solidFill>
                            <a:schemeClr val="tx1"/>
                          </a:solidFill>
                        </a:rPr>
                        <a:t>   </a:t>
                      </a:r>
                      <a:r>
                        <a:rPr lang="fr-FR" sz="1200" dirty="0" err="1" smtClean="0">
                          <a:solidFill>
                            <a:schemeClr val="tx1"/>
                          </a:solidFill>
                        </a:rPr>
                        <a:t>éfficacité</a:t>
                      </a:r>
                      <a:endParaRPr lang="fr-FR" sz="12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b="1" dirty="0" err="1" smtClean="0">
                          <a:solidFill>
                            <a:schemeClr val="tx1"/>
                          </a:solidFill>
                        </a:rPr>
                        <a:t>éfficacité</a:t>
                      </a:r>
                      <a:r>
                        <a:rPr lang="fr-FR" sz="1200" b="1" dirty="0" smtClean="0">
                          <a:solidFill>
                            <a:schemeClr val="tx1"/>
                          </a:solidFill>
                        </a:rPr>
                        <a:t>      individuelle: collective:             écoute  répétition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1" dirty="0" smtClean="0">
                          <a:solidFill>
                            <a:schemeClr val="tx1"/>
                          </a:solidFill>
                        </a:rPr>
                        <a:t>Absent sans justificatif</a:t>
                      </a:r>
                    </a:p>
                    <a:p>
                      <a:pPr algn="ctr"/>
                      <a:endParaRPr lang="fr-FR" sz="1200" b="1" dirty="0" smtClean="0">
                        <a:solidFill>
                          <a:schemeClr val="tx1"/>
                        </a:solidFill>
                      </a:endParaRPr>
                    </a:p>
                    <a:p>
                      <a:pPr algn="ctr"/>
                      <a:endParaRPr lang="fr-FR" sz="1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fr-FR" sz="1200" b="1" dirty="0" smtClean="0">
                          <a:solidFill>
                            <a:schemeClr val="tx1"/>
                          </a:solidFill>
                        </a:rPr>
                        <a:t>Ecoute rarement</a:t>
                      </a:r>
                      <a:endParaRPr lang="fr-FR" sz="1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1" dirty="0" smtClean="0">
                          <a:solidFill>
                            <a:schemeClr val="tx1"/>
                          </a:solidFill>
                        </a:rPr>
                        <a:t>Ecoute de</a:t>
                      </a:r>
                      <a:r>
                        <a:rPr lang="fr-FR" sz="1200" b="1" baseline="0" dirty="0" smtClean="0">
                          <a:solidFill>
                            <a:schemeClr val="tx1"/>
                          </a:solidFill>
                        </a:rPr>
                        <a:t> temps en temps</a:t>
                      </a:r>
                      <a:endParaRPr lang="fr-FR" sz="1200" b="1"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fr-FR" sz="1200" b="1" dirty="0" smtClean="0">
                          <a:solidFill>
                            <a:schemeClr val="tx1"/>
                          </a:solidFill>
                        </a:rPr>
                        <a:t>Ecoute en</a:t>
                      </a:r>
                      <a:r>
                        <a:rPr lang="fr-FR" sz="1200" b="1" baseline="0" dirty="0" smtClean="0">
                          <a:solidFill>
                            <a:schemeClr val="tx1"/>
                          </a:solidFill>
                        </a:rPr>
                        <a:t> cessant de parler; de s’amuser</a:t>
                      </a:r>
                      <a:endParaRPr lang="fr-FR" sz="1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fr-FR" sz="1200" b="1" dirty="0" smtClean="0">
                          <a:solidFill>
                            <a:schemeClr val="tx1"/>
                          </a:solidFill>
                        </a:rPr>
                        <a:t>Écoute</a:t>
                      </a:r>
                      <a:r>
                        <a:rPr lang="fr-FR" sz="1200" b="1" baseline="0" dirty="0" smtClean="0">
                          <a:solidFill>
                            <a:schemeClr val="tx1"/>
                          </a:solidFill>
                        </a:rPr>
                        <a:t>  en regardant le professeur</a:t>
                      </a:r>
                      <a:endParaRPr lang="fr-FR" sz="1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fr-FR" sz="1200" b="1" dirty="0" smtClean="0">
                          <a:solidFill>
                            <a:schemeClr val="tx1"/>
                          </a:solidFill>
                        </a:rPr>
                        <a:t>Écoute</a:t>
                      </a:r>
                      <a:r>
                        <a:rPr lang="fr-FR" sz="1200" b="1" baseline="0" dirty="0" smtClean="0">
                          <a:solidFill>
                            <a:schemeClr val="tx1"/>
                          </a:solidFill>
                        </a:rPr>
                        <a:t> et pose des questions</a:t>
                      </a:r>
                      <a:endParaRPr lang="fr-FR" sz="1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fr-FR" sz="1200" b="1" dirty="0" smtClean="0">
                          <a:solidFill>
                            <a:schemeClr val="tx1"/>
                          </a:solidFill>
                        </a:rPr>
                        <a:t>Capable</a:t>
                      </a:r>
                      <a:r>
                        <a:rPr lang="fr-FR" sz="1200" b="1" baseline="0" dirty="0" smtClean="0">
                          <a:solidFill>
                            <a:schemeClr val="tx1"/>
                          </a:solidFill>
                        </a:rPr>
                        <a:t> de reformuler la consigne</a:t>
                      </a:r>
                      <a:endParaRPr lang="fr-FR" sz="1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709541">
                <a:tc>
                  <a:txBody>
                    <a:bodyPr/>
                    <a:lstStyle/>
                    <a:p>
                      <a:r>
                        <a:rPr lang="fr-FR" sz="1200" dirty="0" smtClean="0"/>
                        <a:t> Absent sans justificatif</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smtClean="0"/>
                        <a:t>Maitrise difficile</a:t>
                      </a:r>
                    </a:p>
                    <a:p>
                      <a:pPr algn="ctr"/>
                      <a:r>
                        <a:rPr lang="fr-FR" sz="1200" dirty="0" smtClean="0"/>
                        <a:t>0 point</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Maitrise difficile</a:t>
                      </a:r>
                    </a:p>
                    <a:p>
                      <a:pPr algn="ctr"/>
                      <a:r>
                        <a:rPr lang="fr-FR" sz="1200" dirty="0" smtClean="0"/>
                        <a:t>0  point</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Maitrise difficile</a:t>
                      </a:r>
                    </a:p>
                    <a:p>
                      <a:pPr algn="ctr"/>
                      <a:r>
                        <a:rPr lang="fr-FR" sz="1200" dirty="0" smtClean="0"/>
                        <a:t>O point</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Maitrise difficile</a:t>
                      </a:r>
                    </a:p>
                    <a:p>
                      <a:pPr algn="ctr"/>
                      <a:r>
                        <a:rPr lang="fr-FR" sz="1200" dirty="0" smtClean="0"/>
                        <a:t>0 point</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Maitrise difficile</a:t>
                      </a:r>
                    </a:p>
                    <a:p>
                      <a:pPr algn="ctr"/>
                      <a:r>
                        <a:rPr lang="fr-FR" sz="1200" dirty="0" smtClean="0"/>
                        <a:t>0 point</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Maitrise difficile</a:t>
                      </a:r>
                    </a:p>
                    <a:p>
                      <a:pPr algn="ctr"/>
                      <a:r>
                        <a:rPr lang="fr-FR" sz="1200" dirty="0" smtClean="0"/>
                        <a:t>0 point</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Maitrise difficile</a:t>
                      </a:r>
                    </a:p>
                    <a:p>
                      <a:pPr algn="ctr"/>
                      <a:r>
                        <a:rPr lang="fr-FR" sz="1200" dirty="0" smtClean="0"/>
                        <a:t>0 point</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642075">
                <a:tc>
                  <a:txBody>
                    <a:bodyPr/>
                    <a:lstStyle/>
                    <a:p>
                      <a:r>
                        <a:rPr lang="fr-FR" sz="1200" baseline="0" dirty="0" smtClean="0"/>
                        <a:t> </a:t>
                      </a:r>
                      <a:r>
                        <a:rPr lang="fr-FR" sz="1200" dirty="0" smtClean="0"/>
                        <a:t>Répète peu</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Maitrise difficile</a:t>
                      </a:r>
                    </a:p>
                    <a:p>
                      <a:pPr algn="ctr"/>
                      <a:r>
                        <a:rPr lang="fr-FR" sz="1200" dirty="0" smtClean="0"/>
                        <a:t>0 point</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fr-FR" sz="1200" dirty="0" smtClean="0"/>
                        <a:t>Maitrise </a:t>
                      </a:r>
                      <a:r>
                        <a:rPr lang="fr-FR" sz="1200" baseline="0" dirty="0" smtClean="0"/>
                        <a:t> difficile</a:t>
                      </a:r>
                      <a:endParaRPr lang="fr-FR" sz="1200" dirty="0" smtClean="0"/>
                    </a:p>
                    <a:p>
                      <a:pPr algn="ctr"/>
                      <a:r>
                        <a:rPr lang="fr-FR" sz="1200" dirty="0" smtClean="0"/>
                        <a:t>0 point</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Maitrise difficile</a:t>
                      </a:r>
                    </a:p>
                    <a:p>
                      <a:pPr algn="ctr"/>
                      <a:r>
                        <a:rPr lang="fr-FR" sz="1200" dirty="0" smtClean="0"/>
                        <a:t>0 point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aseline="0" dirty="0" smtClean="0"/>
                        <a:t> </a:t>
                      </a:r>
                      <a:r>
                        <a:rPr lang="fr-FR" sz="1200" dirty="0" smtClean="0"/>
                        <a:t>Maitrise insatisfaisante</a:t>
                      </a:r>
                    </a:p>
                    <a:p>
                      <a:pPr algn="ctr"/>
                      <a:r>
                        <a:rPr lang="fr-FR" sz="1200" dirty="0" smtClean="0"/>
                        <a:t>0.5 point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fr-FR" sz="1200" dirty="0" smtClean="0"/>
                        <a:t>Maitrise fragile</a:t>
                      </a:r>
                    </a:p>
                    <a:p>
                      <a:pPr algn="ctr"/>
                      <a:r>
                        <a:rPr lang="fr-FR" sz="1200" dirty="0" smtClean="0"/>
                        <a:t>1 point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fr-FR" sz="1200" baseline="0" dirty="0" smtClean="0"/>
                        <a:t>Maitrise satisfaisante</a:t>
                      </a:r>
                    </a:p>
                    <a:p>
                      <a:pPr algn="ctr"/>
                      <a:r>
                        <a:rPr lang="fr-FR" sz="1200" baseline="0" dirty="0" smtClean="0"/>
                        <a:t>2 </a:t>
                      </a:r>
                      <a:r>
                        <a:rPr lang="fr-FR" sz="1200" dirty="0" smtClean="0"/>
                        <a:t>points</a:t>
                      </a:r>
                      <a:r>
                        <a:rPr lang="fr-FR" sz="1200" baseline="0" dirty="0" smtClean="0"/>
                        <a:t> </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fr-FR" sz="1200" baseline="0" dirty="0" smtClean="0"/>
                        <a:t>Très bonne maitrise</a:t>
                      </a:r>
                    </a:p>
                    <a:p>
                      <a:r>
                        <a:rPr lang="fr-FR" sz="1200" baseline="0" dirty="0" smtClean="0"/>
                        <a:t>3 </a:t>
                      </a:r>
                      <a:r>
                        <a:rPr lang="fr-FR" sz="1200" dirty="0" smtClean="0"/>
                        <a:t>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604933">
                <a:tc>
                  <a:txBody>
                    <a:bodyPr/>
                    <a:lstStyle/>
                    <a:p>
                      <a:r>
                        <a:rPr lang="fr-FR" sz="1200" baseline="0" dirty="0" smtClean="0"/>
                        <a:t>Répète   par la présence de l’enseignant</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Maitrise difficile</a:t>
                      </a:r>
                    </a:p>
                    <a:p>
                      <a:pPr algn="ctr"/>
                      <a:r>
                        <a:rPr lang="fr-FR" sz="1200" dirty="0" smtClean="0"/>
                        <a:t>0 point</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solidFill>
                            <a:schemeClr val="tx1"/>
                          </a:solidFill>
                        </a:rPr>
                        <a:t>Maitrise difficile</a:t>
                      </a:r>
                    </a:p>
                    <a:p>
                      <a:pPr algn="ctr"/>
                      <a:r>
                        <a:rPr lang="fr-FR" sz="1200" dirty="0" smtClean="0">
                          <a:solidFill>
                            <a:schemeClr val="tx1"/>
                          </a:solidFill>
                        </a:rPr>
                        <a:t>0 point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fr-FR" sz="1200" dirty="0" smtClean="0"/>
                        <a:t>Maitrise insatisfaisante</a:t>
                      </a:r>
                    </a:p>
                    <a:p>
                      <a:pPr algn="ctr"/>
                      <a:r>
                        <a:rPr lang="fr-FR" sz="1200" dirty="0" smtClean="0"/>
                        <a:t>0.5 point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aseline="0" dirty="0" smtClean="0"/>
                        <a:t>Maitrise fragile </a:t>
                      </a:r>
                      <a:r>
                        <a:rPr lang="fr-FR" sz="1200" dirty="0" smtClean="0"/>
                        <a:t>1 point</a:t>
                      </a:r>
                    </a:p>
                    <a:p>
                      <a:pPr algn="ctr"/>
                      <a:r>
                        <a:rPr lang="fr-FR" sz="1200" dirty="0" smtClean="0"/>
                        <a:t> </a:t>
                      </a:r>
                      <a:r>
                        <a:rPr lang="fr-FR" sz="1200" baseline="0" dirty="0" smtClean="0"/>
                        <a:t> </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fr-FR" sz="1200" baseline="0" dirty="0" smtClean="0"/>
                        <a:t>Maitrise satisfaisante</a:t>
                      </a:r>
                    </a:p>
                    <a:p>
                      <a:pPr algn="ctr"/>
                      <a:r>
                        <a:rPr lang="fr-FR" sz="1200" baseline="0" dirty="0" smtClean="0"/>
                        <a:t>2 </a:t>
                      </a:r>
                      <a:r>
                        <a:rPr lang="fr-FR" sz="1200" dirty="0" smtClean="0"/>
                        <a:t>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fr-FR" sz="1200" baseline="0" dirty="0" smtClean="0"/>
                        <a:t>Très bonne maitrise</a:t>
                      </a:r>
                    </a:p>
                    <a:p>
                      <a:r>
                        <a:rPr lang="fr-FR" sz="1200" baseline="0" dirty="0" smtClean="0"/>
                        <a:t>3 </a:t>
                      </a:r>
                      <a:r>
                        <a:rPr lang="fr-FR" sz="1200" dirty="0" smtClean="0"/>
                        <a:t>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fr-FR" sz="1200" dirty="0" smtClean="0"/>
                        <a:t>Excellente</a:t>
                      </a:r>
                    </a:p>
                    <a:p>
                      <a:pPr algn="ctr"/>
                      <a:r>
                        <a:rPr lang="fr-FR" sz="1200" dirty="0" smtClean="0"/>
                        <a:t>maitrise</a:t>
                      </a:r>
                    </a:p>
                    <a:p>
                      <a:pPr algn="ctr"/>
                      <a:r>
                        <a:rPr lang="fr-FR" sz="1200" dirty="0" smtClean="0"/>
                        <a:t>4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645804">
                <a:tc>
                  <a:txBody>
                    <a:bodyPr/>
                    <a:lstStyle/>
                    <a:p>
                      <a:r>
                        <a:rPr lang="fr-FR" sz="1200" baseline="0" dirty="0" smtClean="0"/>
                        <a:t>Répète et combine  en groupe grâce à l’enseignant</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Maitrise difficile</a:t>
                      </a:r>
                    </a:p>
                    <a:p>
                      <a:pPr algn="ctr"/>
                      <a:r>
                        <a:rPr lang="fr-FR" sz="1200" dirty="0" smtClean="0"/>
                        <a:t>0 point</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fr-FR" sz="1200" dirty="0" smtClean="0"/>
                        <a:t>Maitrise insatisfaisante</a:t>
                      </a:r>
                    </a:p>
                    <a:p>
                      <a:pPr algn="ctr"/>
                      <a:r>
                        <a:rPr lang="fr-FR" sz="1200" dirty="0" smtClean="0"/>
                        <a:t>0.5 point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fr-FR" sz="1200" dirty="0" smtClean="0"/>
                        <a:t>Maitrise fragile</a:t>
                      </a:r>
                    </a:p>
                    <a:p>
                      <a:pPr algn="ctr"/>
                      <a:r>
                        <a:rPr lang="fr-FR" sz="1200" dirty="0" smtClean="0"/>
                        <a:t>1 point</a:t>
                      </a:r>
                    </a:p>
                    <a:p>
                      <a:pPr marL="0" marR="0" indent="0" algn="ctr" defTabSz="914400" rtl="0" eaLnBrk="1" fontAlgn="auto" latinLnBrk="0" hangingPunct="1">
                        <a:lnSpc>
                          <a:spcPct val="100000"/>
                        </a:lnSpc>
                        <a:spcBef>
                          <a:spcPts val="0"/>
                        </a:spcBef>
                        <a:spcAft>
                          <a:spcPts val="0"/>
                        </a:spcAft>
                        <a:buClrTx/>
                        <a:buSzTx/>
                        <a:buFontTx/>
                        <a:buNone/>
                        <a:tabLst/>
                        <a:defRPr/>
                      </a:pPr>
                      <a:r>
                        <a:rPr lang="fr-FR" sz="1200" baseline="0" dirty="0" smtClean="0"/>
                        <a:t> </a:t>
                      </a:r>
                      <a:endParaRPr lang="fr-FR"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aseline="0" dirty="0" smtClean="0"/>
                        <a:t>Maitrise satisfaisante</a:t>
                      </a:r>
                    </a:p>
                    <a:p>
                      <a:pPr algn="ctr"/>
                      <a:r>
                        <a:rPr lang="fr-FR" sz="1200" dirty="0" smtClean="0"/>
                        <a:t>2 point</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aseline="0" dirty="0" smtClean="0"/>
                        <a:t>Très bonne maitrise</a:t>
                      </a:r>
                    </a:p>
                    <a:p>
                      <a:pPr algn="ctr"/>
                      <a:r>
                        <a:rPr lang="fr-FR" sz="1200" dirty="0" smtClean="0"/>
                        <a:t>3 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fr-FR" sz="1200" dirty="0" smtClean="0"/>
                        <a:t>Excellente maitrise </a:t>
                      </a:r>
                    </a:p>
                    <a:p>
                      <a:pPr algn="ctr"/>
                      <a:r>
                        <a:rPr lang="fr-FR" sz="1200" dirty="0" smtClean="0"/>
                        <a:t>4 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Parfaite maitrise</a:t>
                      </a:r>
                    </a:p>
                    <a:p>
                      <a:pPr algn="ctr"/>
                      <a:r>
                        <a:rPr lang="fr-FR" sz="1200" dirty="0" smtClean="0"/>
                        <a:t>4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709541">
                <a:tc>
                  <a:txBody>
                    <a:bodyPr/>
                    <a:lstStyle/>
                    <a:p>
                      <a:r>
                        <a:rPr lang="fr-FR" sz="1200" baseline="0" dirty="0" smtClean="0"/>
                        <a:t>Répète et combine en groupe </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Maitrise difficile</a:t>
                      </a:r>
                    </a:p>
                    <a:p>
                      <a:pPr algn="ctr"/>
                      <a:r>
                        <a:rPr lang="fr-FR" sz="1200" dirty="0" smtClean="0"/>
                        <a:t>0 point</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fr-FR" sz="1200" baseline="0" dirty="0" smtClean="0"/>
                        <a:t>Maitrise</a:t>
                      </a:r>
                    </a:p>
                    <a:p>
                      <a:pPr algn="ctr"/>
                      <a:r>
                        <a:rPr lang="fr-FR" sz="1200" baseline="0" dirty="0" smtClean="0"/>
                        <a:t> fragile </a:t>
                      </a:r>
                    </a:p>
                    <a:p>
                      <a:pPr algn="ctr"/>
                      <a:r>
                        <a:rPr lang="fr-FR" sz="1200" dirty="0" smtClean="0"/>
                        <a:t>1 point</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fr-FR" sz="1200" dirty="0" smtClean="0"/>
                        <a:t>Maitrise  satisfaisante</a:t>
                      </a:r>
                    </a:p>
                    <a:p>
                      <a:pPr algn="ctr"/>
                      <a:r>
                        <a:rPr lang="fr-FR" sz="1200" dirty="0" smtClean="0"/>
                        <a:t>2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aseline="0" dirty="0" smtClean="0"/>
                        <a:t>Très bonne maitrise</a:t>
                      </a:r>
                    </a:p>
                    <a:p>
                      <a:pPr algn="ctr"/>
                      <a:r>
                        <a:rPr lang="fr-FR" sz="1200" dirty="0" smtClean="0"/>
                        <a:t>3 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fr-FR" sz="1200" dirty="0" smtClean="0"/>
                        <a:t>Excellente maitrise </a:t>
                      </a:r>
                    </a:p>
                    <a:p>
                      <a:pPr algn="ctr"/>
                      <a:r>
                        <a:rPr lang="fr-FR" sz="1200" dirty="0" smtClean="0"/>
                        <a:t>4 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Parfaite maitrise</a:t>
                      </a:r>
                    </a:p>
                    <a:p>
                      <a:pPr algn="ctr"/>
                      <a:r>
                        <a:rPr lang="fr-FR" sz="1200" dirty="0" smtClean="0"/>
                        <a:t>4 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Parfaite maitrise</a:t>
                      </a:r>
                    </a:p>
                    <a:p>
                      <a:pPr algn="ctr"/>
                      <a:r>
                        <a:rPr lang="fr-FR" sz="1200" dirty="0" smtClean="0"/>
                        <a:t>4 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r>
              <a:tr h="709541">
                <a:tc>
                  <a:txBody>
                    <a:bodyPr/>
                    <a:lstStyle/>
                    <a:p>
                      <a:pPr>
                        <a:buFont typeface="Arial" charset="0"/>
                        <a:buNone/>
                      </a:pPr>
                      <a:r>
                        <a:rPr lang="fr-FR" sz="1200" baseline="0" dirty="0" smtClean="0"/>
                        <a:t>Répète combine et propose des exercices en groupe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Maitrise difficile</a:t>
                      </a:r>
                    </a:p>
                    <a:p>
                      <a:pPr algn="ctr"/>
                      <a:r>
                        <a:rPr lang="fr-FR" sz="1200" dirty="0" smtClean="0"/>
                        <a:t>0 point</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fr-FR" sz="1200" dirty="0" smtClean="0"/>
                        <a:t>Maitrise  satisfaisante</a:t>
                      </a:r>
                    </a:p>
                    <a:p>
                      <a:pPr algn="ctr"/>
                      <a:r>
                        <a:rPr lang="fr-FR" sz="1200" dirty="0" smtClean="0"/>
                        <a:t>2 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aseline="0" dirty="0" smtClean="0"/>
                        <a:t>Très bonne maitrise</a:t>
                      </a:r>
                    </a:p>
                    <a:p>
                      <a:pPr algn="ctr"/>
                      <a:r>
                        <a:rPr lang="fr-FR" sz="1200" dirty="0" smtClean="0"/>
                        <a:t>3 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fr-FR" sz="1200" dirty="0" smtClean="0"/>
                        <a:t>Excellente maitrise </a:t>
                      </a:r>
                    </a:p>
                    <a:p>
                      <a:pPr algn="ctr"/>
                      <a:r>
                        <a:rPr lang="fr-FR" sz="1200" dirty="0" smtClean="0"/>
                        <a:t>4 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Parfaite maitrise</a:t>
                      </a:r>
                    </a:p>
                    <a:p>
                      <a:pPr algn="ctr"/>
                      <a:r>
                        <a:rPr lang="fr-FR" sz="1200" dirty="0" smtClean="0"/>
                        <a:t>4</a:t>
                      </a:r>
                      <a:r>
                        <a:rPr lang="fr-FR" sz="1200" baseline="0" dirty="0" smtClean="0"/>
                        <a:t> </a:t>
                      </a:r>
                      <a:r>
                        <a:rPr lang="fr-FR" sz="1200" dirty="0" smtClean="0"/>
                        <a:t>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Parfaite maitrise</a:t>
                      </a:r>
                    </a:p>
                    <a:p>
                      <a:pPr algn="ctr"/>
                      <a:r>
                        <a:rPr lang="fr-FR" sz="1200" dirty="0" smtClean="0"/>
                        <a:t>4 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Parfaite maitrise</a:t>
                      </a:r>
                    </a:p>
                    <a:p>
                      <a:pPr algn="ctr"/>
                      <a:r>
                        <a:rPr lang="fr-FR" sz="1200" dirty="0" smtClean="0"/>
                        <a:t>4 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r>
              <a:tr h="709541">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fr-FR" sz="1200" baseline="0" dirty="0" smtClean="0"/>
                        <a:t>entrainement individualisé selon ses ressources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Maitrise difficile</a:t>
                      </a:r>
                    </a:p>
                    <a:p>
                      <a:pPr algn="ctr"/>
                      <a:r>
                        <a:rPr lang="fr-FR" sz="1200" dirty="0" smtClean="0"/>
                        <a:t>0 point</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aseline="0" dirty="0" smtClean="0"/>
                        <a:t>Très bonne maitrise</a:t>
                      </a:r>
                    </a:p>
                    <a:p>
                      <a:pPr algn="ctr"/>
                      <a:r>
                        <a:rPr lang="fr-FR" sz="1200" dirty="0" smtClean="0"/>
                        <a:t>3 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fr-FR" sz="1200" dirty="0" smtClean="0"/>
                        <a:t>Excellente maitrise </a:t>
                      </a:r>
                    </a:p>
                    <a:p>
                      <a:pPr algn="ctr"/>
                      <a:r>
                        <a:rPr lang="fr-FR" sz="1200" dirty="0" smtClean="0"/>
                        <a:t>4 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Parfaite maitrise</a:t>
                      </a:r>
                    </a:p>
                    <a:p>
                      <a:pPr algn="ctr"/>
                      <a:r>
                        <a:rPr lang="fr-FR" sz="1200" dirty="0" smtClean="0"/>
                        <a:t>4 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Parfaite maitrise</a:t>
                      </a:r>
                    </a:p>
                    <a:p>
                      <a:pPr algn="ctr"/>
                      <a:r>
                        <a:rPr lang="fr-FR" sz="1200" dirty="0" smtClean="0"/>
                        <a:t>4 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Parfaite maitrise</a:t>
                      </a:r>
                    </a:p>
                    <a:p>
                      <a:pPr algn="ctr"/>
                      <a:r>
                        <a:rPr lang="fr-FR" sz="1200" dirty="0" smtClean="0"/>
                        <a:t>4 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Parfaite maitrise</a:t>
                      </a:r>
                    </a:p>
                    <a:p>
                      <a:pPr algn="ctr"/>
                      <a:r>
                        <a:rPr lang="fr-FR" sz="1200" dirty="0" smtClean="0"/>
                        <a:t>4 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r>
            </a:tbl>
          </a:graphicData>
        </a:graphic>
      </p:graphicFrame>
      <p:cxnSp>
        <p:nvCxnSpPr>
          <p:cNvPr id="26" name="Connecteur droit 25"/>
          <p:cNvCxnSpPr/>
          <p:nvPr/>
        </p:nvCxnSpPr>
        <p:spPr>
          <a:xfrm>
            <a:off x="357158" y="857232"/>
            <a:ext cx="1428760" cy="100013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sp>
        <p:nvSpPr>
          <p:cNvPr id="4" name="Rectangle 3"/>
          <p:cNvSpPr/>
          <p:nvPr/>
        </p:nvSpPr>
        <p:spPr>
          <a:xfrm>
            <a:off x="0" y="-285776"/>
            <a:ext cx="9144000" cy="68580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N’écoute pas</a:t>
            </a:r>
          </a:p>
          <a:p>
            <a:pPr algn="ctr"/>
            <a:endParaRPr lang="fr-FR" dirty="0"/>
          </a:p>
        </p:txBody>
      </p:sp>
      <p:sp>
        <p:nvSpPr>
          <p:cNvPr id="5" name="Rectangle 4"/>
          <p:cNvSpPr/>
          <p:nvPr/>
        </p:nvSpPr>
        <p:spPr>
          <a:xfrm>
            <a:off x="0" y="-285776"/>
            <a:ext cx="9144000" cy="1000132"/>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lumMod val="95000"/>
                    <a:lumOff val="5000"/>
                  </a:schemeClr>
                </a:solidFill>
              </a:rPr>
              <a:t> C2      CYCLE  4  ( cycle 3 et TERMINAL  voir grille couleur)    s’échauffer : 2 pts</a:t>
            </a:r>
            <a:endParaRPr lang="fr-FR" dirty="0">
              <a:solidFill>
                <a:schemeClr val="tx1"/>
              </a:solidFill>
            </a:endParaRPr>
          </a:p>
        </p:txBody>
      </p:sp>
      <p:sp>
        <p:nvSpPr>
          <p:cNvPr id="6" name="Rectangle 5"/>
          <p:cNvSpPr/>
          <p:nvPr/>
        </p:nvSpPr>
        <p:spPr>
          <a:xfrm>
            <a:off x="0" y="1428736"/>
            <a:ext cx="9144000" cy="5429264"/>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7" name="Tableau 6"/>
          <p:cNvGraphicFramePr>
            <a:graphicFrameLocks noGrp="1"/>
          </p:cNvGraphicFramePr>
          <p:nvPr/>
        </p:nvGraphicFramePr>
        <p:xfrm>
          <a:off x="1" y="428604"/>
          <a:ext cx="9144000" cy="6400800"/>
        </p:xfrm>
        <a:graphic>
          <a:graphicData uri="http://schemas.openxmlformats.org/drawingml/2006/table">
            <a:tbl>
              <a:tblPr firstRow="1" bandRow="1">
                <a:tableStyleId>{5C22544A-7EE6-4342-B048-85BDC9FD1C3A}</a:tableStyleId>
              </a:tblPr>
              <a:tblGrid>
                <a:gridCol w="1500165"/>
                <a:gridCol w="1214446"/>
                <a:gridCol w="1071570"/>
                <a:gridCol w="928694"/>
                <a:gridCol w="1143008"/>
                <a:gridCol w="1000132"/>
                <a:gridCol w="1071570"/>
                <a:gridCol w="1214415"/>
              </a:tblGrid>
              <a:tr h="928694">
                <a:tc>
                  <a:txBody>
                    <a:bodyPr/>
                    <a:lstStyle/>
                    <a:p>
                      <a:pPr algn="r"/>
                      <a:r>
                        <a:rPr lang="fr-FR" sz="1200" dirty="0" smtClean="0">
                          <a:solidFill>
                            <a:schemeClr val="bg1"/>
                          </a:solidFill>
                        </a:rPr>
                        <a:t>         Efficacité           </a:t>
                      </a:r>
                      <a:r>
                        <a:rPr lang="fr-FR" sz="1200" baseline="0" dirty="0" smtClean="0">
                          <a:solidFill>
                            <a:schemeClr val="bg1"/>
                          </a:solidFill>
                        </a:rPr>
                        <a:t>                                 individuelle   </a:t>
                      </a:r>
                    </a:p>
                    <a:p>
                      <a:endParaRPr lang="fr-FR" sz="1200" baseline="0" dirty="0" smtClean="0">
                        <a:solidFill>
                          <a:schemeClr val="bg1"/>
                        </a:solidFill>
                      </a:endParaRPr>
                    </a:p>
                    <a:p>
                      <a:r>
                        <a:rPr lang="fr-FR" sz="1200" baseline="0" dirty="0" smtClean="0">
                          <a:solidFill>
                            <a:schemeClr val="bg1"/>
                          </a:solidFill>
                        </a:rPr>
                        <a:t>efficacité </a:t>
                      </a:r>
                    </a:p>
                    <a:p>
                      <a:r>
                        <a:rPr lang="fr-FR" sz="1200" baseline="0" dirty="0" smtClean="0">
                          <a:solidFill>
                            <a:schemeClr val="bg1"/>
                          </a:solidFill>
                        </a:rPr>
                        <a:t>collective </a:t>
                      </a:r>
                      <a:r>
                        <a:rPr lang="fr-FR" sz="1200" baseline="0" dirty="0" smtClean="0">
                          <a:solidFill>
                            <a:srgbClr val="FF0000"/>
                          </a:solidFill>
                        </a:rPr>
                        <a:t>                            </a:t>
                      </a:r>
                      <a:r>
                        <a:rPr lang="fr-FR" sz="1200" dirty="0" smtClean="0">
                          <a:solidFill>
                            <a:srgbClr val="FF0000"/>
                          </a:solidFill>
                        </a:rPr>
                        <a:t>     </a:t>
                      </a:r>
                      <a:endParaRPr lang="fr-FR" sz="12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smtClean="0"/>
                        <a:t>Difficile </a:t>
                      </a:r>
                    </a:p>
                    <a:p>
                      <a:r>
                        <a:rPr lang="fr-FR" sz="1200" dirty="0" smtClean="0"/>
                        <a:t>absence</a:t>
                      </a:r>
                    </a:p>
                    <a:p>
                      <a:r>
                        <a:rPr lang="fr-FR" sz="1200" baseline="0" dirty="0" smtClean="0"/>
                        <a:t>d’échauffement</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1" dirty="0" smtClean="0"/>
                        <a:t> insatisfaisant</a:t>
                      </a:r>
                    </a:p>
                    <a:p>
                      <a:pPr marL="0" marR="0" indent="0" algn="ctr" defTabSz="914400" rtl="0" eaLnBrk="1" fontAlgn="auto" latinLnBrk="0" hangingPunct="1">
                        <a:lnSpc>
                          <a:spcPct val="100000"/>
                        </a:lnSpc>
                        <a:spcBef>
                          <a:spcPts val="0"/>
                        </a:spcBef>
                        <a:spcAft>
                          <a:spcPts val="0"/>
                        </a:spcAft>
                        <a:buClrTx/>
                        <a:buSzTx/>
                        <a:buFontTx/>
                        <a:buNone/>
                        <a:tabLst/>
                        <a:defRPr/>
                      </a:pPr>
                      <a:r>
                        <a:rPr lang="fr-FR" sz="1200" b="1" dirty="0" smtClean="0"/>
                        <a:t>S’échauffe</a:t>
                      </a:r>
                      <a:r>
                        <a:rPr lang="fr-FR" sz="1200" b="1" baseline="0" dirty="0" smtClean="0"/>
                        <a:t> partiellement</a:t>
                      </a:r>
                      <a:endParaRPr lang="fr-FR"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1" dirty="0" smtClean="0"/>
                        <a:t>fragile </a:t>
                      </a:r>
                    </a:p>
                    <a:p>
                      <a:pPr marL="0" marR="0" indent="0" algn="ctr" defTabSz="914400" rtl="0" eaLnBrk="1" fontAlgn="auto" latinLnBrk="0" hangingPunct="1">
                        <a:lnSpc>
                          <a:spcPct val="100000"/>
                        </a:lnSpc>
                        <a:spcBef>
                          <a:spcPts val="0"/>
                        </a:spcBef>
                        <a:spcAft>
                          <a:spcPts val="0"/>
                        </a:spcAft>
                        <a:buClrTx/>
                        <a:buSzTx/>
                        <a:buFontTx/>
                        <a:buNone/>
                        <a:tabLst/>
                        <a:defRPr/>
                      </a:pPr>
                      <a:r>
                        <a:rPr lang="fr-FR" sz="1200" b="1" baseline="0" dirty="0" smtClean="0"/>
                        <a:t>Pas  initiative</a:t>
                      </a:r>
                      <a:endParaRPr lang="fr-FR" sz="12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1" dirty="0" smtClean="0"/>
                        <a:t> satisfaisant</a:t>
                      </a:r>
                      <a:r>
                        <a:rPr lang="fr-FR" sz="1200" b="1" baseline="0" dirty="0" smtClean="0"/>
                        <a:t> </a:t>
                      </a:r>
                    </a:p>
                    <a:p>
                      <a:pPr marL="0" marR="0" indent="0" algn="ctr" defTabSz="914400" rtl="0" eaLnBrk="1" fontAlgn="auto" latinLnBrk="0" hangingPunct="1">
                        <a:lnSpc>
                          <a:spcPct val="100000"/>
                        </a:lnSpc>
                        <a:spcBef>
                          <a:spcPts val="0"/>
                        </a:spcBef>
                        <a:spcAft>
                          <a:spcPts val="0"/>
                        </a:spcAft>
                        <a:buClrTx/>
                        <a:buSzTx/>
                        <a:buFontTx/>
                        <a:buNone/>
                        <a:tabLst/>
                        <a:defRPr/>
                      </a:pPr>
                      <a:r>
                        <a:rPr lang="fr-FR" sz="1200" b="1" baseline="0" dirty="0" smtClean="0"/>
                        <a:t>Reproduction correcte </a:t>
                      </a:r>
                      <a:endParaRPr lang="fr-FR" sz="12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dirty="0" err="1" smtClean="0"/>
                        <a:t>Tres</a:t>
                      </a:r>
                      <a:r>
                        <a:rPr lang="fr-FR" sz="1200" b="1" baseline="0" dirty="0" smtClean="0"/>
                        <a:t> bien construit des exercices</a:t>
                      </a:r>
                      <a:endParaRPr lang="fr-FR" sz="12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dirty="0" smtClean="0"/>
                        <a:t>Excellent échauffement individualisé</a:t>
                      </a:r>
                    </a:p>
                    <a:p>
                      <a:endParaRPr lang="fr-FR"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1" baseline="0" dirty="0" smtClean="0"/>
                        <a:t>Parfait échauffement individualisé  spécifique</a:t>
                      </a:r>
                      <a:endParaRPr lang="fr-FR" sz="12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7693">
                <a:tc>
                  <a:txBody>
                    <a:bodyPr/>
                    <a:lstStyle/>
                    <a:p>
                      <a:r>
                        <a:rPr lang="fr-FR" sz="1200" dirty="0" smtClean="0"/>
                        <a:t>Maitrise difficile</a:t>
                      </a:r>
                    </a:p>
                    <a:p>
                      <a:r>
                        <a:rPr lang="fr-FR" sz="1200" dirty="0" smtClean="0"/>
                        <a:t>Absence</a:t>
                      </a:r>
                      <a:r>
                        <a:rPr lang="fr-FR" sz="1200" baseline="0" dirty="0" smtClean="0"/>
                        <a:t> collectif </a:t>
                      </a:r>
                      <a:r>
                        <a:rPr lang="fr-FR" sz="1200" baseline="0" smtClean="0"/>
                        <a:t>d’échauffement </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smtClean="0"/>
                        <a:t>0 point</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fr-FR" sz="1200" dirty="0" smtClean="0"/>
                        <a:t>0 point</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fr-FR" sz="1200" dirty="0" smtClean="0"/>
                        <a:t>O </a:t>
                      </a:r>
                      <a:r>
                        <a:rPr lang="fr-FR" sz="1200" baseline="0" dirty="0" smtClean="0"/>
                        <a:t> </a:t>
                      </a:r>
                      <a:r>
                        <a:rPr lang="fr-FR" sz="1200" dirty="0" smtClean="0"/>
                        <a:t>point</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fr-FR" sz="1200" dirty="0" smtClean="0"/>
                        <a:t>0.5 points</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fr-FR" sz="1200" dirty="0" smtClean="0"/>
                        <a:t> 1</a:t>
                      </a:r>
                      <a:r>
                        <a:rPr lang="fr-FR" sz="1200" baseline="0" dirty="0" smtClean="0"/>
                        <a:t> </a:t>
                      </a:r>
                      <a:r>
                        <a:rPr lang="fr-FR" sz="1200" dirty="0" smtClean="0"/>
                        <a:t>point</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fr-FR" sz="1200" dirty="0" smtClean="0"/>
                        <a:t>1.5 points</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fr-FR" sz="1200" dirty="0" smtClean="0"/>
                        <a:t>1.5</a:t>
                      </a:r>
                      <a:r>
                        <a:rPr lang="fr-FR" sz="1200" baseline="0" dirty="0" smtClean="0"/>
                        <a:t> </a:t>
                      </a:r>
                      <a:r>
                        <a:rPr lang="fr-FR" sz="1200" dirty="0" smtClean="0"/>
                        <a:t>points</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567693">
                <a:tc>
                  <a:txBody>
                    <a:bodyPr/>
                    <a:lstStyle/>
                    <a:p>
                      <a:r>
                        <a:rPr lang="fr-FR" sz="1200" dirty="0" smtClean="0"/>
                        <a:t>Maitrise</a:t>
                      </a:r>
                      <a:r>
                        <a:rPr lang="fr-FR" sz="1200" baseline="0" dirty="0" smtClean="0"/>
                        <a:t> insuffisante</a:t>
                      </a:r>
                    </a:p>
                    <a:p>
                      <a:r>
                        <a:rPr lang="fr-FR" sz="1200" smtClean="0"/>
                        <a:t> </a:t>
                      </a:r>
                      <a:r>
                        <a:rPr lang="fr-FR" sz="1200" dirty="0" err="1" smtClean="0"/>
                        <a:t>é</a:t>
                      </a:r>
                      <a:r>
                        <a:rPr lang="fr-FR" sz="1200" smtClean="0"/>
                        <a:t>chauffement</a:t>
                      </a:r>
                      <a:r>
                        <a:rPr lang="fr-FR" sz="1200" baseline="0" smtClean="0"/>
                        <a:t> </a:t>
                      </a:r>
                      <a:r>
                        <a:rPr lang="fr-FR" sz="1200" baseline="0" dirty="0" smtClean="0"/>
                        <a:t>collectif partiel </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smtClean="0"/>
                        <a:t>0 point</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fr-FR" sz="1200" dirty="0" smtClean="0"/>
                        <a:t>0 point</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fr-FR" sz="1200" dirty="0" smtClean="0"/>
                        <a:t>0 point</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fr-FR" sz="1200" dirty="0" smtClean="0"/>
                        <a:t>0.5 points</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fr-FR" sz="1200" dirty="0" smtClean="0"/>
                        <a:t>1 point</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fr-FR" sz="1200" baseline="0" dirty="0" smtClean="0"/>
                        <a:t>1.5 </a:t>
                      </a:r>
                      <a:r>
                        <a:rPr lang="fr-FR" sz="1200" dirty="0" smtClean="0"/>
                        <a:t>points</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fr-FR" sz="1200" baseline="0" dirty="0" smtClean="0"/>
                        <a:t>1.5  </a:t>
                      </a:r>
                      <a:r>
                        <a:rPr lang="fr-FR" sz="1200" dirty="0" smtClean="0"/>
                        <a:t>points</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720970">
                <a:tc>
                  <a:txBody>
                    <a:bodyPr/>
                    <a:lstStyle/>
                    <a:p>
                      <a:r>
                        <a:rPr lang="fr-FR" sz="1200" dirty="0" smtClean="0"/>
                        <a:t>Maitrise</a:t>
                      </a:r>
                      <a:r>
                        <a:rPr lang="fr-FR" sz="1200" baseline="0" dirty="0" smtClean="0"/>
                        <a:t> fragile</a:t>
                      </a:r>
                    </a:p>
                    <a:p>
                      <a:r>
                        <a:rPr lang="fr-FR" sz="1200" baseline="0" dirty="0" smtClean="0"/>
                        <a:t>Échauffement  collectif géré par l’enseignant</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smtClean="0"/>
                        <a:t>0 point</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fr-FR" sz="1200" dirty="0" smtClean="0"/>
                        <a:t>0 point</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fr-FR" sz="1200" dirty="0" smtClean="0"/>
                        <a:t>0.5</a:t>
                      </a:r>
                      <a:r>
                        <a:rPr lang="fr-FR" sz="1200" baseline="0" dirty="0" smtClean="0"/>
                        <a:t> </a:t>
                      </a:r>
                      <a:r>
                        <a:rPr lang="fr-FR" sz="1200" dirty="0" smtClean="0"/>
                        <a:t>point</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fr-FR" sz="1200" dirty="0" smtClean="0"/>
                        <a:t>1 point</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fr-FR" sz="1200" dirty="0" smtClean="0"/>
                        <a:t>1.5 points</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fr-FR" sz="1200" baseline="0" dirty="0" smtClean="0"/>
                        <a:t>1.5 </a:t>
                      </a:r>
                      <a:r>
                        <a:rPr lang="fr-FR" sz="1200" dirty="0" smtClean="0"/>
                        <a:t>points</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fr-FR" sz="1200" baseline="0" dirty="0" smtClean="0"/>
                        <a:t>2 </a:t>
                      </a:r>
                      <a:r>
                        <a:rPr lang="fr-FR" sz="1200" dirty="0" smtClean="0"/>
                        <a:t>points</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720970">
                <a:tc>
                  <a:txBody>
                    <a:bodyPr/>
                    <a:lstStyle/>
                    <a:p>
                      <a:r>
                        <a:rPr lang="fr-FR" sz="1200" baseline="0" dirty="0" smtClean="0"/>
                        <a:t>satisfaisant</a:t>
                      </a:r>
                    </a:p>
                    <a:p>
                      <a:r>
                        <a:rPr lang="fr-FR" sz="1200" baseline="0" dirty="0" smtClean="0"/>
                        <a:t>Échauffement partiellement en autonomie</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smtClean="0"/>
                        <a:t>0 point</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fr-FR" sz="1200" dirty="0" smtClean="0"/>
                        <a:t>0.5 points</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fr-FR" sz="1200" dirty="0" smtClean="0"/>
                        <a:t>1 point</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fr-FR" sz="1200" dirty="0" smtClean="0"/>
                        <a:t>1.5 points</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fr-FR" sz="1200" dirty="0" smtClean="0"/>
                        <a:t>2</a:t>
                      </a:r>
                      <a:r>
                        <a:rPr lang="fr-FR" sz="1200" baseline="0" dirty="0" smtClean="0"/>
                        <a:t> </a:t>
                      </a:r>
                      <a:r>
                        <a:rPr lang="fr-FR" sz="1200" dirty="0" smtClean="0"/>
                        <a:t>points</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fr-FR" sz="1200" dirty="0" smtClean="0"/>
                        <a:t>2 points</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fr-FR" sz="1200" dirty="0" smtClean="0"/>
                        <a:t>2 points</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720970">
                <a:tc>
                  <a:txBody>
                    <a:bodyPr/>
                    <a:lstStyle/>
                    <a:p>
                      <a:r>
                        <a:rPr lang="fr-FR" sz="1200" baseline="0" dirty="0" smtClean="0"/>
                        <a:t> </a:t>
                      </a:r>
                      <a:r>
                        <a:rPr lang="fr-FR" sz="1200" baseline="0" dirty="0" err="1" smtClean="0"/>
                        <a:t>tres</a:t>
                      </a:r>
                      <a:r>
                        <a:rPr lang="fr-FR" sz="1200" baseline="0" dirty="0" smtClean="0"/>
                        <a:t> bonne maitrise</a:t>
                      </a:r>
                    </a:p>
                    <a:p>
                      <a:r>
                        <a:rPr lang="fr-FR" sz="1200" baseline="0" dirty="0" smtClean="0"/>
                        <a:t>S’échauffent collectivement en autonomie</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smtClean="0"/>
                        <a:t>0 point</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fr-FR" sz="1200" dirty="0" smtClean="0"/>
                        <a:t>0.5 points</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fr-FR" sz="1200" dirty="0" smtClean="0"/>
                        <a:t>1</a:t>
                      </a:r>
                      <a:r>
                        <a:rPr lang="fr-FR" sz="1200" baseline="0" dirty="0" smtClean="0"/>
                        <a:t> </a:t>
                      </a:r>
                      <a:r>
                        <a:rPr lang="fr-FR" sz="1200" dirty="0" smtClean="0"/>
                        <a:t>point</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fr-FR" sz="1200" baseline="0" dirty="0" smtClean="0"/>
                        <a:t>2 </a:t>
                      </a:r>
                      <a:r>
                        <a:rPr lang="fr-FR" sz="1200" dirty="0" smtClean="0"/>
                        <a:t>points</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fr-FR" sz="1200" dirty="0" smtClean="0"/>
                        <a:t>2</a:t>
                      </a:r>
                      <a:r>
                        <a:rPr lang="fr-FR" sz="1200" baseline="0" dirty="0" smtClean="0"/>
                        <a:t> </a:t>
                      </a:r>
                      <a:r>
                        <a:rPr lang="fr-FR" sz="1200" dirty="0" smtClean="0"/>
                        <a:t>points</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fr-FR" sz="1200" dirty="0" smtClean="0"/>
                        <a:t>2 points</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fr-FR" sz="1200" dirty="0" smtClean="0"/>
                        <a:t>2 points</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r>
              <a:tr h="567693">
                <a:tc>
                  <a:txBody>
                    <a:bodyPr/>
                    <a:lstStyle/>
                    <a:p>
                      <a:pPr>
                        <a:buFont typeface="Arial" charset="0"/>
                        <a:buNone/>
                      </a:pPr>
                      <a:r>
                        <a:rPr lang="fr-FR" sz="1200" baseline="0" dirty="0" smtClean="0"/>
                        <a:t> excellente maitrise</a:t>
                      </a:r>
                    </a:p>
                    <a:p>
                      <a:pPr>
                        <a:buFont typeface="Arial" charset="0"/>
                        <a:buNone/>
                      </a:pPr>
                      <a:r>
                        <a:rPr lang="fr-FR" sz="1200" baseline="0" dirty="0" smtClean="0"/>
                        <a:t>S’échauffent par groupe avec des exercices spécifiques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smtClean="0"/>
                        <a:t>0 point</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fr-FR" sz="1200" dirty="0" smtClean="0"/>
                        <a:t>1 point</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fr-FR" sz="1200" baseline="0" smtClean="0"/>
                        <a:t>2 </a:t>
                      </a:r>
                      <a:r>
                        <a:rPr lang="fr-FR" sz="1200" dirty="0" smtClean="0"/>
                        <a:t>points</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fr-FR" sz="1200" dirty="0" smtClean="0"/>
                        <a:t>2 points</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fr-FR" sz="1200" baseline="0" dirty="0" smtClean="0"/>
                        <a:t>2 </a:t>
                      </a:r>
                      <a:r>
                        <a:rPr lang="fr-FR" sz="1200" dirty="0" smtClean="0"/>
                        <a:t>points</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fr-FR" sz="1200" dirty="0" smtClean="0"/>
                        <a:t>2 points</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fr-FR" sz="1200" dirty="0" smtClean="0"/>
                        <a:t>2 points</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r>
              <a:tr h="567693">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fr-FR" sz="1200" baseline="0" dirty="0" smtClean="0"/>
                        <a:t>Parfaite maitrise</a:t>
                      </a:r>
                    </a:p>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fr-FR" sz="1200" baseline="0" dirty="0" smtClean="0"/>
                        <a:t>Échauffement individualisés au sein du groupe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smtClean="0"/>
                        <a:t>0 point</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fr-FR" sz="1200" dirty="0" smtClean="0"/>
                        <a:t>1.5 points</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fr-FR" sz="1200" dirty="0" smtClean="0"/>
                        <a:t>2 points</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fr-FR" sz="1200" dirty="0" smtClean="0"/>
                        <a:t>2 points</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fr-FR" sz="1200" dirty="0" smtClean="0"/>
                        <a:t>2 points</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r>
                        <a:rPr lang="fr-FR" sz="1200" dirty="0" smtClean="0"/>
                        <a:t>2 points</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r>
                        <a:rPr lang="fr-FR" sz="1200" dirty="0" smtClean="0"/>
                        <a:t>2points</a:t>
                      </a: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r>
            </a:tbl>
          </a:graphicData>
        </a:graphic>
      </p:graphicFrame>
      <p:cxnSp>
        <p:nvCxnSpPr>
          <p:cNvPr id="13" name="Connecteur droit 12"/>
          <p:cNvCxnSpPr/>
          <p:nvPr/>
        </p:nvCxnSpPr>
        <p:spPr>
          <a:xfrm>
            <a:off x="0" y="428604"/>
            <a:ext cx="1500166" cy="1000132"/>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sp>
        <p:nvSpPr>
          <p:cNvPr id="4" name="Rectangle 3"/>
          <p:cNvSpPr/>
          <p:nvPr/>
        </p:nvSpPr>
        <p:spPr>
          <a:xfrm>
            <a:off x="0" y="-285776"/>
            <a:ext cx="9144000" cy="68580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0" y="-285776"/>
            <a:ext cx="9144000" cy="1071570"/>
          </a:xfrm>
          <a:prstGeom prst="rect">
            <a:avLst/>
          </a:prstGeom>
          <a:solidFill>
            <a:schemeClr val="bg1">
              <a:lumMod val="95000"/>
            </a:schemeClr>
          </a:solidFill>
          <a:ln>
            <a:solidFill>
              <a:schemeClr val="bg2">
                <a:alpha val="2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smtClean="0">
              <a:solidFill>
                <a:schemeClr val="tx1">
                  <a:lumMod val="95000"/>
                  <a:lumOff val="5000"/>
                </a:schemeClr>
              </a:solidFill>
            </a:endParaRPr>
          </a:p>
          <a:p>
            <a:pPr algn="ctr"/>
            <a:r>
              <a:rPr lang="fr-FR" dirty="0" smtClean="0">
                <a:solidFill>
                  <a:schemeClr val="tx1">
                    <a:lumMod val="95000"/>
                    <a:lumOff val="5000"/>
                  </a:schemeClr>
                </a:solidFill>
              </a:rPr>
              <a:t>CYCLE 4                   C3  Partager des règles, assumer des rôles : 6 points</a:t>
            </a:r>
          </a:p>
          <a:p>
            <a:pPr algn="ctr"/>
            <a:r>
              <a:rPr lang="fr-FR" dirty="0" smtClean="0">
                <a:solidFill>
                  <a:schemeClr val="tx1">
                    <a:lumMod val="95000"/>
                    <a:lumOff val="5000"/>
                  </a:schemeClr>
                </a:solidFill>
              </a:rPr>
              <a:t> responsabilité individuelle: participation  et rôle au sein du </a:t>
            </a:r>
            <a:r>
              <a:rPr lang="fr-FR" smtClean="0">
                <a:solidFill>
                  <a:schemeClr val="tx1">
                    <a:lumMod val="95000"/>
                    <a:lumOff val="5000"/>
                  </a:schemeClr>
                </a:solidFill>
              </a:rPr>
              <a:t>groupe   </a:t>
            </a:r>
            <a:endParaRPr lang="fr-FR" dirty="0" smtClean="0">
              <a:solidFill>
                <a:schemeClr val="bg1">
                  <a:lumMod val="85000"/>
                </a:schemeClr>
              </a:solidFill>
            </a:endParaRPr>
          </a:p>
          <a:p>
            <a:pPr algn="ctr"/>
            <a:r>
              <a:rPr lang="fr-FR" dirty="0" smtClean="0">
                <a:solidFill>
                  <a:schemeClr val="tx1">
                    <a:lumMod val="95000"/>
                    <a:lumOff val="5000"/>
                  </a:schemeClr>
                </a:solidFill>
              </a:rPr>
              <a:t>Responsabilité collective: progression du groupe ( challenge)</a:t>
            </a:r>
            <a:endParaRPr lang="fr-FR" dirty="0">
              <a:solidFill>
                <a:schemeClr val="tx1"/>
              </a:solidFill>
            </a:endParaRPr>
          </a:p>
        </p:txBody>
      </p:sp>
      <p:sp>
        <p:nvSpPr>
          <p:cNvPr id="6" name="Rectangle 5"/>
          <p:cNvSpPr/>
          <p:nvPr/>
        </p:nvSpPr>
        <p:spPr>
          <a:xfrm>
            <a:off x="0" y="1428736"/>
            <a:ext cx="9144000" cy="5429264"/>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7" name="Tableau 6"/>
          <p:cNvGraphicFramePr>
            <a:graphicFrameLocks noGrp="1"/>
          </p:cNvGraphicFramePr>
          <p:nvPr/>
        </p:nvGraphicFramePr>
        <p:xfrm>
          <a:off x="0" y="785795"/>
          <a:ext cx="9183763" cy="5812187"/>
        </p:xfrm>
        <a:graphic>
          <a:graphicData uri="http://schemas.openxmlformats.org/drawingml/2006/table">
            <a:tbl>
              <a:tblPr firstRow="1" bandRow="1">
                <a:tableStyleId>{5C22544A-7EE6-4342-B048-85BDC9FD1C3A}</a:tableStyleId>
              </a:tblPr>
              <a:tblGrid>
                <a:gridCol w="1928794"/>
                <a:gridCol w="1000132"/>
                <a:gridCol w="1000132"/>
                <a:gridCol w="1000132"/>
                <a:gridCol w="1143008"/>
                <a:gridCol w="996179"/>
                <a:gridCol w="1049495"/>
                <a:gridCol w="1065891"/>
              </a:tblGrid>
              <a:tr h="1000131">
                <a:tc>
                  <a:txBody>
                    <a:bodyPr/>
                    <a:lstStyle/>
                    <a:p>
                      <a:pPr algn="ctr"/>
                      <a:r>
                        <a:rPr lang="fr-FR" sz="1200" b="1" dirty="0" smtClean="0"/>
                        <a:t> Responsabilité Individuelle</a:t>
                      </a:r>
                    </a:p>
                    <a:p>
                      <a:pPr algn="ctr"/>
                      <a:r>
                        <a:rPr lang="fr-FR" sz="1200" b="1" dirty="0" smtClean="0"/>
                        <a:t> </a:t>
                      </a:r>
                    </a:p>
                    <a:p>
                      <a:pPr algn="ctr"/>
                      <a:r>
                        <a:rPr lang="fr-FR" sz="1200" b="1" dirty="0" smtClean="0"/>
                        <a:t>          Implication  dans le                        groupe ;</a:t>
                      </a:r>
                    </a:p>
                    <a:p>
                      <a:pPr algn="ctr"/>
                      <a:r>
                        <a:rPr lang="fr-FR" sz="1200" b="1" baseline="0" dirty="0" smtClean="0"/>
                        <a:t>          </a:t>
                      </a:r>
                      <a:r>
                        <a:rPr lang="fr-FR" sz="1200" b="1" dirty="0" smtClean="0"/>
                        <a:t>                    arbitre</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b="1" dirty="0" smtClean="0"/>
                        <a:t>Responsabilité            juge</a:t>
                      </a:r>
                      <a:endParaRPr lang="fr-FR" sz="1200"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sz="1200" b="1" baseline="0" dirty="0" smtClean="0"/>
                        <a:t>collective</a:t>
                      </a:r>
                      <a:r>
                        <a:rPr lang="fr-FR" sz="1200" b="1"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b="1" dirty="0" smtClean="0"/>
                        <a:t>Apprentissage collectif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0" dirty="0" smtClean="0">
                          <a:solidFill>
                            <a:schemeClr val="tx1"/>
                          </a:solidFill>
                        </a:rPr>
                        <a:t>Perturbe le groupe</a:t>
                      </a:r>
                    </a:p>
                    <a:p>
                      <a:r>
                        <a:rPr lang="fr-FR" sz="1200" b="0" dirty="0" smtClean="0">
                          <a:solidFill>
                            <a:schemeClr val="tx1"/>
                          </a:solidFill>
                        </a:rPr>
                        <a:t>Ne connait pas les règles. ne veut pas arbitrer</a:t>
                      </a:r>
                      <a:endParaRPr lang="fr-FR"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fr-FR" sz="1200" b="1" dirty="0" smtClean="0">
                          <a:solidFill>
                            <a:schemeClr val="tx1"/>
                          </a:solidFill>
                        </a:rPr>
                        <a:t> </a:t>
                      </a:r>
                      <a:r>
                        <a:rPr lang="fr-FR" sz="1200" b="0" dirty="0" smtClean="0">
                          <a:solidFill>
                            <a:schemeClr val="tx1"/>
                          </a:solidFill>
                        </a:rPr>
                        <a:t>Participe peu</a:t>
                      </a:r>
                    </a:p>
                    <a:p>
                      <a:r>
                        <a:rPr lang="fr-FR" sz="1200" b="0" dirty="0" smtClean="0">
                          <a:solidFill>
                            <a:schemeClr val="tx1"/>
                          </a:solidFill>
                        </a:rPr>
                        <a:t>Connait peu les règles et fondements de l’APSA.</a:t>
                      </a:r>
                    </a:p>
                    <a:p>
                      <a:r>
                        <a:rPr lang="fr-FR" sz="1200" b="0" dirty="0" smtClean="0">
                          <a:solidFill>
                            <a:schemeClr val="tx1"/>
                          </a:solidFill>
                        </a:rPr>
                        <a:t>Arbitrage incohérent</a:t>
                      </a:r>
                      <a:endParaRPr lang="fr-FR"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fr-FR" sz="1200" b="1" dirty="0" smtClean="0">
                          <a:solidFill>
                            <a:schemeClr val="tx1"/>
                          </a:solidFill>
                        </a:rPr>
                        <a:t> </a:t>
                      </a:r>
                      <a:r>
                        <a:rPr lang="fr-FR" sz="1200" b="0" dirty="0" smtClean="0">
                          <a:solidFill>
                            <a:schemeClr val="tx1"/>
                          </a:solidFill>
                        </a:rPr>
                        <a:t>Passif dans le groupe</a:t>
                      </a:r>
                    </a:p>
                    <a:p>
                      <a:r>
                        <a:rPr lang="fr-FR" sz="1200" b="0" dirty="0" smtClean="0">
                          <a:solidFill>
                            <a:schemeClr val="tx1"/>
                          </a:solidFill>
                        </a:rPr>
                        <a:t>Connait les</a:t>
                      </a:r>
                      <a:r>
                        <a:rPr lang="fr-FR" sz="1200" b="0" baseline="0" dirty="0" smtClean="0">
                          <a:solidFill>
                            <a:schemeClr val="tx1"/>
                          </a:solidFill>
                        </a:rPr>
                        <a:t> règles  et fondements sans les appliquer ; arbitrage</a:t>
                      </a:r>
                    </a:p>
                    <a:p>
                      <a:r>
                        <a:rPr lang="fr-FR" sz="1200" b="0" baseline="0" dirty="0" smtClean="0">
                          <a:solidFill>
                            <a:schemeClr val="tx1"/>
                          </a:solidFill>
                        </a:rPr>
                        <a:t>transparent</a:t>
                      </a:r>
                      <a:endParaRPr lang="fr-FR"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1" dirty="0" smtClean="0">
                          <a:solidFill>
                            <a:schemeClr val="tx1"/>
                          </a:solidFill>
                        </a:rPr>
                        <a:t> </a:t>
                      </a:r>
                      <a:r>
                        <a:rPr lang="fr-FR" sz="1200" b="0" dirty="0" smtClean="0">
                          <a:solidFill>
                            <a:schemeClr val="tx1"/>
                          </a:solidFill>
                        </a:rPr>
                        <a:t>Actif dans le groupe  applique les règles  et fondements; et les fait appliquer</a:t>
                      </a:r>
                    </a:p>
                    <a:p>
                      <a:pPr marL="0" marR="0" indent="0" algn="ctr" defTabSz="914400" rtl="0" eaLnBrk="1" fontAlgn="auto" latinLnBrk="0" hangingPunct="1">
                        <a:lnSpc>
                          <a:spcPct val="100000"/>
                        </a:lnSpc>
                        <a:spcBef>
                          <a:spcPts val="0"/>
                        </a:spcBef>
                        <a:spcAft>
                          <a:spcPts val="0"/>
                        </a:spcAft>
                        <a:buClrTx/>
                        <a:buSzTx/>
                        <a:buFontTx/>
                        <a:buNone/>
                        <a:tabLst/>
                        <a:defRPr/>
                      </a:pPr>
                      <a:r>
                        <a:rPr lang="fr-FR" sz="1200" b="0" dirty="0" smtClean="0">
                          <a:solidFill>
                            <a:schemeClr val="tx1"/>
                          </a:solidFill>
                        </a:rPr>
                        <a:t>Arbitrage correct</a:t>
                      </a:r>
                      <a:endParaRPr lang="fr-FR"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1" dirty="0" smtClean="0">
                          <a:solidFill>
                            <a:schemeClr val="tx1"/>
                          </a:solidFill>
                        </a:rPr>
                        <a:t> </a:t>
                      </a:r>
                      <a:r>
                        <a:rPr lang="fr-FR" sz="1200" b="0" dirty="0" smtClean="0">
                          <a:solidFill>
                            <a:schemeClr val="tx1"/>
                          </a:solidFill>
                        </a:rPr>
                        <a:t>Propose,</a:t>
                      </a:r>
                    </a:p>
                    <a:p>
                      <a:r>
                        <a:rPr lang="fr-FR" sz="1200" b="0" baseline="0" dirty="0" smtClean="0">
                          <a:solidFill>
                            <a:schemeClr val="tx1"/>
                          </a:solidFill>
                        </a:rPr>
                        <a:t>Argumente</a:t>
                      </a:r>
                    </a:p>
                    <a:p>
                      <a:r>
                        <a:rPr lang="fr-FR" sz="1200" b="0" baseline="0" dirty="0" smtClean="0">
                          <a:solidFill>
                            <a:schemeClr val="tx1"/>
                          </a:solidFill>
                        </a:rPr>
                        <a:t>Se sert des règles et des fondements pour  progresser arbitrage facilitant</a:t>
                      </a:r>
                      <a:endParaRPr lang="fr-FR"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1" dirty="0" smtClean="0">
                          <a:solidFill>
                            <a:schemeClr val="tx1"/>
                          </a:solidFill>
                        </a:rPr>
                        <a:t> </a:t>
                      </a:r>
                      <a:r>
                        <a:rPr lang="fr-FR" sz="1200" b="0" dirty="0" smtClean="0">
                          <a:solidFill>
                            <a:schemeClr val="tx1"/>
                          </a:solidFill>
                        </a:rPr>
                        <a:t>Leader positif</a:t>
                      </a:r>
                    </a:p>
                    <a:p>
                      <a:pPr marL="0" marR="0" indent="0" algn="ctr" defTabSz="914400" rtl="0" eaLnBrk="1" fontAlgn="auto" latinLnBrk="0" hangingPunct="1">
                        <a:lnSpc>
                          <a:spcPct val="100000"/>
                        </a:lnSpc>
                        <a:spcBef>
                          <a:spcPts val="0"/>
                        </a:spcBef>
                        <a:spcAft>
                          <a:spcPts val="0"/>
                        </a:spcAft>
                        <a:buClrTx/>
                        <a:buSzTx/>
                        <a:buFontTx/>
                        <a:buNone/>
                        <a:tabLst/>
                        <a:defRPr/>
                      </a:pPr>
                      <a:r>
                        <a:rPr lang="fr-FR" sz="1200" b="0" dirty="0" smtClean="0">
                          <a:solidFill>
                            <a:schemeClr val="tx1"/>
                          </a:solidFill>
                        </a:rPr>
                        <a:t>Règles et fondements permet</a:t>
                      </a:r>
                      <a:r>
                        <a:rPr lang="fr-FR" sz="1200" b="0" baseline="0" dirty="0" smtClean="0">
                          <a:solidFill>
                            <a:schemeClr val="tx1"/>
                          </a:solidFill>
                        </a:rPr>
                        <a:t> d’asseoir une autorité  bénéfique pour tous</a:t>
                      </a:r>
                      <a:endParaRPr lang="fr-FR"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fr-FR" sz="1200" b="1" dirty="0" smtClean="0">
                          <a:solidFill>
                            <a:schemeClr val="tx1"/>
                          </a:solidFill>
                        </a:rPr>
                        <a:t> </a:t>
                      </a:r>
                      <a:r>
                        <a:rPr lang="fr-FR" sz="1200" b="0" dirty="0" smtClean="0">
                          <a:solidFill>
                            <a:schemeClr val="tx1"/>
                          </a:solidFill>
                        </a:rPr>
                        <a:t>Supplée l’enseignant</a:t>
                      </a:r>
                    </a:p>
                    <a:p>
                      <a:r>
                        <a:rPr lang="fr-FR" sz="1200" b="0" dirty="0" smtClean="0">
                          <a:solidFill>
                            <a:schemeClr val="tx1"/>
                          </a:solidFill>
                        </a:rPr>
                        <a:t>connaissance de</a:t>
                      </a:r>
                      <a:r>
                        <a:rPr lang="fr-FR" sz="1200" b="0" baseline="0" dirty="0" smtClean="0">
                          <a:solidFill>
                            <a:schemeClr val="tx1"/>
                          </a:solidFill>
                        </a:rPr>
                        <a:t> l’activité et personnalité permettent  d’aider l’enseignant </a:t>
                      </a:r>
                      <a:endParaRPr lang="fr-FR"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508651">
                <a:tc>
                  <a:txBody>
                    <a:bodyPr/>
                    <a:lstStyle/>
                    <a:p>
                      <a:r>
                        <a:rPr lang="fr-FR" sz="1200" dirty="0" smtClean="0"/>
                        <a:t> </a:t>
                      </a:r>
                      <a:r>
                        <a:rPr lang="fr-FR" sz="1200" baseline="0" dirty="0" smtClean="0"/>
                        <a:t>a</a:t>
                      </a:r>
                      <a:r>
                        <a:rPr lang="fr-FR" sz="1200" dirty="0" smtClean="0"/>
                        <a:t>ucune</a:t>
                      </a:r>
                      <a:r>
                        <a:rPr lang="fr-FR" sz="1200" baseline="0" dirty="0" smtClean="0"/>
                        <a:t> participation  dans le groupe</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smtClean="0"/>
                        <a:t> difficile</a:t>
                      </a:r>
                    </a:p>
                    <a:p>
                      <a:pPr algn="ctr"/>
                      <a:r>
                        <a:rPr lang="fr-FR" sz="1200" dirty="0" smtClean="0"/>
                        <a:t>0 point</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fr-FR" sz="1200" dirty="0" smtClean="0"/>
                        <a:t>Difficile</a:t>
                      </a:r>
                    </a:p>
                    <a:p>
                      <a:pPr algn="ctr"/>
                      <a:r>
                        <a:rPr lang="fr-FR" sz="1200" dirty="0" smtClean="0"/>
                        <a:t>0 point</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fr-FR" sz="1200" dirty="0" smtClean="0"/>
                        <a:t>Difficile</a:t>
                      </a:r>
                    </a:p>
                    <a:p>
                      <a:pPr algn="ctr"/>
                      <a:r>
                        <a:rPr lang="fr-FR" sz="1200" dirty="0" smtClean="0"/>
                        <a:t>O point</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fr-FR" sz="1200" dirty="0" smtClean="0"/>
                        <a:t>Difficile</a:t>
                      </a:r>
                    </a:p>
                    <a:p>
                      <a:pPr algn="ctr"/>
                      <a:r>
                        <a:rPr lang="fr-FR" sz="1200" dirty="0" smtClean="0"/>
                        <a:t>0 point</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fr-FR" sz="1200" dirty="0" smtClean="0"/>
                        <a:t>Difficile</a:t>
                      </a:r>
                    </a:p>
                    <a:p>
                      <a:pPr algn="ctr"/>
                      <a:r>
                        <a:rPr lang="fr-FR" sz="1200" dirty="0" smtClean="0"/>
                        <a:t>0 point</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fr-FR" sz="1200" dirty="0" smtClean="0"/>
                        <a:t>Difficile</a:t>
                      </a:r>
                    </a:p>
                    <a:p>
                      <a:pPr algn="ctr"/>
                      <a:r>
                        <a:rPr lang="fr-FR" sz="1200" dirty="0" smtClean="0"/>
                        <a:t>0 point</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fr-FR" sz="1200" dirty="0" smtClean="0"/>
                        <a:t>Difficile</a:t>
                      </a:r>
                    </a:p>
                    <a:p>
                      <a:pPr algn="ctr"/>
                      <a:r>
                        <a:rPr lang="fr-FR" sz="1200" dirty="0" smtClean="0"/>
                        <a:t>0 point</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640097">
                <a:tc>
                  <a:txBody>
                    <a:bodyPr/>
                    <a:lstStyle/>
                    <a:p>
                      <a:r>
                        <a:rPr lang="fr-FR" sz="1200" baseline="0" dirty="0" smtClean="0"/>
                        <a:t>Résultat et travail </a:t>
                      </a:r>
                      <a:r>
                        <a:rPr lang="fr-FR" sz="1200" dirty="0" smtClean="0"/>
                        <a:t>individuel</a:t>
                      </a:r>
                      <a:r>
                        <a:rPr lang="fr-FR" sz="1200" baseline="0" dirty="0" smtClean="0"/>
                        <a:t> sans réflexion </a:t>
                      </a:r>
                      <a:r>
                        <a:rPr lang="fr-FR" sz="1200" dirty="0" smtClean="0"/>
                        <a:t>collective</a:t>
                      </a:r>
                      <a:r>
                        <a:rPr lang="fr-FR" sz="1200" baseline="0" dirty="0" smtClean="0"/>
                        <a:t> </a:t>
                      </a:r>
                      <a:r>
                        <a:rPr lang="fr-FR" sz="1200" dirty="0" smtClean="0"/>
                        <a:t>des </a:t>
                      </a:r>
                      <a:r>
                        <a:rPr lang="fr-FR" sz="1200" baseline="0" dirty="0" smtClean="0"/>
                        <a:t> fondamentaux</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smtClean="0"/>
                        <a:t>Difficile</a:t>
                      </a:r>
                    </a:p>
                    <a:p>
                      <a:pPr algn="ctr"/>
                      <a:r>
                        <a:rPr lang="fr-FR" sz="1200" dirty="0" smtClean="0"/>
                        <a:t>0 point</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fr-FR" sz="1200" dirty="0" smtClean="0"/>
                        <a:t>insatisfaisant1.5 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fr-FR" sz="1200" dirty="0" smtClean="0"/>
                        <a:t>Insatisfaisant</a:t>
                      </a:r>
                    </a:p>
                    <a:p>
                      <a:pPr algn="ctr"/>
                      <a:r>
                        <a:rPr lang="fr-FR" sz="1200" dirty="0" smtClean="0"/>
                        <a:t>1.5 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fr-FR" sz="1200" dirty="0" smtClean="0"/>
                        <a:t>Insatisfaisant</a:t>
                      </a:r>
                    </a:p>
                    <a:p>
                      <a:pPr algn="ctr"/>
                      <a:r>
                        <a:rPr lang="fr-FR" sz="1200" dirty="0" smtClean="0"/>
                        <a:t>1.5 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fr-FR" sz="1200" dirty="0" smtClean="0"/>
                        <a:t>Fragile</a:t>
                      </a:r>
                    </a:p>
                    <a:p>
                      <a:pPr algn="ctr"/>
                      <a:r>
                        <a:rPr lang="fr-FR" sz="1200" dirty="0" smtClean="0"/>
                        <a:t>3 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fr-FR" sz="1200" baseline="0" dirty="0" smtClean="0"/>
                        <a:t>Satisfaisant</a:t>
                      </a:r>
                    </a:p>
                    <a:p>
                      <a:pPr algn="ctr"/>
                      <a:r>
                        <a:rPr lang="fr-FR" sz="1200" baseline="0" dirty="0" smtClean="0"/>
                        <a:t>4.5 </a:t>
                      </a:r>
                      <a:r>
                        <a:rPr lang="fr-FR" sz="1200" dirty="0" smtClean="0"/>
                        <a:t>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fr-FR" sz="1200" dirty="0" err="1" smtClean="0"/>
                        <a:t>Tres</a:t>
                      </a:r>
                      <a:r>
                        <a:rPr lang="fr-FR" sz="1200" baseline="0" dirty="0" smtClean="0"/>
                        <a:t> bien</a:t>
                      </a:r>
                    </a:p>
                    <a:p>
                      <a:pPr algn="ctr"/>
                      <a:r>
                        <a:rPr lang="fr-FR" sz="1200" dirty="0" smtClean="0"/>
                        <a:t>6 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5029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aseline="0" dirty="0" smtClean="0"/>
                        <a:t>Résultat  collectif  sans réel travail des  fondamentaux </a:t>
                      </a:r>
                      <a:endParaRPr lang="fr-FR"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smtClean="0"/>
                        <a:t>Difficile</a:t>
                      </a:r>
                    </a:p>
                    <a:p>
                      <a:pPr algn="ctr"/>
                      <a:r>
                        <a:rPr lang="fr-FR" sz="1200" dirty="0" smtClean="0"/>
                        <a:t>0 point</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fr-FR" sz="1200" dirty="0" smtClean="0"/>
                        <a:t>insatisfaisant1.5 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fr-FR" sz="1200" dirty="0" smtClean="0"/>
                        <a:t>Insatisfaisant</a:t>
                      </a:r>
                    </a:p>
                    <a:p>
                      <a:pPr algn="ctr"/>
                      <a:r>
                        <a:rPr lang="fr-FR" sz="1200" dirty="0" smtClean="0"/>
                        <a:t>1.5 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fr-FR" sz="1200" dirty="0" smtClean="0"/>
                        <a:t>Fragile</a:t>
                      </a:r>
                    </a:p>
                    <a:p>
                      <a:pPr algn="ctr"/>
                      <a:r>
                        <a:rPr lang="fr-FR" sz="1200" dirty="0" smtClean="0"/>
                        <a:t>3 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fr-FR" sz="1200" dirty="0" smtClean="0"/>
                        <a:t>Satisfaisant</a:t>
                      </a:r>
                    </a:p>
                    <a:p>
                      <a:pPr algn="ctr"/>
                      <a:r>
                        <a:rPr lang="fr-FR" sz="1200" dirty="0" smtClean="0"/>
                        <a:t>4.5 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fr-FR" sz="1200" dirty="0" err="1" smtClean="0"/>
                        <a:t>Tres</a:t>
                      </a:r>
                      <a:r>
                        <a:rPr lang="fr-FR" sz="1200" dirty="0" smtClean="0"/>
                        <a:t> bien</a:t>
                      </a:r>
                    </a:p>
                    <a:p>
                      <a:pPr algn="ctr"/>
                      <a:r>
                        <a:rPr lang="fr-FR" sz="1200" dirty="0" smtClean="0"/>
                        <a:t>6 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Excellent</a:t>
                      </a:r>
                    </a:p>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6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571504">
                <a:tc>
                  <a:txBody>
                    <a:bodyPr/>
                    <a:lstStyle/>
                    <a:p>
                      <a:r>
                        <a:rPr lang="fr-FR" sz="1200" baseline="0" dirty="0" smtClean="0"/>
                        <a:t>réflexion et travail des fondamentaux sans  servir le collectif</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smtClean="0"/>
                        <a:t>Difficile</a:t>
                      </a:r>
                    </a:p>
                    <a:p>
                      <a:pPr algn="ctr"/>
                      <a:r>
                        <a:rPr lang="fr-FR" sz="1200" dirty="0" smtClean="0"/>
                        <a:t>0 point</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fr-FR" sz="1200" dirty="0" smtClean="0"/>
                        <a:t>insatisfaisant1.5 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fr-FR" sz="1200" dirty="0" smtClean="0"/>
                        <a:t>Fragile</a:t>
                      </a:r>
                    </a:p>
                    <a:p>
                      <a:pPr algn="ctr"/>
                      <a:r>
                        <a:rPr lang="fr-FR" sz="1200" dirty="0" smtClean="0"/>
                        <a:t>3</a:t>
                      </a:r>
                      <a:r>
                        <a:rPr lang="fr-FR" sz="1200" baseline="0" dirty="0" smtClean="0"/>
                        <a:t> </a:t>
                      </a:r>
                      <a:r>
                        <a:rPr lang="fr-FR" sz="1200" dirty="0" smtClean="0"/>
                        <a:t>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fr-FR" sz="1200" dirty="0" smtClean="0"/>
                        <a:t>Satisfaisant</a:t>
                      </a:r>
                    </a:p>
                    <a:p>
                      <a:pPr algn="ctr"/>
                      <a:r>
                        <a:rPr lang="fr-FR" sz="1200" dirty="0" smtClean="0"/>
                        <a:t>4.5 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fr-FR" sz="1200" dirty="0" err="1" smtClean="0"/>
                        <a:t>Tres</a:t>
                      </a:r>
                      <a:r>
                        <a:rPr lang="fr-FR" sz="1200" dirty="0" smtClean="0"/>
                        <a:t> bien</a:t>
                      </a:r>
                    </a:p>
                    <a:p>
                      <a:r>
                        <a:rPr lang="fr-FR" sz="1200" dirty="0" smtClean="0"/>
                        <a:t>6 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Excellent</a:t>
                      </a:r>
                    </a:p>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6 points</a:t>
                      </a:r>
                    </a:p>
                    <a:p>
                      <a:pPr algn="ct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Parfait</a:t>
                      </a:r>
                    </a:p>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6 points</a:t>
                      </a:r>
                    </a:p>
                    <a:p>
                      <a:pPr algn="ct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502928">
                <a:tc>
                  <a:txBody>
                    <a:bodyPr/>
                    <a:lstStyle/>
                    <a:p>
                      <a:r>
                        <a:rPr lang="fr-FR" sz="1200" baseline="0" dirty="0" smtClean="0"/>
                        <a:t>Réflexion collective  pour  une progression de tous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smtClean="0"/>
                        <a:t>Insatisfaisant</a:t>
                      </a:r>
                    </a:p>
                    <a:p>
                      <a:pPr algn="ctr"/>
                      <a:r>
                        <a:rPr lang="fr-FR" sz="1200" dirty="0" smtClean="0"/>
                        <a:t>1.5 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fr-FR" sz="1200" dirty="0" smtClean="0"/>
                        <a:t>Fragile</a:t>
                      </a:r>
                    </a:p>
                    <a:p>
                      <a:pPr algn="ctr"/>
                      <a:r>
                        <a:rPr lang="fr-FR" sz="1200" dirty="0" smtClean="0"/>
                        <a:t>3 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fr-FR" sz="1200" dirty="0" smtClean="0"/>
                        <a:t>Satisfaisant</a:t>
                      </a:r>
                    </a:p>
                    <a:p>
                      <a:pPr algn="ctr"/>
                      <a:r>
                        <a:rPr lang="fr-FR" sz="1200" dirty="0" smtClean="0"/>
                        <a:t>4.5 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fr-FR" sz="1200" dirty="0" err="1" smtClean="0"/>
                        <a:t>Tres</a:t>
                      </a:r>
                      <a:r>
                        <a:rPr lang="fr-FR" sz="1200" dirty="0" smtClean="0"/>
                        <a:t> bien</a:t>
                      </a:r>
                    </a:p>
                    <a:p>
                      <a:r>
                        <a:rPr lang="fr-FR" sz="1200" dirty="0" smtClean="0"/>
                        <a:t>6 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fr-FR" sz="1200" dirty="0" smtClean="0"/>
                        <a:t>Excellent</a:t>
                      </a:r>
                    </a:p>
                    <a:p>
                      <a:pPr algn="ctr"/>
                      <a:r>
                        <a:rPr lang="fr-FR" sz="1200" dirty="0" smtClean="0"/>
                        <a:t>6 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Parfait</a:t>
                      </a:r>
                    </a:p>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6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Parfait</a:t>
                      </a:r>
                    </a:p>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6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r>
              <a:tr h="504000">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fr-FR" sz="1200" baseline="0" dirty="0" smtClean="0"/>
                        <a:t>Résultat  et réflexion collective en tenant compte des ressources personnelles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smtClean="0"/>
                        <a:t>Fragile</a:t>
                      </a:r>
                    </a:p>
                    <a:p>
                      <a:pPr algn="ctr"/>
                      <a:r>
                        <a:rPr lang="fr-FR" sz="1200" dirty="0" smtClean="0"/>
                        <a:t>3 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fr-FR" sz="1200" dirty="0" smtClean="0"/>
                        <a:t>Satisfaisant</a:t>
                      </a:r>
                    </a:p>
                    <a:p>
                      <a:pPr algn="ctr"/>
                      <a:r>
                        <a:rPr lang="fr-FR" sz="1200" dirty="0" smtClean="0"/>
                        <a:t>4.5 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err="1" smtClean="0"/>
                        <a:t>Tres</a:t>
                      </a:r>
                      <a:r>
                        <a:rPr lang="fr-FR" sz="1200" dirty="0" smtClean="0"/>
                        <a:t> bien</a:t>
                      </a:r>
                    </a:p>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6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Excellent</a:t>
                      </a:r>
                    </a:p>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6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fr-FR" sz="1200" dirty="0" smtClean="0"/>
                        <a:t>Parfait</a:t>
                      </a:r>
                    </a:p>
                    <a:p>
                      <a:pPr algn="ctr"/>
                      <a:r>
                        <a:rPr lang="fr-FR" sz="1200" dirty="0" smtClean="0"/>
                        <a:t>6 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fr-FR" sz="1200" dirty="0" smtClean="0"/>
                        <a:t>Parfait</a:t>
                      </a:r>
                    </a:p>
                    <a:p>
                      <a:pPr algn="ctr"/>
                      <a:r>
                        <a:rPr lang="fr-FR" sz="1200" dirty="0" smtClean="0"/>
                        <a:t>6 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fr-FR" sz="1200" dirty="0" smtClean="0"/>
                        <a:t>Parfait</a:t>
                      </a:r>
                    </a:p>
                    <a:p>
                      <a:pPr algn="ctr"/>
                      <a:r>
                        <a:rPr lang="fr-FR" sz="1200" dirty="0" smtClean="0"/>
                        <a:t>6 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r>
              <a:tr h="504000">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fr-FR" sz="1200" baseline="0" dirty="0" smtClean="0"/>
                        <a:t>Résultat  et réflexion collective avec un travail personnalisé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smtClean="0"/>
                        <a:t>Satisfaisant</a:t>
                      </a:r>
                    </a:p>
                    <a:p>
                      <a:pPr algn="ctr"/>
                      <a:r>
                        <a:rPr lang="fr-FR" sz="1200" dirty="0" smtClean="0"/>
                        <a:t>4.5 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fr-FR" sz="1200" dirty="0" err="1" smtClean="0"/>
                        <a:t>Tres</a:t>
                      </a:r>
                      <a:r>
                        <a:rPr lang="fr-FR" sz="1200" dirty="0" smtClean="0"/>
                        <a:t> bien</a:t>
                      </a:r>
                    </a:p>
                    <a:p>
                      <a:pPr algn="ctr"/>
                      <a:r>
                        <a:rPr lang="fr-FR" sz="1200" dirty="0" smtClean="0"/>
                        <a:t>6 points</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Excellent</a:t>
                      </a:r>
                    </a:p>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6 points</a:t>
                      </a:r>
                    </a:p>
                    <a:p>
                      <a:pPr algn="ct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Parfait</a:t>
                      </a:r>
                    </a:p>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6 points</a:t>
                      </a:r>
                    </a:p>
                    <a:p>
                      <a:pPr algn="ct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Parfait</a:t>
                      </a:r>
                    </a:p>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6 points</a:t>
                      </a:r>
                    </a:p>
                    <a:p>
                      <a:pPr algn="ct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Parfait</a:t>
                      </a:r>
                    </a:p>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6 points</a:t>
                      </a:r>
                    </a:p>
                    <a:p>
                      <a:pPr algn="ct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Parfait</a:t>
                      </a:r>
                    </a:p>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t>6 points</a:t>
                      </a:r>
                    </a:p>
                    <a:p>
                      <a:pPr algn="ct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r>
            </a:tbl>
          </a:graphicData>
        </a:graphic>
      </p:graphicFrame>
      <p:cxnSp>
        <p:nvCxnSpPr>
          <p:cNvPr id="11" name="Connecteur droit 10"/>
          <p:cNvCxnSpPr/>
          <p:nvPr/>
        </p:nvCxnSpPr>
        <p:spPr>
          <a:xfrm>
            <a:off x="0" y="1071546"/>
            <a:ext cx="1928794" cy="1357322"/>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sp>
        <p:nvSpPr>
          <p:cNvPr id="4" name="Rectangle 3"/>
          <p:cNvSpPr/>
          <p:nvPr/>
        </p:nvSpPr>
        <p:spPr>
          <a:xfrm>
            <a:off x="0" y="0"/>
            <a:ext cx="9144000" cy="68580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0" y="0"/>
            <a:ext cx="9144000" cy="171448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smtClean="0">
                <a:solidFill>
                  <a:schemeClr val="tx1">
                    <a:lumMod val="95000"/>
                    <a:lumOff val="5000"/>
                  </a:schemeClr>
                </a:solidFill>
              </a:rPr>
              <a:t>CYCLE 4         Compétence 5             La représentation du monde et de </a:t>
            </a:r>
            <a:r>
              <a:rPr lang="fr-FR" smtClean="0">
                <a:solidFill>
                  <a:schemeClr val="tx1">
                    <a:lumMod val="95000"/>
                    <a:lumOff val="5000"/>
                  </a:schemeClr>
                </a:solidFill>
              </a:rPr>
              <a:t>l’activité humaine</a:t>
            </a:r>
            <a:endParaRPr lang="fr-FR" dirty="0" smtClean="0"/>
          </a:p>
          <a:p>
            <a:r>
              <a:rPr lang="fr-FR" dirty="0" smtClean="0">
                <a:solidFill>
                  <a:schemeClr val="tx1"/>
                </a:solidFill>
              </a:rPr>
              <a:t>-Devoir informatisé ( </a:t>
            </a:r>
            <a:r>
              <a:rPr lang="fr-FR" sz="1400" dirty="0" smtClean="0">
                <a:solidFill>
                  <a:schemeClr val="tx1"/>
                </a:solidFill>
              </a:rPr>
              <a:t>1 page numérisée sous </a:t>
            </a:r>
            <a:r>
              <a:rPr lang="fr-FR" sz="1400" dirty="0" err="1" smtClean="0">
                <a:solidFill>
                  <a:schemeClr val="tx1"/>
                </a:solidFill>
              </a:rPr>
              <a:t>word</a:t>
            </a:r>
            <a:r>
              <a:rPr lang="fr-FR" sz="1400" dirty="0" smtClean="0">
                <a:solidFill>
                  <a:schemeClr val="tx1"/>
                </a:solidFill>
              </a:rPr>
              <a:t>  sur l APSA; cela peut être sur l histoire, les champions, la technique, une anecdote </a:t>
            </a:r>
            <a:r>
              <a:rPr lang="fr-FR" sz="1400" dirty="0" err="1" smtClean="0">
                <a:solidFill>
                  <a:schemeClr val="tx1"/>
                </a:solidFill>
              </a:rPr>
              <a:t>etc</a:t>
            </a:r>
            <a:r>
              <a:rPr lang="fr-FR" sz="1400" dirty="0" smtClean="0">
                <a:solidFill>
                  <a:schemeClr val="tx1"/>
                </a:solidFill>
              </a:rPr>
              <a:t> ……….)  </a:t>
            </a:r>
          </a:p>
          <a:p>
            <a:r>
              <a:rPr lang="fr-FR" sz="1400" dirty="0" smtClean="0">
                <a:solidFill>
                  <a:schemeClr val="tx1"/>
                </a:solidFill>
              </a:rPr>
              <a:t>_</a:t>
            </a:r>
            <a:r>
              <a:rPr lang="fr-FR" sz="1600" dirty="0" smtClean="0">
                <a:solidFill>
                  <a:schemeClr val="tx1"/>
                </a:solidFill>
              </a:rPr>
              <a:t>-fiche manuscrite de résultats et/ou fiche de </a:t>
            </a:r>
            <a:r>
              <a:rPr lang="fr-FR" sz="1600" dirty="0" err="1" smtClean="0">
                <a:solidFill>
                  <a:schemeClr val="tx1"/>
                </a:solidFill>
              </a:rPr>
              <a:t>réglements</a:t>
            </a:r>
            <a:r>
              <a:rPr lang="fr-FR" sz="1600" dirty="0" smtClean="0">
                <a:solidFill>
                  <a:schemeClr val="tx1"/>
                </a:solidFill>
              </a:rPr>
              <a:t>….                             </a:t>
            </a:r>
            <a:r>
              <a:rPr lang="fr-FR" dirty="0" smtClean="0">
                <a:solidFill>
                  <a:srgbClr val="FF0000"/>
                </a:solidFill>
              </a:rPr>
              <a:t>RETOUR </a:t>
            </a:r>
            <a:r>
              <a:rPr lang="fr-FR" dirty="0" smtClean="0">
                <a:solidFill>
                  <a:srgbClr val="FF0000"/>
                </a:solidFill>
                <a:hlinkClick r:id="rId2" action="ppaction://hlinksldjump"/>
              </a:rPr>
              <a:t>MENU</a:t>
            </a:r>
            <a:endParaRPr lang="fr-FR" dirty="0" smtClean="0">
              <a:solidFill>
                <a:srgbClr val="FF0000"/>
              </a:solidFill>
            </a:endParaRPr>
          </a:p>
          <a:p>
            <a:endParaRPr lang="fr-FR" sz="1600" dirty="0" smtClean="0">
              <a:solidFill>
                <a:schemeClr val="tx1"/>
              </a:solidFill>
            </a:endParaRPr>
          </a:p>
          <a:p>
            <a:pPr algn="ctr"/>
            <a:endParaRPr lang="fr-FR" dirty="0"/>
          </a:p>
        </p:txBody>
      </p:sp>
      <p:sp>
        <p:nvSpPr>
          <p:cNvPr id="6" name="Rectangle 5"/>
          <p:cNvSpPr/>
          <p:nvPr/>
        </p:nvSpPr>
        <p:spPr>
          <a:xfrm>
            <a:off x="0" y="1714488"/>
            <a:ext cx="9144000" cy="5143512"/>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7" name="Tableau 6"/>
          <p:cNvGraphicFramePr>
            <a:graphicFrameLocks noGrp="1"/>
          </p:cNvGraphicFramePr>
          <p:nvPr/>
        </p:nvGraphicFramePr>
        <p:xfrm>
          <a:off x="0" y="1706880"/>
          <a:ext cx="9144000" cy="5151120"/>
        </p:xfrm>
        <a:graphic>
          <a:graphicData uri="http://schemas.openxmlformats.org/drawingml/2006/table">
            <a:tbl>
              <a:tblPr firstRow="1" bandRow="1">
                <a:tableStyleId>{5C22544A-7EE6-4342-B048-85BDC9FD1C3A}</a:tableStyleId>
              </a:tblPr>
              <a:tblGrid>
                <a:gridCol w="1828800"/>
                <a:gridCol w="1828800"/>
                <a:gridCol w="1828800"/>
                <a:gridCol w="1828800"/>
                <a:gridCol w="1828800"/>
              </a:tblGrid>
              <a:tr h="904172">
                <a:tc>
                  <a:txBody>
                    <a:bodyPr/>
                    <a:lstStyle/>
                    <a:p>
                      <a:r>
                        <a:rPr lang="fr-FR" sz="1400" b="0" dirty="0" smtClean="0">
                          <a:solidFill>
                            <a:schemeClr val="tx1"/>
                          </a:solidFill>
                        </a:rPr>
                        <a:t>Devoir non rendu </a:t>
                      </a:r>
                    </a:p>
                    <a:p>
                      <a:endParaRPr lang="fr-FR" sz="1400" b="0" dirty="0" smtClean="0">
                        <a:solidFill>
                          <a:schemeClr val="tx1"/>
                        </a:solidFill>
                      </a:endParaRPr>
                    </a:p>
                    <a:p>
                      <a:r>
                        <a:rPr lang="fr-FR" sz="1400" b="0" dirty="0" smtClean="0">
                          <a:solidFill>
                            <a:schemeClr val="tx1"/>
                          </a:solidFill>
                        </a:rPr>
                        <a:t>Fiche non propre et incomplète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b="0" dirty="0" smtClean="0">
                          <a:solidFill>
                            <a:schemeClr val="tx1"/>
                          </a:solidFill>
                        </a:rPr>
                        <a:t>Devoir non rendu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400" b="0" dirty="0" smtClean="0">
                        <a:solidFill>
                          <a:schemeClr val="tx1"/>
                        </a:solidFill>
                      </a:endParaRPr>
                    </a:p>
                    <a:p>
                      <a:r>
                        <a:rPr lang="fr-FR" sz="1400" b="0" dirty="0" smtClean="0">
                          <a:solidFill>
                            <a:schemeClr val="tx1"/>
                          </a:solidFill>
                        </a:rPr>
                        <a:t>Fiche</a:t>
                      </a:r>
                      <a:r>
                        <a:rPr lang="fr-FR" sz="1400" b="0" baseline="0" dirty="0" smtClean="0">
                          <a:solidFill>
                            <a:schemeClr val="tx1"/>
                          </a:solidFill>
                        </a:rPr>
                        <a:t> </a:t>
                      </a:r>
                      <a:r>
                        <a:rPr lang="fr-FR" sz="1400" b="0" dirty="0" smtClean="0">
                          <a:solidFill>
                            <a:schemeClr val="tx1"/>
                          </a:solidFill>
                        </a:rPr>
                        <a:t>incomplète ou non propre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b="0" dirty="0" smtClean="0">
                          <a:solidFill>
                            <a:schemeClr val="tx1"/>
                          </a:solidFill>
                        </a:rPr>
                        <a:t>Devoir non rendu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400" b="0" dirty="0" smtClean="0">
                        <a:solidFill>
                          <a:schemeClr val="tx1"/>
                        </a:solidFill>
                      </a:endParaRPr>
                    </a:p>
                    <a:p>
                      <a:r>
                        <a:rPr lang="fr-FR" sz="1400" b="0" dirty="0" smtClean="0">
                          <a:solidFill>
                            <a:schemeClr val="tx1"/>
                          </a:solidFill>
                        </a:rPr>
                        <a:t>Fiche</a:t>
                      </a:r>
                      <a:r>
                        <a:rPr lang="fr-FR" sz="1400" b="0" baseline="0" dirty="0" smtClean="0">
                          <a:solidFill>
                            <a:schemeClr val="tx1"/>
                          </a:solidFill>
                        </a:rPr>
                        <a:t> </a:t>
                      </a:r>
                      <a:r>
                        <a:rPr lang="fr-FR" sz="1400" b="0" dirty="0" smtClean="0">
                          <a:solidFill>
                            <a:schemeClr val="tx1"/>
                          </a:solidFill>
                        </a:rPr>
                        <a:t>complète et</a:t>
                      </a:r>
                      <a:r>
                        <a:rPr lang="fr-FR" sz="1400" b="0" baseline="0" dirty="0" smtClean="0">
                          <a:solidFill>
                            <a:schemeClr val="tx1"/>
                          </a:solidFill>
                        </a:rPr>
                        <a:t> </a:t>
                      </a:r>
                      <a:r>
                        <a:rPr lang="fr-FR" sz="1400" b="0" dirty="0" smtClean="0">
                          <a:solidFill>
                            <a:schemeClr val="tx1"/>
                          </a:solidFill>
                        </a:rPr>
                        <a:t>propre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b="0" dirty="0" smtClean="0">
                          <a:solidFill>
                            <a:schemeClr val="tx1"/>
                          </a:solidFill>
                        </a:rPr>
                        <a:t>Devoir non rendu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400" b="0" dirty="0" smtClean="0">
                        <a:solidFill>
                          <a:schemeClr val="tx1"/>
                        </a:solidFill>
                      </a:endParaRPr>
                    </a:p>
                    <a:p>
                      <a:r>
                        <a:rPr lang="fr-FR" sz="1400" b="0" dirty="0" smtClean="0">
                          <a:solidFill>
                            <a:schemeClr val="tx1"/>
                          </a:solidFill>
                        </a:rPr>
                        <a:t>Fiche</a:t>
                      </a:r>
                      <a:r>
                        <a:rPr lang="fr-FR" sz="1400" b="0" baseline="0" dirty="0" smtClean="0">
                          <a:solidFill>
                            <a:schemeClr val="tx1"/>
                          </a:solidFill>
                        </a:rPr>
                        <a:t> informatisée </a:t>
                      </a:r>
                      <a:r>
                        <a:rPr lang="fr-FR" sz="1400" b="0" dirty="0" smtClean="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b="0" dirty="0" smtClean="0">
                          <a:solidFill>
                            <a:schemeClr val="tx1"/>
                          </a:solidFill>
                        </a:rPr>
                        <a:t>Devoir non rendu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400" b="0" dirty="0" smtClean="0">
                        <a:solidFill>
                          <a:schemeClr val="tx1"/>
                        </a:solidFill>
                      </a:endParaRPr>
                    </a:p>
                    <a:p>
                      <a:r>
                        <a:rPr lang="fr-FR" sz="1400" b="0" dirty="0" smtClean="0">
                          <a:solidFill>
                            <a:schemeClr val="tx1"/>
                          </a:solidFill>
                        </a:rPr>
                        <a:t>Fiche</a:t>
                      </a:r>
                      <a:r>
                        <a:rPr lang="fr-FR" sz="1400" b="0" baseline="0" dirty="0" smtClean="0">
                          <a:solidFill>
                            <a:schemeClr val="tx1"/>
                          </a:solidFill>
                        </a:rPr>
                        <a:t> informatisée  avec analyse </a:t>
                      </a:r>
                      <a:endParaRPr lang="fr-FR" sz="14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9041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t>Devoir non propre</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400" dirty="0" smtClean="0"/>
                    </a:p>
                    <a:p>
                      <a:r>
                        <a:rPr lang="fr-FR" sz="1400" dirty="0" smtClean="0"/>
                        <a:t>Fiche non propre et incomplète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t>Devoir non propre</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400" dirty="0" smtClean="0"/>
                    </a:p>
                    <a:p>
                      <a:r>
                        <a:rPr lang="fr-FR" sz="1400" dirty="0" smtClean="0"/>
                        <a:t>Fiche</a:t>
                      </a:r>
                      <a:r>
                        <a:rPr lang="fr-FR" sz="1400" baseline="0" dirty="0" smtClean="0"/>
                        <a:t> </a:t>
                      </a:r>
                      <a:r>
                        <a:rPr lang="fr-FR" sz="1400" dirty="0" smtClean="0"/>
                        <a:t>incomplète ou non propre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t>Devoir non propre</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400" dirty="0" smtClean="0"/>
                    </a:p>
                    <a:p>
                      <a:r>
                        <a:rPr lang="fr-FR" sz="1400" dirty="0" smtClean="0"/>
                        <a:t>Fiche</a:t>
                      </a:r>
                      <a:r>
                        <a:rPr lang="fr-FR" sz="1400" baseline="0" dirty="0" smtClean="0"/>
                        <a:t> </a:t>
                      </a:r>
                      <a:r>
                        <a:rPr lang="fr-FR" sz="1400" dirty="0" smtClean="0"/>
                        <a:t>complète et</a:t>
                      </a:r>
                      <a:r>
                        <a:rPr lang="fr-FR" sz="1400" baseline="0" dirty="0" smtClean="0"/>
                        <a:t> </a:t>
                      </a:r>
                      <a:r>
                        <a:rPr lang="fr-FR" sz="1400" dirty="0" smtClean="0"/>
                        <a:t>propre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t> Devoir non propre</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400" dirty="0" smtClean="0"/>
                    </a:p>
                    <a:p>
                      <a:r>
                        <a:rPr lang="fr-FR" sz="1400" dirty="0" smtClean="0"/>
                        <a:t>Fiche</a:t>
                      </a:r>
                      <a:r>
                        <a:rPr lang="fr-FR" sz="1400" baseline="0" dirty="0" smtClean="0"/>
                        <a:t> informatisée </a:t>
                      </a:r>
                      <a:r>
                        <a:rPr lang="fr-FR" sz="1400" dirty="0" smtClean="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t>Devoir non propre</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400" dirty="0" smtClean="0"/>
                    </a:p>
                    <a:p>
                      <a:r>
                        <a:rPr lang="fr-FR" sz="1400" dirty="0" smtClean="0"/>
                        <a:t>Fiche</a:t>
                      </a:r>
                      <a:r>
                        <a:rPr lang="fr-FR" sz="1400" baseline="0" dirty="0" smtClean="0"/>
                        <a:t> informatisée  avec analyse </a:t>
                      </a:r>
                      <a:endParaRPr lang="fr-FR"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11083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t>Devoir sérieux</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400" dirty="0" smtClean="0"/>
                    </a:p>
                    <a:p>
                      <a:r>
                        <a:rPr lang="fr-FR" sz="1400" dirty="0" smtClean="0"/>
                        <a:t>Fiche non propre et incomplète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t>Devoir sérieux</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400" dirty="0" smtClean="0"/>
                    </a:p>
                    <a:p>
                      <a:r>
                        <a:rPr lang="fr-FR" sz="1400" dirty="0" smtClean="0"/>
                        <a:t>Fiche</a:t>
                      </a:r>
                      <a:r>
                        <a:rPr lang="fr-FR" sz="1400" baseline="0" dirty="0" smtClean="0"/>
                        <a:t> </a:t>
                      </a:r>
                      <a:r>
                        <a:rPr lang="fr-FR" sz="1400" dirty="0" smtClean="0"/>
                        <a:t>incomplète ou non propre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t>Devoir sérieux</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400" dirty="0" smtClean="0"/>
                    </a:p>
                    <a:p>
                      <a:r>
                        <a:rPr lang="fr-FR" sz="1400" dirty="0" smtClean="0"/>
                        <a:t>Fiche</a:t>
                      </a:r>
                      <a:r>
                        <a:rPr lang="fr-FR" sz="1400" baseline="0" dirty="0" smtClean="0"/>
                        <a:t> </a:t>
                      </a:r>
                      <a:r>
                        <a:rPr lang="fr-FR" sz="1400" dirty="0" smtClean="0"/>
                        <a:t>complète et</a:t>
                      </a:r>
                      <a:r>
                        <a:rPr lang="fr-FR" sz="1400" baseline="0" dirty="0" smtClean="0"/>
                        <a:t> </a:t>
                      </a:r>
                      <a:r>
                        <a:rPr lang="fr-FR" sz="1400" dirty="0" smtClean="0"/>
                        <a:t>propre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t>Devoir sérieux</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400" dirty="0" smtClean="0"/>
                    </a:p>
                    <a:p>
                      <a:r>
                        <a:rPr lang="fr-FR" sz="1400" dirty="0" smtClean="0"/>
                        <a:t>Fiche</a:t>
                      </a:r>
                      <a:r>
                        <a:rPr lang="fr-FR" sz="1400" baseline="0" dirty="0" smtClean="0"/>
                        <a:t> informatisée </a:t>
                      </a:r>
                      <a:endParaRPr lang="fr-FR"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t>Devoir sérieux</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400" dirty="0" smtClean="0"/>
                    </a:p>
                    <a:p>
                      <a:r>
                        <a:rPr lang="fr-FR" sz="1400" dirty="0" smtClean="0"/>
                        <a:t>Fiche</a:t>
                      </a:r>
                      <a:r>
                        <a:rPr lang="fr-FR" sz="1400" baseline="0" dirty="0" smtClean="0"/>
                        <a:t> informatisée  avec analyse</a:t>
                      </a:r>
                      <a:r>
                        <a:rPr lang="fr-FR" sz="1400" dirty="0" smtClean="0"/>
                        <a:t> </a:t>
                      </a:r>
                    </a:p>
                    <a:p>
                      <a:endParaRPr lang="fr-FR"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1108340">
                <a:tc>
                  <a:txBody>
                    <a:bodyPr/>
                    <a:lstStyle/>
                    <a:p>
                      <a:r>
                        <a:rPr lang="fr-FR" sz="1400" dirty="0" smtClean="0"/>
                        <a:t>Devoir intéressant</a:t>
                      </a:r>
                    </a:p>
                    <a:p>
                      <a:endParaRPr lang="fr-FR" sz="1400" dirty="0" smtClean="0"/>
                    </a:p>
                    <a:p>
                      <a:r>
                        <a:rPr lang="fr-FR" sz="1400" dirty="0" smtClean="0"/>
                        <a:t>Fiche non propre et incomplète </a:t>
                      </a:r>
                    </a:p>
                    <a:p>
                      <a:endParaRPr lang="fr-FR"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t>Devoir intéressant</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400" dirty="0" smtClean="0"/>
                    </a:p>
                    <a:p>
                      <a:r>
                        <a:rPr lang="fr-FR" sz="1400" dirty="0" smtClean="0"/>
                        <a:t>Fiche</a:t>
                      </a:r>
                      <a:r>
                        <a:rPr lang="fr-FR" sz="1400" baseline="0" dirty="0" smtClean="0"/>
                        <a:t> </a:t>
                      </a:r>
                      <a:r>
                        <a:rPr lang="fr-FR" sz="1400" dirty="0" smtClean="0"/>
                        <a:t>incomplète ou non propre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t>Devoir intéressant</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400" dirty="0" smtClean="0"/>
                    </a:p>
                    <a:p>
                      <a:r>
                        <a:rPr lang="fr-FR" sz="1400" dirty="0" smtClean="0"/>
                        <a:t>Fiche</a:t>
                      </a:r>
                      <a:r>
                        <a:rPr lang="fr-FR" sz="1400" baseline="0" dirty="0" smtClean="0"/>
                        <a:t> </a:t>
                      </a:r>
                      <a:r>
                        <a:rPr lang="fr-FR" sz="1400" dirty="0" smtClean="0"/>
                        <a:t>complète et</a:t>
                      </a:r>
                      <a:r>
                        <a:rPr lang="fr-FR" sz="1400" baseline="0" dirty="0" smtClean="0"/>
                        <a:t> </a:t>
                      </a:r>
                      <a:r>
                        <a:rPr lang="fr-FR" sz="1400" dirty="0" smtClean="0"/>
                        <a:t>propre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t>Devoir intéressant</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400" dirty="0" smtClean="0"/>
                    </a:p>
                    <a:p>
                      <a:r>
                        <a:rPr lang="fr-FR" sz="1400" dirty="0" smtClean="0"/>
                        <a:t>Fiche</a:t>
                      </a:r>
                      <a:r>
                        <a:rPr lang="fr-FR" sz="1400" baseline="0" dirty="0" smtClean="0"/>
                        <a:t> informatisée </a:t>
                      </a:r>
                      <a:endParaRPr lang="fr-FR"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t>Devoir intéressant</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400" dirty="0" smtClean="0"/>
                    </a:p>
                    <a:p>
                      <a:r>
                        <a:rPr lang="fr-FR" sz="1400" dirty="0" smtClean="0"/>
                        <a:t>Fiche</a:t>
                      </a:r>
                      <a:r>
                        <a:rPr lang="fr-FR" sz="1400" baseline="0" dirty="0" smtClean="0"/>
                        <a:t> informatisée  avec analyse </a:t>
                      </a:r>
                      <a:endParaRPr lang="fr-FR" sz="1400" dirty="0" smtClean="0"/>
                    </a:p>
                    <a:p>
                      <a:endParaRPr lang="fr-FR"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904172">
                <a:tc>
                  <a:txBody>
                    <a:bodyPr/>
                    <a:lstStyle/>
                    <a:p>
                      <a:r>
                        <a:rPr lang="fr-FR" sz="1400" dirty="0" smtClean="0"/>
                        <a:t>Devoir original</a:t>
                      </a:r>
                    </a:p>
                    <a:p>
                      <a:endParaRPr lang="fr-FR" sz="1400" dirty="0" smtClean="0"/>
                    </a:p>
                    <a:p>
                      <a:r>
                        <a:rPr lang="fr-FR" sz="1400" dirty="0" smtClean="0"/>
                        <a:t>Fiche non propre et incomplète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t>Devoir original</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400" dirty="0" smtClean="0"/>
                    </a:p>
                    <a:p>
                      <a:r>
                        <a:rPr lang="fr-FR" sz="1400" dirty="0" smtClean="0"/>
                        <a:t>Fiche</a:t>
                      </a:r>
                      <a:r>
                        <a:rPr lang="fr-FR" sz="1400" baseline="0" dirty="0" smtClean="0"/>
                        <a:t> </a:t>
                      </a:r>
                      <a:r>
                        <a:rPr lang="fr-FR" sz="1400" dirty="0" smtClean="0"/>
                        <a:t>incomplète ou non propre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t>Devoir original</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400" dirty="0" smtClean="0"/>
                    </a:p>
                    <a:p>
                      <a:r>
                        <a:rPr lang="fr-FR" sz="1400" dirty="0" smtClean="0"/>
                        <a:t>Fiche</a:t>
                      </a:r>
                      <a:r>
                        <a:rPr lang="fr-FR" sz="1400" baseline="0" dirty="0" smtClean="0"/>
                        <a:t> </a:t>
                      </a:r>
                      <a:r>
                        <a:rPr lang="fr-FR" sz="1400" dirty="0" smtClean="0"/>
                        <a:t>complète et</a:t>
                      </a:r>
                      <a:r>
                        <a:rPr lang="fr-FR" sz="1400" baseline="0" dirty="0" smtClean="0"/>
                        <a:t> </a:t>
                      </a:r>
                      <a:r>
                        <a:rPr lang="fr-FR" sz="1400" dirty="0" smtClean="0"/>
                        <a:t>propre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t>Devoir original</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400" dirty="0" smtClean="0"/>
                    </a:p>
                    <a:p>
                      <a:r>
                        <a:rPr lang="fr-FR" sz="1400" dirty="0" smtClean="0"/>
                        <a:t>Fiche</a:t>
                      </a:r>
                      <a:r>
                        <a:rPr lang="fr-FR" sz="1400" baseline="0" dirty="0" smtClean="0"/>
                        <a:t> informatisée </a:t>
                      </a:r>
                      <a:r>
                        <a:rPr lang="fr-FR" sz="1400" dirty="0" smtClean="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t>Devoir original</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400" dirty="0" smtClean="0"/>
                    </a:p>
                    <a:p>
                      <a:r>
                        <a:rPr lang="fr-FR" sz="1400" dirty="0" smtClean="0"/>
                        <a:t>Fiche</a:t>
                      </a:r>
                      <a:r>
                        <a:rPr lang="fr-FR" sz="1400" baseline="0" dirty="0" smtClean="0"/>
                        <a:t> informatisée  avec analyse </a:t>
                      </a:r>
                      <a:r>
                        <a:rPr lang="fr-FR" sz="1400" dirty="0" smtClean="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bl>
          </a:graphicData>
        </a:graphic>
      </p:graphicFrame>
      <p:sp>
        <p:nvSpPr>
          <p:cNvPr id="8" name="Rectangle 7"/>
          <p:cNvSpPr/>
          <p:nvPr/>
        </p:nvSpPr>
        <p:spPr>
          <a:xfrm>
            <a:off x="0" y="1214422"/>
            <a:ext cx="1571604" cy="28575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t>Maitrise difficile</a:t>
            </a:r>
            <a:endParaRPr lang="fr-FR" sz="1600" dirty="0"/>
          </a:p>
        </p:txBody>
      </p:sp>
      <p:sp>
        <p:nvSpPr>
          <p:cNvPr id="9" name="Rectangle 8"/>
          <p:cNvSpPr/>
          <p:nvPr/>
        </p:nvSpPr>
        <p:spPr>
          <a:xfrm>
            <a:off x="1571604" y="1214422"/>
            <a:ext cx="1357322" cy="28575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solidFill>
                  <a:schemeClr val="tx1"/>
                </a:solidFill>
              </a:rPr>
              <a:t> insuffisant</a:t>
            </a:r>
            <a:endParaRPr lang="fr-FR" sz="1600" dirty="0">
              <a:solidFill>
                <a:schemeClr val="tx1"/>
              </a:solidFill>
            </a:endParaRPr>
          </a:p>
        </p:txBody>
      </p:sp>
      <p:sp>
        <p:nvSpPr>
          <p:cNvPr id="10" name="Rectangle 9"/>
          <p:cNvSpPr/>
          <p:nvPr/>
        </p:nvSpPr>
        <p:spPr>
          <a:xfrm>
            <a:off x="2928926" y="1214422"/>
            <a:ext cx="1571636" cy="28575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solidFill>
                  <a:schemeClr val="tx1"/>
                </a:solidFill>
              </a:rPr>
              <a:t>Maitrise fragile</a:t>
            </a:r>
            <a:endParaRPr lang="fr-FR" sz="1600" dirty="0">
              <a:solidFill>
                <a:schemeClr val="tx1"/>
              </a:solidFill>
            </a:endParaRPr>
          </a:p>
        </p:txBody>
      </p:sp>
      <p:sp>
        <p:nvSpPr>
          <p:cNvPr id="11" name="Rectangle 10"/>
          <p:cNvSpPr/>
          <p:nvPr/>
        </p:nvSpPr>
        <p:spPr>
          <a:xfrm>
            <a:off x="4500562" y="1214422"/>
            <a:ext cx="1214446" cy="28575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solidFill>
                  <a:schemeClr val="tx1"/>
                </a:solidFill>
              </a:rPr>
              <a:t>satisfaisant</a:t>
            </a:r>
            <a:endParaRPr lang="fr-FR" sz="1600" dirty="0">
              <a:solidFill>
                <a:schemeClr val="tx1"/>
              </a:solidFill>
            </a:endParaRPr>
          </a:p>
        </p:txBody>
      </p:sp>
      <p:sp>
        <p:nvSpPr>
          <p:cNvPr id="12" name="Rectangle 11"/>
          <p:cNvSpPr/>
          <p:nvPr/>
        </p:nvSpPr>
        <p:spPr>
          <a:xfrm>
            <a:off x="5715008" y="1214422"/>
            <a:ext cx="1857388" cy="28575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solidFill>
                  <a:schemeClr val="tx1"/>
                </a:solidFill>
              </a:rPr>
              <a:t>Très bonne maitrise</a:t>
            </a:r>
            <a:endParaRPr lang="fr-FR" sz="1600" dirty="0">
              <a:solidFill>
                <a:schemeClr val="tx1"/>
              </a:solidFill>
            </a:endParaRPr>
          </a:p>
        </p:txBody>
      </p:sp>
      <p:sp>
        <p:nvSpPr>
          <p:cNvPr id="13" name="Rectangle 12"/>
          <p:cNvSpPr/>
          <p:nvPr/>
        </p:nvSpPr>
        <p:spPr>
          <a:xfrm>
            <a:off x="7572396" y="1214422"/>
            <a:ext cx="1357322" cy="28575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solidFill>
                  <a:schemeClr val="tx1"/>
                </a:solidFill>
              </a:rPr>
              <a:t> </a:t>
            </a:r>
            <a:r>
              <a:rPr lang="fr-FR" sz="1600" dirty="0" smtClean="0">
                <a:solidFill>
                  <a:schemeClr val="bg1"/>
                </a:solidFill>
              </a:rPr>
              <a:t>excellent</a:t>
            </a:r>
            <a:endParaRPr lang="fr-FR" sz="1600"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sp>
        <p:nvSpPr>
          <p:cNvPr id="4" name="Rectangle 3"/>
          <p:cNvSpPr/>
          <p:nvPr/>
        </p:nvSpPr>
        <p:spPr>
          <a:xfrm>
            <a:off x="0" y="0"/>
            <a:ext cx="9144000" cy="68580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dirty="0" smtClean="0">
              <a:solidFill>
                <a:schemeClr val="tx1"/>
              </a:solidFill>
            </a:endParaRPr>
          </a:p>
          <a:p>
            <a:endParaRPr lang="fr-FR" dirty="0" smtClean="0">
              <a:solidFill>
                <a:schemeClr val="tx1"/>
              </a:solidFill>
            </a:endParaRPr>
          </a:p>
          <a:p>
            <a:endParaRPr lang="fr-FR" dirty="0" smtClean="0">
              <a:solidFill>
                <a:schemeClr val="tx1"/>
              </a:solidFill>
            </a:endParaRPr>
          </a:p>
          <a:p>
            <a:endParaRPr lang="fr-FR" dirty="0" smtClean="0">
              <a:solidFill>
                <a:schemeClr val="tx1"/>
              </a:solidFill>
            </a:endParaRPr>
          </a:p>
          <a:p>
            <a:endParaRPr lang="fr-FR" dirty="0" smtClean="0">
              <a:solidFill>
                <a:schemeClr val="tx1"/>
              </a:solidFill>
            </a:endParaRPr>
          </a:p>
          <a:p>
            <a:endParaRPr lang="fr-FR" dirty="0" smtClean="0">
              <a:solidFill>
                <a:schemeClr val="tx1"/>
              </a:solidFill>
            </a:endParaRPr>
          </a:p>
          <a:p>
            <a:endParaRPr lang="fr-FR" dirty="0" smtClean="0">
              <a:solidFill>
                <a:schemeClr val="tx1"/>
              </a:solidFill>
            </a:endParaRPr>
          </a:p>
          <a:p>
            <a:r>
              <a:rPr lang="fr-FR" dirty="0" smtClean="0">
                <a:solidFill>
                  <a:schemeClr val="tx1"/>
                </a:solidFill>
              </a:rPr>
              <a:t>Horaires</a:t>
            </a:r>
          </a:p>
          <a:p>
            <a:r>
              <a:rPr lang="fr-FR" dirty="0" smtClean="0">
                <a:solidFill>
                  <a:schemeClr val="tx1"/>
                </a:solidFill>
              </a:rPr>
              <a:t>8h-8h30                 café d’accueil</a:t>
            </a:r>
          </a:p>
          <a:p>
            <a:r>
              <a:rPr lang="fr-FR" dirty="0" smtClean="0">
                <a:solidFill>
                  <a:schemeClr val="tx1"/>
                </a:solidFill>
              </a:rPr>
              <a:t>8h30-9h présentation       2 groupes de 18 personnes</a:t>
            </a:r>
          </a:p>
          <a:p>
            <a:endParaRPr lang="fr-FR" dirty="0" smtClean="0">
              <a:solidFill>
                <a:schemeClr val="tx1"/>
              </a:solidFill>
            </a:endParaRPr>
          </a:p>
          <a:p>
            <a:r>
              <a:rPr lang="fr-FR" dirty="0" smtClean="0">
                <a:solidFill>
                  <a:schemeClr val="tx1"/>
                </a:solidFill>
              </a:rPr>
              <a:t>G1  à l intérieur avec l CHEVALIER</a:t>
            </a:r>
          </a:p>
          <a:p>
            <a:r>
              <a:rPr lang="fr-FR" dirty="0" smtClean="0">
                <a:solidFill>
                  <a:schemeClr val="tx1"/>
                </a:solidFill>
              </a:rPr>
              <a:t>G2 à l’extérieur avec B CREMONESI</a:t>
            </a:r>
          </a:p>
          <a:p>
            <a:r>
              <a:rPr lang="fr-FR" dirty="0" smtClean="0">
                <a:solidFill>
                  <a:schemeClr val="tx1"/>
                </a:solidFill>
              </a:rPr>
              <a:t>J1</a:t>
            </a:r>
          </a:p>
          <a:p>
            <a:r>
              <a:rPr lang="fr-FR" dirty="0" smtClean="0">
                <a:solidFill>
                  <a:schemeClr val="tx1"/>
                </a:solidFill>
              </a:rPr>
              <a:t>9H-11H          G1    temps1      niveau cycle 3</a:t>
            </a:r>
          </a:p>
          <a:p>
            <a:r>
              <a:rPr lang="fr-FR" dirty="0" smtClean="0">
                <a:solidFill>
                  <a:schemeClr val="tx1"/>
                </a:solidFill>
              </a:rPr>
              <a:t>11H-12H30        G2    temps1      niveau cycle 3</a:t>
            </a:r>
          </a:p>
          <a:p>
            <a:r>
              <a:rPr lang="fr-FR" dirty="0" smtClean="0">
                <a:solidFill>
                  <a:schemeClr val="tx1"/>
                </a:solidFill>
              </a:rPr>
              <a:t>12h30 13h30 auberge espagnole/ou cantine lycée</a:t>
            </a:r>
          </a:p>
          <a:p>
            <a:r>
              <a:rPr lang="fr-FR" dirty="0" smtClean="0">
                <a:solidFill>
                  <a:schemeClr val="tx1"/>
                </a:solidFill>
              </a:rPr>
              <a:t>13H30-15H30    G1    temps2      niveau cycle 4</a:t>
            </a:r>
          </a:p>
          <a:p>
            <a:r>
              <a:rPr lang="fr-FR" dirty="0" smtClean="0">
                <a:solidFill>
                  <a:schemeClr val="tx1"/>
                </a:solidFill>
              </a:rPr>
              <a:t>15H30-17H 30    G2    temps2      niveau cycle 4</a:t>
            </a:r>
          </a:p>
          <a:p>
            <a:r>
              <a:rPr lang="fr-FR" dirty="0" smtClean="0">
                <a:solidFill>
                  <a:schemeClr val="tx1"/>
                </a:solidFill>
              </a:rPr>
              <a:t>17H30 -18H30  intervention SNEP</a:t>
            </a:r>
          </a:p>
          <a:p>
            <a:endParaRPr lang="fr-FR" dirty="0" smtClean="0">
              <a:solidFill>
                <a:schemeClr val="tx1"/>
              </a:solidFill>
            </a:endParaRPr>
          </a:p>
          <a:p>
            <a:r>
              <a:rPr lang="fr-FR" dirty="0" smtClean="0">
                <a:solidFill>
                  <a:schemeClr val="tx1"/>
                </a:solidFill>
              </a:rPr>
              <a:t>J2</a:t>
            </a:r>
          </a:p>
          <a:p>
            <a:r>
              <a:rPr lang="fr-FR" dirty="0" smtClean="0">
                <a:solidFill>
                  <a:schemeClr val="tx1"/>
                </a:solidFill>
              </a:rPr>
              <a:t>7H30-8h30 café</a:t>
            </a:r>
          </a:p>
          <a:p>
            <a:r>
              <a:rPr lang="fr-FR" dirty="0" smtClean="0">
                <a:solidFill>
                  <a:schemeClr val="tx1"/>
                </a:solidFill>
              </a:rPr>
              <a:t>8h30-10H30 G1    temps3      niveau lycée</a:t>
            </a:r>
          </a:p>
          <a:p>
            <a:r>
              <a:rPr lang="fr-FR" dirty="0" smtClean="0">
                <a:solidFill>
                  <a:schemeClr val="tx1"/>
                </a:solidFill>
              </a:rPr>
              <a:t>10h30-12H30 G2    temps3      niveau lycée</a:t>
            </a:r>
          </a:p>
          <a:p>
            <a:r>
              <a:rPr lang="fr-FR" dirty="0" smtClean="0">
                <a:solidFill>
                  <a:schemeClr val="tx1"/>
                </a:solidFill>
              </a:rPr>
              <a:t>12h30 13h30 Repas cantine lycée</a:t>
            </a:r>
          </a:p>
          <a:p>
            <a:r>
              <a:rPr lang="fr-FR" dirty="0" smtClean="0">
                <a:solidFill>
                  <a:schemeClr val="tx1"/>
                </a:solidFill>
              </a:rPr>
              <a:t>13h30-14H30 G1    temps4 travail personnalisé sur contenus</a:t>
            </a:r>
          </a:p>
          <a:p>
            <a:r>
              <a:rPr lang="fr-FR" dirty="0" smtClean="0">
                <a:solidFill>
                  <a:schemeClr val="tx1"/>
                </a:solidFill>
              </a:rPr>
              <a:t>14h30 15h30 restitutions orales pour volontaires/questions</a:t>
            </a:r>
          </a:p>
          <a:p>
            <a:r>
              <a:rPr lang="fr-FR" dirty="0" smtClean="0">
                <a:solidFill>
                  <a:schemeClr val="tx1"/>
                </a:solidFill>
              </a:rPr>
              <a:t>15h30 16h synthèse du stage			</a:t>
            </a:r>
          </a:p>
          <a:p>
            <a:r>
              <a:rPr lang="fr-FR" dirty="0" smtClean="0">
                <a:solidFill>
                  <a:schemeClr val="tx1"/>
                </a:solidFill>
              </a:rPr>
              <a:t>							</a:t>
            </a:r>
          </a:p>
          <a:p>
            <a:endParaRPr lang="fr-FR" dirty="0" smtClean="0">
              <a:solidFill>
                <a:schemeClr val="tx1"/>
              </a:solidFill>
            </a:endParaRPr>
          </a:p>
          <a:p>
            <a:endParaRPr lang="fr-FR" dirty="0" smtClean="0">
              <a:solidFill>
                <a:schemeClr val="tx1"/>
              </a:solidFill>
            </a:endParaRPr>
          </a:p>
          <a:p>
            <a:endParaRPr lang="fr-FR" dirty="0" smtClean="0">
              <a:solidFill>
                <a:schemeClr val="tx1"/>
              </a:solidFill>
            </a:endParaRPr>
          </a:p>
          <a:p>
            <a:endParaRPr lang="fr-FR" dirty="0" smtClean="0">
              <a:solidFill>
                <a:schemeClr val="tx1"/>
              </a:solidFill>
            </a:endParaRPr>
          </a:p>
          <a:p>
            <a:endParaRPr lang="fr-FR" dirty="0" smtClean="0">
              <a:solidFill>
                <a:schemeClr val="tx1"/>
              </a:solidFill>
            </a:endParaRPr>
          </a:p>
          <a:p>
            <a:endParaRPr lang="fr-FR" dirty="0" smtClean="0">
              <a:solidFill>
                <a:schemeClr val="tx1"/>
              </a:solidFill>
            </a:endParaRPr>
          </a:p>
          <a:p>
            <a:endParaRPr lang="fr-FR" dirty="0" smtClean="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
        <p:nvSpPr>
          <p:cNvPr id="4" name="Rectangle 3"/>
          <p:cNvSpPr/>
          <p:nvPr/>
        </p:nvSpPr>
        <p:spPr>
          <a:xfrm>
            <a:off x="0" y="0"/>
            <a:ext cx="9144000" cy="68580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smtClean="0">
                <a:solidFill>
                  <a:schemeClr val="tx1"/>
                </a:solidFill>
              </a:rPr>
              <a:t>Temps1</a:t>
            </a:r>
          </a:p>
          <a:p>
            <a:r>
              <a:rPr lang="fr-FR" dirty="0" smtClean="0">
                <a:solidFill>
                  <a:schemeClr val="tx1"/>
                </a:solidFill>
              </a:rPr>
              <a:t>30 mn Séquence1 échauffement cycle3</a:t>
            </a:r>
          </a:p>
          <a:p>
            <a:r>
              <a:rPr lang="fr-FR" dirty="0" smtClean="0">
                <a:solidFill>
                  <a:schemeClr val="tx1"/>
                </a:solidFill>
              </a:rPr>
              <a:t>-vidéo avec portable ; fonctionnement ( </a:t>
            </a:r>
            <a:r>
              <a:rPr lang="fr-FR" dirty="0" err="1" smtClean="0">
                <a:solidFill>
                  <a:schemeClr val="tx1"/>
                </a:solidFill>
              </a:rPr>
              <a:t>bertrand</a:t>
            </a:r>
            <a:r>
              <a:rPr lang="fr-FR" dirty="0" smtClean="0">
                <a:solidFill>
                  <a:schemeClr val="tx1"/>
                </a:solidFill>
              </a:rPr>
              <a:t> DEFOLIE) 	</a:t>
            </a:r>
          </a:p>
          <a:p>
            <a:pPr>
              <a:buFontTx/>
              <a:buChar char="-"/>
            </a:pPr>
            <a:r>
              <a:rPr lang="fr-FR" dirty="0" smtClean="0">
                <a:solidFill>
                  <a:schemeClr val="tx1"/>
                </a:solidFill>
              </a:rPr>
              <a:t>Par 2    2 colonnes espace de référence courir 1 dribble par personne passe 1 main</a:t>
            </a:r>
          </a:p>
          <a:p>
            <a:pPr>
              <a:buFontTx/>
              <a:buChar char="-"/>
            </a:pPr>
            <a:r>
              <a:rPr lang="fr-FR" dirty="0" smtClean="0">
                <a:solidFill>
                  <a:schemeClr val="tx1"/>
                </a:solidFill>
              </a:rPr>
              <a:t>Partir pieds joints 3 pas tir en extension ; tir au dessous des fesses du gardien</a:t>
            </a:r>
          </a:p>
          <a:p>
            <a:pPr>
              <a:buFontTx/>
              <a:buChar char="-"/>
            </a:pPr>
            <a:r>
              <a:rPr lang="fr-FR" dirty="0" smtClean="0">
                <a:solidFill>
                  <a:schemeClr val="tx1"/>
                </a:solidFill>
              </a:rPr>
              <a:t>Concours de tir  avec 2 petits buts( la 3éme équipe filme)</a:t>
            </a:r>
          </a:p>
          <a:p>
            <a:endParaRPr lang="fr-FR" dirty="0" smtClean="0">
              <a:solidFill>
                <a:schemeClr val="tx1"/>
              </a:solidFill>
            </a:endParaRPr>
          </a:p>
          <a:p>
            <a:r>
              <a:rPr lang="fr-FR" dirty="0" smtClean="0">
                <a:solidFill>
                  <a:schemeClr val="tx1"/>
                </a:solidFill>
              </a:rPr>
              <a:t>30 mn Séquence2  match sur petit terrains; grand buts;   équipes de 3 ou 4 joueurs; 1 dribble par personne; tir en extension; tir en dessous de la hanche valide;  match de 6 mn</a:t>
            </a:r>
          </a:p>
          <a:p>
            <a:endParaRPr lang="fr-FR" dirty="0" smtClean="0">
              <a:solidFill>
                <a:schemeClr val="tx1"/>
              </a:solidFill>
            </a:endParaRPr>
          </a:p>
          <a:p>
            <a:r>
              <a:rPr lang="fr-FR" dirty="0" smtClean="0">
                <a:solidFill>
                  <a:schemeClr val="tx1"/>
                </a:solidFill>
              </a:rPr>
              <a:t>Si 5 équipes  1/5 et 2/3 // 4     2/4 et 3/5//      1/2  et 3/4 //	     1/3 et 4/5//2        1/4  et 2/5//3</a:t>
            </a:r>
          </a:p>
          <a:p>
            <a:r>
              <a:rPr lang="fr-FR" dirty="0" smtClean="0">
                <a:solidFill>
                  <a:schemeClr val="tx1"/>
                </a:solidFill>
              </a:rPr>
              <a:t>Si 6 équipes   2 poules de 3     1/2//3      4/5//6     1/3//2     4/6//5        2/3//1    5/6//4</a:t>
            </a:r>
          </a:p>
          <a:p>
            <a:r>
              <a:rPr lang="fr-FR" dirty="0" smtClean="0">
                <a:solidFill>
                  <a:schemeClr val="tx1"/>
                </a:solidFill>
              </a:rPr>
              <a:t> 3*4 joueurs:12	4*4 joueurs:16	5*4 joueurs:20	5*3 joueurs: 15	6*3 joueurs:18</a:t>
            </a:r>
          </a:p>
          <a:p>
            <a:endParaRPr lang="fr-FR" dirty="0" smtClean="0">
              <a:solidFill>
                <a:schemeClr val="tx1"/>
              </a:solidFill>
            </a:endParaRPr>
          </a:p>
          <a:p>
            <a:r>
              <a:rPr lang="fr-FR" dirty="0" smtClean="0">
                <a:solidFill>
                  <a:schemeClr val="tx1"/>
                </a:solidFill>
              </a:rPr>
              <a:t>Match1  6mn consignes énoncées précédemment (2 matchs  1/2 et 3/4 )</a:t>
            </a:r>
          </a:p>
          <a:p>
            <a:r>
              <a:rPr lang="fr-FR" dirty="0" smtClean="0">
                <a:solidFill>
                  <a:schemeClr val="tx1"/>
                </a:solidFill>
              </a:rPr>
              <a:t>Match 2  début concours 6mn</a:t>
            </a:r>
            <a:r>
              <a:rPr lang="fr-FR" dirty="0" smtClean="0">
                <a:solidFill>
                  <a:srgbClr val="FF0000"/>
                </a:solidFill>
              </a:rPr>
              <a:t> </a:t>
            </a:r>
          </a:p>
          <a:p>
            <a:endParaRPr lang="fr-FR" dirty="0" smtClean="0">
              <a:solidFill>
                <a:srgbClr val="FF0000"/>
              </a:solidFill>
            </a:endParaRPr>
          </a:p>
          <a:p>
            <a:r>
              <a:rPr lang="fr-FR" dirty="0" smtClean="0">
                <a:solidFill>
                  <a:srgbClr val="FF0000"/>
                </a:solidFill>
              </a:rPr>
              <a:t>				retour</a:t>
            </a:r>
            <a:r>
              <a:rPr lang="fr-FR" dirty="0" smtClean="0">
                <a:solidFill>
                  <a:schemeClr val="tx1"/>
                </a:solidFill>
              </a:rPr>
              <a:t>  </a:t>
            </a:r>
            <a:r>
              <a:rPr lang="fr-FR" dirty="0" smtClean="0">
                <a:solidFill>
                  <a:srgbClr val="FF0000"/>
                </a:solidFill>
                <a:hlinkClick r:id="rId2" action="ppaction://hlinksldjump"/>
              </a:rPr>
              <a:t>MENU</a:t>
            </a:r>
            <a:endParaRPr lang="fr-FR" dirty="0" smtClean="0">
              <a:solidFill>
                <a:schemeClr val="tx1"/>
              </a:solidFill>
            </a:endParaRPr>
          </a:p>
          <a:p>
            <a:endParaRPr lang="fr-FR" dirty="0" smtClean="0">
              <a:solidFill>
                <a:schemeClr val="tx1"/>
              </a:solidFill>
            </a:endParaRPr>
          </a:p>
          <a:p>
            <a:endParaRPr lang="fr-FR" dirty="0" smtClean="0">
              <a:solidFill>
                <a:schemeClr val="tx1"/>
              </a:solidFill>
            </a:endParaRPr>
          </a:p>
          <a:p>
            <a:r>
              <a:rPr lang="fr-FR" dirty="0" smtClean="0">
                <a:solidFill>
                  <a:schemeClr val="tx1"/>
                </a:solidFill>
              </a:rPr>
              <a:t>				</a:t>
            </a:r>
          </a:p>
          <a:p>
            <a:endParaRPr lang="fr-FR" dirty="0" smtClean="0">
              <a:solidFill>
                <a:schemeClr val="tx1"/>
              </a:solidFill>
            </a:endParaRPr>
          </a:p>
          <a:p>
            <a:r>
              <a:rPr lang="fr-FR" dirty="0" smtClean="0">
                <a:solidFill>
                  <a:schemeClr val="tx1"/>
                </a:solidFill>
              </a:rPr>
              <a:t>	 </a:t>
            </a:r>
          </a:p>
          <a:p>
            <a:endParaRPr lang="fr-FR"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1027" name="Picture 3"/>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
        <p:nvSpPr>
          <p:cNvPr id="4" name="Rectangle 3"/>
          <p:cNvSpPr/>
          <p:nvPr/>
        </p:nvSpPr>
        <p:spPr>
          <a:xfrm>
            <a:off x="0" y="0"/>
            <a:ext cx="9144000" cy="685800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dirty="0" smtClean="0">
              <a:solidFill>
                <a:schemeClr val="tx1"/>
              </a:solidFill>
            </a:endParaRPr>
          </a:p>
          <a:p>
            <a:pPr algn="ctr"/>
            <a:endParaRPr lang="fr-FR" dirty="0" smtClean="0">
              <a:solidFill>
                <a:schemeClr val="tx1"/>
              </a:solidFill>
            </a:endParaRPr>
          </a:p>
          <a:p>
            <a:pPr algn="ctr"/>
            <a:r>
              <a:rPr lang="fr-FR" dirty="0" smtClean="0">
                <a:solidFill>
                  <a:schemeClr val="tx1"/>
                </a:solidFill>
              </a:rPr>
              <a:t>Ce travail  est</a:t>
            </a:r>
          </a:p>
          <a:p>
            <a:pPr algn="ctr"/>
            <a:endParaRPr lang="fr-FR" dirty="0" smtClean="0">
              <a:solidFill>
                <a:schemeClr val="tx1"/>
              </a:solidFill>
            </a:endParaRPr>
          </a:p>
          <a:p>
            <a:r>
              <a:rPr lang="fr-FR" b="1" dirty="0" smtClean="0">
                <a:solidFill>
                  <a:schemeClr val="tx1"/>
                </a:solidFill>
              </a:rPr>
              <a:t>Consensuel</a:t>
            </a:r>
            <a:r>
              <a:rPr lang="fr-FR" dirty="0" smtClean="0">
                <a:solidFill>
                  <a:schemeClr val="tx1"/>
                </a:solidFill>
              </a:rPr>
              <a:t> ; au plus prés des APSA tout en tenant compte des compétences à acquérir</a:t>
            </a:r>
          </a:p>
          <a:p>
            <a:r>
              <a:rPr lang="fr-FR" sz="2000" b="1" dirty="0" smtClean="0">
                <a:solidFill>
                  <a:schemeClr val="tx1"/>
                </a:solidFill>
              </a:rPr>
              <a:t> innovant</a:t>
            </a:r>
            <a:r>
              <a:rPr lang="fr-FR" sz="2000" dirty="0" smtClean="0">
                <a:solidFill>
                  <a:schemeClr val="tx1"/>
                </a:solidFill>
              </a:rPr>
              <a:t>;</a:t>
            </a:r>
            <a:r>
              <a:rPr lang="fr-FR" sz="2000" b="1" dirty="0" smtClean="0">
                <a:solidFill>
                  <a:schemeClr val="tx1"/>
                </a:solidFill>
              </a:rPr>
              <a:t>         </a:t>
            </a:r>
            <a:r>
              <a:rPr lang="fr-FR" dirty="0" smtClean="0">
                <a:solidFill>
                  <a:schemeClr val="tx1"/>
                </a:solidFill>
              </a:rPr>
              <a:t>prends en compte les textes officiels</a:t>
            </a:r>
          </a:p>
          <a:p>
            <a:r>
              <a:rPr lang="fr-FR" sz="2000" b="1" dirty="0" smtClean="0">
                <a:solidFill>
                  <a:schemeClr val="tx1"/>
                </a:solidFill>
              </a:rPr>
              <a:t>Simple</a:t>
            </a:r>
            <a:r>
              <a:rPr lang="fr-FR" dirty="0" smtClean="0">
                <a:solidFill>
                  <a:schemeClr val="tx1"/>
                </a:solidFill>
              </a:rPr>
              <a:t>;               chaque élève peut sur l’ensemble des compétences connaitre son niveau</a:t>
            </a:r>
          </a:p>
          <a:p>
            <a:r>
              <a:rPr lang="fr-FR" sz="2000" b="1" dirty="0" smtClean="0">
                <a:solidFill>
                  <a:schemeClr val="tx1"/>
                </a:solidFill>
              </a:rPr>
              <a:t>progressif</a:t>
            </a:r>
            <a:r>
              <a:rPr lang="fr-FR" dirty="0" smtClean="0">
                <a:solidFill>
                  <a:schemeClr val="tx1"/>
                </a:solidFill>
              </a:rPr>
              <a:t>;        permet de la 6éme à l option terminal d avoir un suivi </a:t>
            </a:r>
            <a:r>
              <a:rPr lang="fr-FR" dirty="0" err="1" smtClean="0">
                <a:solidFill>
                  <a:schemeClr val="tx1"/>
                </a:solidFill>
              </a:rPr>
              <a:t>curriculaire</a:t>
            </a:r>
            <a:endParaRPr lang="fr-FR" dirty="0" smtClean="0">
              <a:solidFill>
                <a:schemeClr val="tx1"/>
              </a:solidFill>
            </a:endParaRPr>
          </a:p>
          <a:p>
            <a:r>
              <a:rPr lang="fr-FR" sz="2000" b="1" dirty="0" smtClean="0">
                <a:solidFill>
                  <a:schemeClr val="tx1"/>
                </a:solidFill>
              </a:rPr>
              <a:t>Méthodique</a:t>
            </a:r>
            <a:r>
              <a:rPr lang="fr-FR" dirty="0" smtClean="0">
                <a:solidFill>
                  <a:schemeClr val="tx1"/>
                </a:solidFill>
              </a:rPr>
              <a:t>;   chaque compétence est décliné de la même façon </a:t>
            </a:r>
          </a:p>
          <a:p>
            <a:r>
              <a:rPr lang="fr-FR" sz="2000" b="1" dirty="0" smtClean="0">
                <a:solidFill>
                  <a:schemeClr val="tx1"/>
                </a:solidFill>
              </a:rPr>
              <a:t>Similaire </a:t>
            </a:r>
            <a:r>
              <a:rPr lang="fr-FR" dirty="0" smtClean="0">
                <a:solidFill>
                  <a:schemeClr val="tx1"/>
                </a:solidFill>
              </a:rPr>
              <a:t>;         chaque APSA est structurée de façon identique lors du cycle </a:t>
            </a:r>
          </a:p>
          <a:p>
            <a:r>
              <a:rPr lang="fr-FR" sz="2000" b="1" dirty="0" err="1" smtClean="0">
                <a:solidFill>
                  <a:schemeClr val="tx1"/>
                </a:solidFill>
              </a:rPr>
              <a:t>Tutoral</a:t>
            </a:r>
            <a:r>
              <a:rPr lang="fr-FR" dirty="0" smtClean="0">
                <a:solidFill>
                  <a:schemeClr val="tx1"/>
                </a:solidFill>
              </a:rPr>
              <a:t>;               les élèves dans les groupes constitués sont tuteurs des apprentissages de tous</a:t>
            </a:r>
          </a:p>
          <a:p>
            <a:r>
              <a:rPr lang="fr-FR" sz="2000" b="1" dirty="0" smtClean="0">
                <a:solidFill>
                  <a:schemeClr val="tx1"/>
                </a:solidFill>
              </a:rPr>
              <a:t>Transférable</a:t>
            </a:r>
            <a:r>
              <a:rPr lang="fr-FR" dirty="0" smtClean="0">
                <a:solidFill>
                  <a:schemeClr val="tx1"/>
                </a:solidFill>
              </a:rPr>
              <a:t>    à l’ensemble des disciplines en particulier pour la compétence méthodologique</a:t>
            </a:r>
          </a:p>
          <a:p>
            <a:endParaRPr lang="fr-FR" dirty="0" smtClean="0">
              <a:solidFill>
                <a:schemeClr val="tx1"/>
              </a:solidFill>
            </a:endParaRPr>
          </a:p>
          <a:p>
            <a:endParaRPr lang="fr-FR" dirty="0" smtClean="0">
              <a:solidFill>
                <a:schemeClr val="tx1"/>
              </a:solidFill>
            </a:endParaRPr>
          </a:p>
          <a:p>
            <a:r>
              <a:rPr lang="fr-FR" b="1" dirty="0" smtClean="0">
                <a:solidFill>
                  <a:schemeClr val="tx1"/>
                </a:solidFill>
              </a:rPr>
              <a:t>Ce qui me parait important de comprendre au vu des 2 journées de stage</a:t>
            </a:r>
            <a:r>
              <a:rPr lang="fr-FR" b="1" dirty="0" smtClean="0">
                <a:solidFill>
                  <a:schemeClr val="tx1"/>
                </a:solidFill>
              </a:rPr>
              <a:t>:</a:t>
            </a:r>
          </a:p>
          <a:p>
            <a:endParaRPr lang="fr-FR" b="1" dirty="0" smtClean="0">
              <a:solidFill>
                <a:schemeClr val="tx1"/>
              </a:solidFill>
            </a:endParaRPr>
          </a:p>
          <a:p>
            <a:r>
              <a:rPr lang="fr-FR" b="1" dirty="0" smtClean="0">
                <a:solidFill>
                  <a:schemeClr val="tx1"/>
                </a:solidFill>
              </a:rPr>
              <a:t>1 </a:t>
            </a:r>
            <a:r>
              <a:rPr lang="fr-FR" dirty="0" smtClean="0">
                <a:solidFill>
                  <a:schemeClr val="tx1"/>
                </a:solidFill>
              </a:rPr>
              <a:t>à partir de forme d’apprentissage différente ( </a:t>
            </a:r>
            <a:r>
              <a:rPr lang="fr-FR" dirty="0" err="1" smtClean="0">
                <a:solidFill>
                  <a:schemeClr val="tx1"/>
                </a:solidFill>
              </a:rPr>
              <a:t>bruno</a:t>
            </a:r>
            <a:r>
              <a:rPr lang="fr-FR" dirty="0" smtClean="0">
                <a:solidFill>
                  <a:schemeClr val="tx1"/>
                </a:solidFill>
              </a:rPr>
              <a:t> </a:t>
            </a:r>
            <a:r>
              <a:rPr lang="fr-FR" dirty="0" err="1" smtClean="0">
                <a:solidFill>
                  <a:schemeClr val="tx1"/>
                </a:solidFill>
              </a:rPr>
              <a:t>crémonési</a:t>
            </a:r>
            <a:r>
              <a:rPr lang="fr-FR" dirty="0" smtClean="0">
                <a:solidFill>
                  <a:schemeClr val="tx1"/>
                </a:solidFill>
              </a:rPr>
              <a:t> partant plutôt d’un apprentissage  cognitif  et </a:t>
            </a:r>
            <a:r>
              <a:rPr lang="fr-FR" dirty="0" err="1" smtClean="0">
                <a:solidFill>
                  <a:schemeClr val="tx1"/>
                </a:solidFill>
              </a:rPr>
              <a:t>laurent</a:t>
            </a:r>
            <a:r>
              <a:rPr lang="fr-FR" dirty="0" smtClean="0">
                <a:solidFill>
                  <a:schemeClr val="tx1"/>
                </a:solidFill>
              </a:rPr>
              <a:t> CHEVALIER  partant plutôt d’un apprentissage écologique; </a:t>
            </a:r>
            <a:r>
              <a:rPr lang="fr-FR" b="1" dirty="0" smtClean="0">
                <a:solidFill>
                  <a:schemeClr val="tx1"/>
                </a:solidFill>
              </a:rPr>
              <a:t>l’objectif est identique «  TOUS  MARQUEURS</a:t>
            </a:r>
            <a:r>
              <a:rPr lang="fr-FR" dirty="0" smtClean="0">
                <a:solidFill>
                  <a:schemeClr val="tx1"/>
                </a:solidFill>
              </a:rPr>
              <a:t> »  pour cela le jeu sur demi-terrain s’impose quelque soit le niveau ( cela peut </a:t>
            </a:r>
            <a:r>
              <a:rPr lang="fr-FR" dirty="0" err="1" smtClean="0">
                <a:solidFill>
                  <a:schemeClr val="tx1"/>
                </a:solidFill>
              </a:rPr>
              <a:t>etre</a:t>
            </a:r>
            <a:r>
              <a:rPr lang="fr-FR" dirty="0" smtClean="0">
                <a:solidFill>
                  <a:schemeClr val="tx1"/>
                </a:solidFill>
              </a:rPr>
              <a:t> une situation d’échauffement sur des niveaux élevés)</a:t>
            </a:r>
            <a:endParaRPr lang="fr-FR" dirty="0" smtClean="0">
              <a:solidFill>
                <a:schemeClr val="tx1"/>
              </a:solidFill>
            </a:endParaRPr>
          </a:p>
          <a:p>
            <a:endParaRPr lang="fr-FR" dirty="0" smtClean="0">
              <a:solidFill>
                <a:schemeClr val="tx1"/>
              </a:solidFill>
            </a:endParaRPr>
          </a:p>
          <a:p>
            <a:r>
              <a:rPr lang="fr-FR" b="1" dirty="0" smtClean="0">
                <a:solidFill>
                  <a:schemeClr val="tx1"/>
                </a:solidFill>
              </a:rPr>
              <a:t>2</a:t>
            </a:r>
            <a:r>
              <a:rPr lang="fr-FR" dirty="0" smtClean="0">
                <a:solidFill>
                  <a:schemeClr val="tx1"/>
                </a:solidFill>
              </a:rPr>
              <a:t> </a:t>
            </a:r>
            <a:r>
              <a:rPr lang="fr-FR" dirty="0" smtClean="0">
                <a:solidFill>
                  <a:schemeClr val="tx1"/>
                </a:solidFill>
              </a:rPr>
              <a:t>La </a:t>
            </a:r>
            <a:r>
              <a:rPr lang="fr-FR" dirty="0" smtClean="0">
                <a:solidFill>
                  <a:schemeClr val="tx1"/>
                </a:solidFill>
              </a:rPr>
              <a:t>réforme du </a:t>
            </a:r>
            <a:r>
              <a:rPr lang="fr-FR" dirty="0" err="1" smtClean="0">
                <a:solidFill>
                  <a:schemeClr val="tx1"/>
                </a:solidFill>
              </a:rPr>
              <a:t>collége</a:t>
            </a:r>
            <a:r>
              <a:rPr lang="fr-FR" dirty="0" smtClean="0">
                <a:solidFill>
                  <a:schemeClr val="tx1"/>
                </a:solidFill>
              </a:rPr>
              <a:t> propose  que l </a:t>
            </a:r>
            <a:r>
              <a:rPr lang="fr-FR" dirty="0" err="1" smtClean="0">
                <a:solidFill>
                  <a:schemeClr val="tx1"/>
                </a:solidFill>
              </a:rPr>
              <a:t>eps</a:t>
            </a:r>
            <a:r>
              <a:rPr lang="fr-FR" dirty="0" smtClean="0">
                <a:solidFill>
                  <a:schemeClr val="tx1"/>
                </a:solidFill>
              </a:rPr>
              <a:t> contribue à atteindre les compétences du socle ( et au vue de la réforme du lycée il y a dans les textes un continuum sur les compétences transversales).</a:t>
            </a:r>
          </a:p>
          <a:p>
            <a:endParaRPr lang="fr-FR" dirty="0" smtClean="0">
              <a:solidFill>
                <a:schemeClr val="tx1"/>
              </a:solidFill>
            </a:endParaRPr>
          </a:p>
          <a:p>
            <a:r>
              <a:rPr lang="fr-FR" dirty="0" smtClean="0">
                <a:solidFill>
                  <a:schemeClr val="tx1"/>
                </a:solidFill>
              </a:rPr>
              <a:t>Mon travail effectivement s’appuie  sur les différentes compétences  </a:t>
            </a:r>
            <a:r>
              <a:rPr lang="fr-FR" b="1" dirty="0" smtClean="0">
                <a:solidFill>
                  <a:schemeClr val="tx1"/>
                </a:solidFill>
              </a:rPr>
              <a:t>MAIS   ces compétences transversales sont au service de la motricité c’est-à-dire de l’APSA </a:t>
            </a:r>
            <a:r>
              <a:rPr lang="fr-FR" dirty="0" smtClean="0">
                <a:solidFill>
                  <a:schemeClr val="tx1"/>
                </a:solidFill>
              </a:rPr>
              <a:t>( le processus est inversé )</a:t>
            </a:r>
            <a:endParaRPr lang="fr-FR" b="1" dirty="0" smtClean="0">
              <a:solidFill>
                <a:schemeClr val="tx1"/>
              </a:solidFill>
            </a:endParaRPr>
          </a:p>
          <a:p>
            <a:endParaRPr lang="fr-FR" dirty="0" smtClean="0">
              <a:solidFill>
                <a:schemeClr val="tx1"/>
              </a:solidFill>
            </a:endParaRPr>
          </a:p>
          <a:p>
            <a:endParaRPr lang="fr-FR" dirty="0">
              <a:solidFill>
                <a:schemeClr val="tx1"/>
              </a:solidFill>
            </a:endParaRPr>
          </a:p>
          <a:p>
            <a:endParaRPr lang="fr-FR" dirty="0" smtClean="0">
              <a:solidFill>
                <a:schemeClr val="tx1"/>
              </a:solidFill>
            </a:endParaRPr>
          </a:p>
          <a:p>
            <a:pPr algn="ctr"/>
            <a:endParaRPr lang="fr-FR" dirty="0" smtClean="0">
              <a:solidFill>
                <a:schemeClr val="bg1">
                  <a:lumMod val="65000"/>
                </a:schemeClr>
              </a:solidFill>
            </a:endParaRPr>
          </a:p>
          <a:p>
            <a:pPr algn="ctr"/>
            <a:endParaRPr lang="fr-FR"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nvPr>
        </p:nvGraphicFramePr>
        <p:xfrm>
          <a:off x="0" y="142852"/>
          <a:ext cx="9144000" cy="4796535"/>
        </p:xfrm>
        <a:graphic>
          <a:graphicData uri="http://schemas.openxmlformats.org/drawingml/2006/table">
            <a:tbl>
              <a:tblPr firstRow="1" bandRow="1">
                <a:tableStyleId>{5C22544A-7EE6-4342-B048-85BDC9FD1C3A}</a:tableStyleId>
              </a:tblPr>
              <a:tblGrid>
                <a:gridCol w="9144000"/>
              </a:tblGrid>
              <a:tr h="959307">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9307">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9307">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9307">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9307">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Titre 1"/>
          <p:cNvSpPr>
            <a:spLocks noGrp="1"/>
          </p:cNvSpPr>
          <p:nvPr>
            <p:ph type="title"/>
          </p:nvPr>
        </p:nvSpPr>
        <p:spPr>
          <a:xfrm>
            <a:off x="0" y="0"/>
            <a:ext cx="9144000" cy="6858000"/>
          </a:xfrm>
          <a:solidFill>
            <a:schemeClr val="tx1"/>
          </a:solidFill>
        </p:spPr>
        <p:txBody>
          <a:bodyPr>
            <a:normAutofit/>
          </a:bodyPr>
          <a:lstStyle/>
          <a:p>
            <a:endParaRPr lang="fr-FR" sz="1200" dirty="0"/>
          </a:p>
        </p:txBody>
      </p:sp>
      <p:graphicFrame>
        <p:nvGraphicFramePr>
          <p:cNvPr id="7" name="Tableau 6"/>
          <p:cNvGraphicFramePr>
            <a:graphicFrameLocks noGrp="1"/>
          </p:cNvGraphicFramePr>
          <p:nvPr/>
        </p:nvGraphicFramePr>
        <p:xfrm>
          <a:off x="0" y="0"/>
          <a:ext cx="9144000" cy="7215214"/>
        </p:xfrm>
        <a:graphic>
          <a:graphicData uri="http://schemas.openxmlformats.org/drawingml/2006/table">
            <a:tbl>
              <a:tblPr firstRow="1" bandRow="1">
                <a:tableStyleId>{5C22544A-7EE6-4342-B048-85BDC9FD1C3A}</a:tableStyleId>
              </a:tblPr>
              <a:tblGrid>
                <a:gridCol w="9144000"/>
              </a:tblGrid>
              <a:tr h="3357562">
                <a:tc>
                  <a:txBody>
                    <a:bodyPr/>
                    <a:lstStyle/>
                    <a:p>
                      <a:r>
                        <a:rPr lang="fr-FR" b="1" baseline="0" dirty="0" smtClean="0">
                          <a:solidFill>
                            <a:srgbClr val="FF0000"/>
                          </a:solidFill>
                        </a:rPr>
                        <a:t>Ma    </a:t>
                      </a:r>
                      <a:r>
                        <a:rPr lang="fr-FR" b="1" dirty="0" smtClean="0">
                          <a:solidFill>
                            <a:srgbClr val="FF0000"/>
                          </a:solidFill>
                        </a:rPr>
                        <a:t>DEFINITION DE L EPS:</a:t>
                      </a:r>
                    </a:p>
                    <a:p>
                      <a:r>
                        <a:rPr kumimoji="0" lang="fr-FR" sz="1400" b="1" kern="1200" dirty="0" smtClean="0">
                          <a:solidFill>
                            <a:schemeClr val="dk1"/>
                          </a:solidFill>
                          <a:latin typeface="+mn-lt"/>
                          <a:ea typeface="+mn-ea"/>
                          <a:cs typeface="+mn-cs"/>
                        </a:rPr>
                        <a:t>a partir des deux définitions de l’EPS d’A HEBRARD </a:t>
                      </a:r>
                      <a:r>
                        <a:rPr kumimoji="0" lang="fr-FR" sz="1400" b="1" kern="1200" dirty="0" smtClean="0">
                          <a:solidFill>
                            <a:srgbClr val="0070C0"/>
                          </a:solidFill>
                          <a:latin typeface="+mn-lt"/>
                          <a:ea typeface="+mn-ea"/>
                          <a:cs typeface="+mn-cs"/>
                        </a:rPr>
                        <a:t>colloque de </a:t>
                      </a:r>
                      <a:r>
                        <a:rPr kumimoji="0" lang="fr-FR" sz="1400" b="1" kern="1200" dirty="0" err="1" smtClean="0">
                          <a:solidFill>
                            <a:srgbClr val="0070C0"/>
                          </a:solidFill>
                          <a:latin typeface="+mn-lt"/>
                          <a:ea typeface="+mn-ea"/>
                          <a:cs typeface="+mn-cs"/>
                        </a:rPr>
                        <a:t>lyon</a:t>
                      </a:r>
                      <a:r>
                        <a:rPr kumimoji="0" lang="fr-FR" sz="1400" b="1" kern="1200" dirty="0" smtClean="0">
                          <a:solidFill>
                            <a:srgbClr val="0070C0"/>
                          </a:solidFill>
                          <a:latin typeface="+mn-lt"/>
                          <a:ea typeface="+mn-ea"/>
                          <a:cs typeface="+mn-cs"/>
                        </a:rPr>
                        <a:t> 2004</a:t>
                      </a:r>
                      <a:r>
                        <a:rPr kumimoji="0" lang="fr-FR" sz="1400" b="1" kern="1200" dirty="0" smtClean="0">
                          <a:solidFill>
                            <a:schemeClr val="dk1"/>
                          </a:solidFill>
                          <a:latin typeface="+mn-lt"/>
                          <a:ea typeface="+mn-ea"/>
                          <a:cs typeface="+mn-cs"/>
                        </a:rPr>
                        <a:t>, </a:t>
                      </a:r>
                      <a:r>
                        <a:rPr kumimoji="0" lang="fr-FR" sz="1400" b="1" kern="1200" dirty="0" smtClean="0">
                          <a:solidFill>
                            <a:srgbClr val="7030A0"/>
                          </a:solidFill>
                          <a:latin typeface="+mn-lt"/>
                          <a:ea typeface="+mn-ea"/>
                          <a:cs typeface="+mn-cs"/>
                        </a:rPr>
                        <a:t>revue </a:t>
                      </a:r>
                      <a:r>
                        <a:rPr kumimoji="0" lang="fr-FR" sz="1400" b="1" kern="1200" dirty="0" err="1" smtClean="0">
                          <a:solidFill>
                            <a:srgbClr val="7030A0"/>
                          </a:solidFill>
                          <a:latin typeface="+mn-lt"/>
                          <a:ea typeface="+mn-ea"/>
                          <a:cs typeface="+mn-cs"/>
                        </a:rPr>
                        <a:t>eps</a:t>
                      </a:r>
                      <a:r>
                        <a:rPr kumimoji="0" lang="fr-FR" sz="1400" b="1" kern="1200" dirty="0" smtClean="0">
                          <a:solidFill>
                            <a:srgbClr val="7030A0"/>
                          </a:solidFill>
                          <a:latin typeface="+mn-lt"/>
                          <a:ea typeface="+mn-ea"/>
                          <a:cs typeface="+mn-cs"/>
                        </a:rPr>
                        <a:t> 2005</a:t>
                      </a:r>
                      <a:endParaRPr kumimoji="0" lang="fr-FR" sz="1400" kern="1200" dirty="0" smtClean="0">
                        <a:solidFill>
                          <a:srgbClr val="7030A0"/>
                        </a:solidFill>
                        <a:latin typeface="+mn-lt"/>
                        <a:ea typeface="+mn-ea"/>
                        <a:cs typeface="+mn-cs"/>
                      </a:endParaRPr>
                    </a:p>
                    <a:p>
                      <a:r>
                        <a:rPr kumimoji="0" lang="fr-FR" sz="1400" b="1" kern="1200" dirty="0" smtClean="0">
                          <a:solidFill>
                            <a:schemeClr val="dk1"/>
                          </a:solidFill>
                          <a:latin typeface="+mn-lt"/>
                          <a:ea typeface="+mn-ea"/>
                          <a:cs typeface="+mn-cs"/>
                        </a:rPr>
                        <a:t>une définition qui intègre les trois courants historiques de l’EPS</a:t>
                      </a:r>
                      <a:r>
                        <a:rPr kumimoji="0" lang="fr-FR" sz="1400" b="1" kern="1200" baseline="0" dirty="0" smtClean="0">
                          <a:solidFill>
                            <a:schemeClr val="dk1"/>
                          </a:solidFill>
                          <a:latin typeface="+mn-lt"/>
                          <a:ea typeface="+mn-ea"/>
                          <a:cs typeface="+mn-cs"/>
                        </a:rPr>
                        <a:t>                                                                                                                   </a:t>
                      </a:r>
                      <a:r>
                        <a:rPr kumimoji="0" lang="fr-FR" sz="1400" b="1" kern="1200" dirty="0" smtClean="0">
                          <a:solidFill>
                            <a:schemeClr val="dk1"/>
                          </a:solidFill>
                          <a:latin typeface="+mn-lt"/>
                          <a:ea typeface="+mn-ea"/>
                          <a:cs typeface="+mn-cs"/>
                        </a:rPr>
                        <a:t>- </a:t>
                      </a:r>
                      <a:r>
                        <a:rPr kumimoji="0" lang="fr-FR" sz="1400" b="1" kern="1200" dirty="0" smtClean="0">
                          <a:solidFill>
                            <a:srgbClr val="C00000"/>
                          </a:solidFill>
                          <a:latin typeface="+mn-lt"/>
                          <a:ea typeface="+mn-ea"/>
                          <a:cs typeface="+mn-cs"/>
                        </a:rPr>
                        <a:t>le courant développementaliste </a:t>
                      </a:r>
                      <a:r>
                        <a:rPr kumimoji="0" lang="fr-FR" sz="1400" b="1" kern="1200" dirty="0" smtClean="0">
                          <a:solidFill>
                            <a:schemeClr val="dk1"/>
                          </a:solidFill>
                          <a:latin typeface="+mn-lt"/>
                          <a:ea typeface="+mn-ea"/>
                          <a:cs typeface="+mn-cs"/>
                        </a:rPr>
                        <a:t>ou naturaliste ( volonté de développement individuel)                                                                          </a:t>
                      </a:r>
                      <a:r>
                        <a:rPr kumimoji="0" lang="fr-FR" sz="1400" b="1" kern="1200" dirty="0" smtClean="0">
                          <a:solidFill>
                            <a:srgbClr val="00B050"/>
                          </a:solidFill>
                          <a:latin typeface="+mn-lt"/>
                          <a:ea typeface="+mn-ea"/>
                          <a:cs typeface="+mn-cs"/>
                        </a:rPr>
                        <a:t>- le courant culturaliste </a:t>
                      </a:r>
                      <a:r>
                        <a:rPr kumimoji="0" lang="fr-FR" sz="1400" b="1" kern="1200" dirty="0" smtClean="0">
                          <a:solidFill>
                            <a:schemeClr val="dk1"/>
                          </a:solidFill>
                          <a:latin typeface="+mn-lt"/>
                          <a:ea typeface="+mn-ea"/>
                          <a:cs typeface="+mn-cs"/>
                        </a:rPr>
                        <a:t>( met en avant l’accès aux pratiques culturellement significatives)                                                                        </a:t>
                      </a:r>
                      <a:r>
                        <a:rPr kumimoji="0" lang="fr-FR" sz="1400" b="1" kern="1200" dirty="0" smtClean="0">
                          <a:solidFill>
                            <a:schemeClr val="bg1">
                              <a:lumMod val="50000"/>
                            </a:schemeClr>
                          </a:solidFill>
                          <a:latin typeface="+mn-lt"/>
                          <a:ea typeface="+mn-ea"/>
                          <a:cs typeface="+mn-cs"/>
                        </a:rPr>
                        <a:t>- le courant sociétal </a:t>
                      </a:r>
                      <a:r>
                        <a:rPr kumimoji="0" lang="fr-FR" sz="1400" b="1" kern="1200" dirty="0" smtClean="0">
                          <a:solidFill>
                            <a:schemeClr val="dk1"/>
                          </a:solidFill>
                          <a:latin typeface="+mn-lt"/>
                          <a:ea typeface="+mn-ea"/>
                          <a:cs typeface="+mn-cs"/>
                        </a:rPr>
                        <a:t>( privilégiant une dynamique d’intégration sociale utilitaire, </a:t>
                      </a:r>
                      <a:r>
                        <a:rPr kumimoji="0" lang="fr-FR" sz="1400" b="1" kern="1200" dirty="0" err="1" smtClean="0">
                          <a:solidFill>
                            <a:schemeClr val="dk1"/>
                          </a:solidFill>
                          <a:latin typeface="+mn-lt"/>
                          <a:ea typeface="+mn-ea"/>
                          <a:cs typeface="+mn-cs"/>
                        </a:rPr>
                        <a:t>proféssionnelle</a:t>
                      </a:r>
                      <a:r>
                        <a:rPr kumimoji="0" lang="fr-FR" sz="1400" b="1" kern="1200" dirty="0" smtClean="0">
                          <a:solidFill>
                            <a:schemeClr val="dk1"/>
                          </a:solidFill>
                          <a:latin typeface="+mn-lt"/>
                          <a:ea typeface="+mn-ea"/>
                          <a:cs typeface="+mn-cs"/>
                        </a:rPr>
                        <a:t>, citoyenne)</a:t>
                      </a:r>
                    </a:p>
                    <a:p>
                      <a:endParaRPr kumimoji="0" lang="fr-FR" sz="1400" b="1" kern="1200" dirty="0" smtClean="0">
                        <a:solidFill>
                          <a:schemeClr val="dk1"/>
                        </a:solidFill>
                        <a:latin typeface="+mn-lt"/>
                        <a:ea typeface="+mn-ea"/>
                        <a:cs typeface="+mn-cs"/>
                      </a:endParaRPr>
                    </a:p>
                    <a:p>
                      <a:r>
                        <a:rPr kumimoji="0" lang="fr-FR" sz="1400" b="1" kern="1200" dirty="0" smtClean="0">
                          <a:solidFill>
                            <a:srgbClr val="7030A0"/>
                          </a:solidFill>
                          <a:latin typeface="+mn-lt"/>
                          <a:ea typeface="+mn-ea"/>
                          <a:cs typeface="+mn-cs"/>
                        </a:rPr>
                        <a:t>L’EPS est un processus d'influence </a:t>
                      </a:r>
                      <a:r>
                        <a:rPr kumimoji="0" lang="fr-FR" sz="1400" b="1" kern="1200" dirty="0" smtClean="0">
                          <a:solidFill>
                            <a:schemeClr val="dk1"/>
                          </a:solidFill>
                          <a:latin typeface="+mn-lt"/>
                          <a:ea typeface="+mn-ea"/>
                          <a:cs typeface="+mn-cs"/>
                        </a:rPr>
                        <a:t>qui AGIT sur ET par le corps</a:t>
                      </a:r>
                      <a:r>
                        <a:rPr kumimoji="0" lang="fr-FR" sz="1400" b="1" kern="1200" dirty="0" smtClean="0">
                          <a:solidFill>
                            <a:srgbClr val="7030A0"/>
                          </a:solidFill>
                          <a:latin typeface="+mn-lt"/>
                          <a:ea typeface="+mn-ea"/>
                          <a:cs typeface="+mn-cs"/>
                        </a:rPr>
                        <a:t>, tout à la fois normatif et libérateur</a:t>
                      </a:r>
                      <a:r>
                        <a:rPr kumimoji="0" lang="fr-FR" sz="1400" b="1" i="1" kern="1200" dirty="0" smtClean="0">
                          <a:solidFill>
                            <a:schemeClr val="dk1"/>
                          </a:solidFill>
                          <a:latin typeface="+mn-lt"/>
                          <a:ea typeface="+mn-ea"/>
                          <a:cs typeface="+mn-cs"/>
                        </a:rPr>
                        <a:t>*</a:t>
                      </a:r>
                      <a:r>
                        <a:rPr kumimoji="0" lang="fr-FR" sz="1400" b="1" kern="1200" dirty="0" smtClean="0">
                          <a:solidFill>
                            <a:schemeClr val="dk1"/>
                          </a:solidFill>
                          <a:latin typeface="+mn-lt"/>
                          <a:ea typeface="+mn-ea"/>
                          <a:cs typeface="+mn-cs"/>
                        </a:rPr>
                        <a:t>, </a:t>
                      </a:r>
                      <a:r>
                        <a:rPr kumimoji="0" lang="fr-FR" sz="1400" b="1" kern="1200" dirty="0" smtClean="0">
                          <a:solidFill>
                            <a:srgbClr val="0070C0"/>
                          </a:solidFill>
                          <a:latin typeface="+mn-lt"/>
                          <a:ea typeface="+mn-ea"/>
                          <a:cs typeface="+mn-cs"/>
                        </a:rPr>
                        <a:t>faite d'un ensemble d'enseignement d'APSA </a:t>
                      </a:r>
                      <a:r>
                        <a:rPr kumimoji="0" lang="fr-FR" sz="1400" b="1" kern="1200" dirty="0" smtClean="0">
                          <a:solidFill>
                            <a:schemeClr val="dk1"/>
                          </a:solidFill>
                          <a:latin typeface="+mn-lt"/>
                          <a:ea typeface="+mn-ea"/>
                          <a:cs typeface="+mn-cs"/>
                        </a:rPr>
                        <a:t>qui vise </a:t>
                      </a:r>
                      <a:r>
                        <a:rPr kumimoji="0" lang="fr-FR" sz="1400" b="1" kern="1200" dirty="0" smtClean="0">
                          <a:solidFill>
                            <a:srgbClr val="00B050"/>
                          </a:solidFill>
                          <a:latin typeface="+mn-lt"/>
                          <a:ea typeface="+mn-ea"/>
                          <a:cs typeface="+mn-cs"/>
                        </a:rPr>
                        <a:t>la transmission d'une culture </a:t>
                      </a:r>
                      <a:r>
                        <a:rPr kumimoji="0" lang="fr-FR" sz="1400" b="1" kern="1200" dirty="0" smtClean="0">
                          <a:solidFill>
                            <a:schemeClr val="dk1"/>
                          </a:solidFill>
                          <a:latin typeface="+mn-lt"/>
                          <a:ea typeface="+mn-ea"/>
                          <a:cs typeface="+mn-cs"/>
                        </a:rPr>
                        <a:t>et </a:t>
                      </a:r>
                      <a:r>
                        <a:rPr kumimoji="0" lang="fr-FR" sz="1400" b="1" kern="1200" dirty="0" smtClean="0">
                          <a:solidFill>
                            <a:srgbClr val="C00000"/>
                          </a:solidFill>
                          <a:latin typeface="+mn-lt"/>
                          <a:ea typeface="+mn-ea"/>
                          <a:cs typeface="+mn-cs"/>
                        </a:rPr>
                        <a:t>le développement des conduites motrices </a:t>
                      </a:r>
                      <a:r>
                        <a:rPr kumimoji="0" lang="fr-FR" sz="1400" b="1" kern="1200" dirty="0" smtClean="0">
                          <a:solidFill>
                            <a:schemeClr val="dk1"/>
                          </a:solidFill>
                          <a:latin typeface="+mn-lt"/>
                          <a:ea typeface="+mn-ea"/>
                          <a:cs typeface="+mn-cs"/>
                        </a:rPr>
                        <a:t>que les valeurs admises** conduisent à considérer comme souhaitable et </a:t>
                      </a:r>
                      <a:r>
                        <a:rPr kumimoji="0" lang="fr-FR" sz="1400" b="1" kern="1200" dirty="0" smtClean="0">
                          <a:solidFill>
                            <a:schemeClr val="bg1">
                              <a:lumMod val="50000"/>
                            </a:schemeClr>
                          </a:solidFill>
                          <a:latin typeface="+mn-lt"/>
                          <a:ea typeface="+mn-ea"/>
                          <a:cs typeface="+mn-cs"/>
                        </a:rPr>
                        <a:t>susceptible de procurer le bien vivre.			</a:t>
                      </a:r>
                    </a:p>
                    <a:p>
                      <a:r>
                        <a:rPr kumimoji="0" lang="fr-FR" sz="1400" b="1" kern="1200" dirty="0" smtClean="0">
                          <a:solidFill>
                            <a:schemeClr val="dk1"/>
                          </a:solidFill>
                          <a:latin typeface="+mn-lt"/>
                          <a:ea typeface="+mn-ea"/>
                          <a:cs typeface="+mn-cs"/>
                        </a:rPr>
                        <a:t>* de la règle à l’autonomie</a:t>
                      </a:r>
                    </a:p>
                    <a:p>
                      <a:r>
                        <a:rPr kumimoji="0" lang="fr-FR" sz="1400" b="1" kern="1200" dirty="0" smtClean="0">
                          <a:solidFill>
                            <a:schemeClr val="dk1"/>
                          </a:solidFill>
                          <a:latin typeface="+mn-lt"/>
                          <a:ea typeface="+mn-ea"/>
                          <a:cs typeface="+mn-cs"/>
                        </a:rPr>
                        <a:t>** valeurs sociétales; institutionnelles, professionnelles, mais aussi "poussées" </a:t>
                      </a:r>
                      <a:r>
                        <a:rPr kumimoji="0" lang="fr-FR" sz="1400" b="1" kern="1200" dirty="0" err="1" smtClean="0">
                          <a:solidFill>
                            <a:schemeClr val="dk1"/>
                          </a:solidFill>
                          <a:latin typeface="+mn-lt"/>
                          <a:ea typeface="+mn-ea"/>
                          <a:cs typeface="+mn-cs"/>
                        </a:rPr>
                        <a:t>extra-scolaires</a:t>
                      </a:r>
                      <a:r>
                        <a:rPr kumimoji="0" lang="fr-FR" sz="1400" b="1" kern="1200" dirty="0" smtClean="0">
                          <a:solidFill>
                            <a:schemeClr val="dk1"/>
                          </a:solidFill>
                          <a:latin typeface="+mn-lt"/>
                          <a:ea typeface="+mn-ea"/>
                          <a:cs typeface="+mn-cs"/>
                        </a:rPr>
                        <a:t>  culturelles, philosophiques, religieuses…….dynamique permanente entre "le peuple" et les décideurs</a:t>
                      </a:r>
                      <a:r>
                        <a:rPr kumimoji="0" lang="fr-FR" sz="1400" kern="1200" dirty="0" smtClean="0">
                          <a:solidFill>
                            <a:schemeClr val="dk1"/>
                          </a:solidFill>
                          <a:latin typeface="+mn-lt"/>
                          <a:ea typeface="+mn-ea"/>
                          <a:cs typeface="+mn-cs"/>
                        </a:rPr>
                        <a:t>		</a:t>
                      </a:r>
                      <a:r>
                        <a:rPr kumimoji="0" lang="fr-FR" sz="1800" kern="1200" dirty="0" smtClean="0">
                          <a:solidFill>
                            <a:schemeClr val="dk1"/>
                          </a:solidFill>
                          <a:latin typeface="+mn-lt"/>
                          <a:ea typeface="+mn-ea"/>
                          <a:cs typeface="+mn-cs"/>
                        </a:rPr>
                        <a:t>	 </a:t>
                      </a:r>
                      <a:endParaRPr lang="fr-FR"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801454">
                <a:tc>
                  <a:txBody>
                    <a:bodyPr/>
                    <a:lstStyle/>
                    <a:p>
                      <a:r>
                        <a:rPr lang="fr-FR" sz="1800" b="1" dirty="0" smtClean="0">
                          <a:solidFill>
                            <a:srgbClr val="FF0000"/>
                          </a:solidFill>
                        </a:rPr>
                        <a:t>PROGRAMME</a:t>
                      </a:r>
                      <a:r>
                        <a:rPr lang="fr-FR" sz="1800" b="1" baseline="0" dirty="0" smtClean="0">
                          <a:solidFill>
                            <a:srgbClr val="FF0000"/>
                          </a:solidFill>
                        </a:rPr>
                        <a:t> 2015             VOLET 1  et rapport à l’EPS       </a:t>
                      </a:r>
                    </a:p>
                    <a:p>
                      <a:r>
                        <a:rPr lang="fr-FR" sz="1800" b="1" baseline="0" dirty="0" smtClean="0">
                          <a:solidFill>
                            <a:srgbClr val="FF0000"/>
                          </a:solidFill>
                        </a:rPr>
                        <a:t> </a:t>
                      </a:r>
                      <a:r>
                        <a:rPr lang="fr-FR" sz="1400" b="1" baseline="0" dirty="0" smtClean="0">
                          <a:solidFill>
                            <a:schemeClr val="tx1"/>
                          </a:solidFill>
                        </a:rPr>
                        <a:t>développement des compétences de l’élève par TACHES  + COMPLEXES* ( </a:t>
                      </a:r>
                      <a:r>
                        <a:rPr lang="fr-FR" sz="1400" b="1" i="1" baseline="0" dirty="0" smtClean="0">
                          <a:solidFill>
                            <a:schemeClr val="tx1"/>
                          </a:solidFill>
                        </a:rPr>
                        <a:t>disciplinaires et </a:t>
                      </a:r>
                      <a:r>
                        <a:rPr lang="fr-FR" sz="1400" b="1" i="1" baseline="0" dirty="0" err="1" smtClean="0">
                          <a:solidFill>
                            <a:schemeClr val="tx1"/>
                          </a:solidFill>
                        </a:rPr>
                        <a:t>inter-disciplinaires</a:t>
                      </a:r>
                      <a:r>
                        <a:rPr lang="fr-FR" sz="1400" b="1" i="1" baseline="0" dirty="0" smtClean="0">
                          <a:solidFill>
                            <a:schemeClr val="tx1"/>
                          </a:solidFill>
                        </a:rPr>
                        <a:t>): </a:t>
                      </a:r>
                      <a:r>
                        <a:rPr lang="fr-FR" sz="1400" b="1" i="0" baseline="0" dirty="0" smtClean="0">
                          <a:solidFill>
                            <a:schemeClr val="tx1"/>
                          </a:solidFill>
                        </a:rPr>
                        <a:t>en mobilisant plus de ressources :</a:t>
                      </a:r>
                    </a:p>
                    <a:p>
                      <a:r>
                        <a:rPr lang="fr-FR" sz="1400" b="1" i="0" baseline="0" dirty="0" smtClean="0">
                          <a:solidFill>
                            <a:schemeClr val="tx1"/>
                          </a:solidFill>
                        </a:rPr>
                        <a:t>                                                                                                           connaissances ( </a:t>
                      </a:r>
                      <a:r>
                        <a:rPr lang="fr-FR" sz="1400" b="1" i="1" baseline="0" dirty="0" smtClean="0">
                          <a:solidFill>
                            <a:schemeClr val="tx1"/>
                          </a:solidFill>
                        </a:rPr>
                        <a:t>connaissances</a:t>
                      </a:r>
                      <a:r>
                        <a:rPr lang="fr-FR" sz="1400" b="1" i="0" baseline="0" dirty="0" smtClean="0">
                          <a:solidFill>
                            <a:schemeClr val="tx1"/>
                          </a:solidFill>
                        </a:rPr>
                        <a:t> </a:t>
                      </a:r>
                      <a:r>
                        <a:rPr lang="fr-FR" sz="1400" b="1" i="1" baseline="0" dirty="0" smtClean="0">
                          <a:solidFill>
                            <a:schemeClr val="tx1"/>
                          </a:solidFill>
                        </a:rPr>
                        <a:t>déclaratives**)</a:t>
                      </a:r>
                    </a:p>
                    <a:p>
                      <a:r>
                        <a:rPr lang="fr-FR" sz="1800" b="1" i="0" baseline="0" dirty="0" smtClean="0">
                          <a:solidFill>
                            <a:srgbClr val="FF0000"/>
                          </a:solidFill>
                        </a:rPr>
                        <a:t>                                                                                  </a:t>
                      </a:r>
                      <a:r>
                        <a:rPr lang="fr-FR" sz="1400" b="1" i="0" baseline="0" dirty="0" err="1" smtClean="0">
                          <a:solidFill>
                            <a:schemeClr val="tx1"/>
                          </a:solidFill>
                        </a:rPr>
                        <a:t>savoirs-faire</a:t>
                      </a:r>
                      <a:r>
                        <a:rPr lang="fr-FR" sz="1400" b="1" i="0" baseline="0" dirty="0" smtClean="0">
                          <a:solidFill>
                            <a:schemeClr val="tx1"/>
                          </a:solidFill>
                        </a:rPr>
                        <a:t> (</a:t>
                      </a:r>
                      <a:r>
                        <a:rPr lang="fr-FR" sz="1400" b="1" i="1" baseline="0" dirty="0" smtClean="0">
                          <a:solidFill>
                            <a:schemeClr val="tx1"/>
                          </a:solidFill>
                        </a:rPr>
                        <a:t> connaissances procédurales/techniques/stratégiques)</a:t>
                      </a:r>
                    </a:p>
                    <a:p>
                      <a:r>
                        <a:rPr lang="fr-FR" sz="1400" b="1" i="0" baseline="0" dirty="0" smtClean="0">
                          <a:solidFill>
                            <a:schemeClr val="tx1"/>
                          </a:solidFill>
                        </a:rPr>
                        <a:t>                                                                                                           attitudes (  </a:t>
                      </a:r>
                      <a:r>
                        <a:rPr lang="fr-FR" sz="1400" b="1" i="1" baseline="0" dirty="0" smtClean="0">
                          <a:solidFill>
                            <a:schemeClr val="tx1"/>
                          </a:solidFill>
                        </a:rPr>
                        <a:t>connaissances affectives [psycho-sociales])</a:t>
                      </a:r>
                      <a:r>
                        <a:rPr lang="fr-FR" sz="1800" b="1" i="0" baseline="0" dirty="0" smtClean="0">
                          <a:solidFill>
                            <a:srgbClr val="FF0000"/>
                          </a:solidFill>
                        </a:rPr>
                        <a:t>   </a:t>
                      </a:r>
                    </a:p>
                    <a:p>
                      <a:r>
                        <a:rPr lang="fr-FR" sz="1400" b="1" i="0" baseline="0" dirty="0" smtClean="0">
                          <a:solidFill>
                            <a:schemeClr val="tx1"/>
                          </a:solidFill>
                        </a:rPr>
                        <a:t> -pour une culture commune </a:t>
                      </a:r>
                      <a:r>
                        <a:rPr lang="fr-FR" sz="1400" b="1" i="0" baseline="0" dirty="0" smtClean="0">
                          <a:solidFill>
                            <a:srgbClr val="FF0000"/>
                          </a:solidFill>
                        </a:rPr>
                        <a:t>                                                     </a:t>
                      </a:r>
                      <a:endParaRPr lang="fr-FR" sz="1400" b="1" i="1" baseline="0" dirty="0" smtClean="0">
                        <a:solidFill>
                          <a:schemeClr val="tx1"/>
                        </a:solidFill>
                      </a:endParaRPr>
                    </a:p>
                    <a:p>
                      <a:r>
                        <a:rPr lang="fr-FR" sz="1400" b="0" i="0" baseline="0" dirty="0" smtClean="0">
                          <a:solidFill>
                            <a:schemeClr val="tx1"/>
                          </a:solidFill>
                        </a:rPr>
                        <a:t> -</a:t>
                      </a:r>
                      <a:r>
                        <a:rPr lang="fr-FR" sz="1400" b="1" i="0" baseline="0" dirty="0" smtClean="0">
                          <a:solidFill>
                            <a:schemeClr val="tx1"/>
                          </a:solidFill>
                        </a:rPr>
                        <a:t>une pensée personnelle en construction afin que chacun développe ses propres talents</a:t>
                      </a:r>
                    </a:p>
                    <a:p>
                      <a:r>
                        <a:rPr lang="fr-FR" sz="1400" b="1" i="0" baseline="0" dirty="0" smtClean="0">
                          <a:solidFill>
                            <a:schemeClr val="tx1"/>
                          </a:solidFill>
                        </a:rPr>
                        <a:t> -un parcours avenir: préparation du projet d’orientation de chaque élève</a:t>
                      </a:r>
                    </a:p>
                    <a:p>
                      <a:endParaRPr lang="fr-FR" sz="1400" b="1" i="0" baseline="0" dirty="0" smtClean="0">
                        <a:solidFill>
                          <a:schemeClr val="tx1"/>
                        </a:solidFill>
                      </a:endParaRPr>
                    </a:p>
                    <a:p>
                      <a:r>
                        <a:rPr lang="fr-FR" sz="1400" b="1" i="0" baseline="0" dirty="0" smtClean="0">
                          <a:solidFill>
                            <a:schemeClr val="tx1"/>
                          </a:solidFill>
                        </a:rPr>
                        <a:t>*tâches de plus en plus complexes par      diversités des supports (technologiques et numériques)                                                                                                                                                                                                                                                                               travail en groupe       démarche de projet          résolution de </a:t>
                      </a:r>
                      <a:r>
                        <a:rPr lang="fr-FR" sz="1400" b="1" i="0" baseline="0" dirty="0" err="1" smtClean="0">
                          <a:solidFill>
                            <a:schemeClr val="tx1"/>
                          </a:solidFill>
                        </a:rPr>
                        <a:t>pb</a:t>
                      </a:r>
                      <a:r>
                        <a:rPr lang="fr-FR" sz="1400" b="1" i="0" baseline="0" dirty="0" smtClean="0">
                          <a:solidFill>
                            <a:schemeClr val="tx1"/>
                          </a:solidFill>
                        </a:rPr>
                        <a:t>                conception d’œuvres personnelles   </a:t>
                      </a:r>
                    </a:p>
                    <a:p>
                      <a:r>
                        <a:rPr lang="fr-FR" sz="1400" b="1" i="0" baseline="0" dirty="0" smtClean="0">
                          <a:solidFill>
                            <a:schemeClr val="tx1"/>
                          </a:solidFill>
                        </a:rPr>
                        <a:t>**  voir classifications de </a:t>
                      </a:r>
                      <a:r>
                        <a:rPr lang="fr-FR" sz="1400" b="1" i="0" baseline="0" dirty="0" err="1" smtClean="0">
                          <a:solidFill>
                            <a:schemeClr val="tx1"/>
                          </a:solidFill>
                        </a:rPr>
                        <a:t>jp</a:t>
                      </a:r>
                      <a:r>
                        <a:rPr lang="fr-FR" sz="1400" b="1" i="0" baseline="0" dirty="0" smtClean="0">
                          <a:solidFill>
                            <a:schemeClr val="tx1"/>
                          </a:solidFill>
                        </a:rPr>
                        <a:t> FAMOSE (1994) sur les connaissances en EPS                                                                                                                                                                                                                                                                                                                           </a:t>
                      </a:r>
                      <a:endParaRPr lang="fr-FR" sz="1800" b="1" i="0" baseline="0" dirty="0" smtClean="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nvPr>
        </p:nvGraphicFramePr>
        <p:xfrm>
          <a:off x="0" y="142852"/>
          <a:ext cx="9144000" cy="6715149"/>
        </p:xfrm>
        <a:graphic>
          <a:graphicData uri="http://schemas.openxmlformats.org/drawingml/2006/table">
            <a:tbl>
              <a:tblPr firstRow="1" bandRow="1">
                <a:tableStyleId>{5C22544A-7EE6-4342-B048-85BDC9FD1C3A}</a:tableStyleId>
              </a:tblPr>
              <a:tblGrid>
                <a:gridCol w="9144000"/>
              </a:tblGrid>
              <a:tr h="959307">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9307">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9307">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9307">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9307">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9307">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9307">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Titre 1"/>
          <p:cNvSpPr>
            <a:spLocks noGrp="1"/>
          </p:cNvSpPr>
          <p:nvPr>
            <p:ph type="title"/>
          </p:nvPr>
        </p:nvSpPr>
        <p:spPr>
          <a:xfrm>
            <a:off x="0" y="0"/>
            <a:ext cx="9144000" cy="6858000"/>
          </a:xfrm>
          <a:solidFill>
            <a:schemeClr val="tx1"/>
          </a:solidFill>
        </p:spPr>
        <p:txBody>
          <a:bodyPr>
            <a:normAutofit/>
          </a:bodyPr>
          <a:lstStyle/>
          <a:p>
            <a:endParaRPr lang="fr-FR" sz="1200" dirty="0"/>
          </a:p>
        </p:txBody>
      </p:sp>
      <p:graphicFrame>
        <p:nvGraphicFramePr>
          <p:cNvPr id="7" name="Tableau 6"/>
          <p:cNvGraphicFramePr>
            <a:graphicFrameLocks noGrp="1"/>
          </p:cNvGraphicFramePr>
          <p:nvPr/>
        </p:nvGraphicFramePr>
        <p:xfrm>
          <a:off x="0" y="0"/>
          <a:ext cx="9144000" cy="6858024"/>
        </p:xfrm>
        <a:graphic>
          <a:graphicData uri="http://schemas.openxmlformats.org/drawingml/2006/table">
            <a:tbl>
              <a:tblPr firstRow="1" bandRow="1">
                <a:tableStyleId>{5C22544A-7EE6-4342-B048-85BDC9FD1C3A}</a:tableStyleId>
              </a:tblPr>
              <a:tblGrid>
                <a:gridCol w="1428728"/>
                <a:gridCol w="2500330"/>
                <a:gridCol w="1785950"/>
                <a:gridCol w="1643074"/>
                <a:gridCol w="1785918"/>
              </a:tblGrid>
              <a:tr h="500042">
                <a:tc gridSpan="5">
                  <a:txBody>
                    <a:bodyPr/>
                    <a:lstStyle/>
                    <a:p>
                      <a:r>
                        <a:rPr lang="fr-FR" baseline="0" dirty="0" smtClean="0">
                          <a:solidFill>
                            <a:schemeClr val="tx1"/>
                          </a:solidFill>
                        </a:rPr>
                        <a:t>          </a:t>
                      </a:r>
                      <a:r>
                        <a:rPr lang="fr-FR" baseline="0" dirty="0" smtClean="0">
                          <a:solidFill>
                            <a:srgbClr val="FF0000"/>
                          </a:solidFill>
                        </a:rPr>
                        <a:t>PROGRAMME 2015                        VOLET 2 </a:t>
                      </a:r>
                      <a:r>
                        <a:rPr lang="fr-FR" baseline="0" dirty="0" smtClean="0">
                          <a:solidFill>
                            <a:schemeClr val="tx1"/>
                          </a:solidFill>
                        </a:rPr>
                        <a:t> </a:t>
                      </a:r>
                      <a:r>
                        <a:rPr lang="fr-FR" baseline="0" dirty="0" smtClean="0">
                          <a:solidFill>
                            <a:srgbClr val="FF0000"/>
                          </a:solidFill>
                        </a:rPr>
                        <a:t>et rapport à l’EPS   </a:t>
                      </a:r>
                      <a:r>
                        <a:rPr lang="fr-FR" baseline="0" dirty="0" smtClean="0">
                          <a:solidFill>
                            <a:schemeClr val="tx1"/>
                          </a:solidFill>
                        </a:rPr>
                        <a:t>                                                                                                                                                                                                                                    </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857250">
                <a:tc>
                  <a:txBody>
                    <a:bodyPr/>
                    <a:lstStyle/>
                    <a:p>
                      <a:r>
                        <a:rPr lang="fr-FR" sz="1600" b="1" dirty="0" smtClean="0">
                          <a:solidFill>
                            <a:srgbClr val="FF0000"/>
                          </a:solidFill>
                        </a:rPr>
                        <a:t>Domaine1</a:t>
                      </a:r>
                    </a:p>
                    <a:p>
                      <a:r>
                        <a:rPr lang="fr-FR" sz="1600" b="1" dirty="0" smtClean="0">
                          <a:solidFill>
                            <a:srgbClr val="FF0000"/>
                          </a:solidFill>
                        </a:rPr>
                        <a:t>Les langages</a:t>
                      </a:r>
                      <a:r>
                        <a:rPr lang="fr-FR" sz="1600" b="1" baseline="0" dirty="0" smtClean="0">
                          <a:solidFill>
                            <a:srgbClr val="FF0000"/>
                          </a:solidFill>
                        </a:rPr>
                        <a:t> pour penser,  communiquer</a:t>
                      </a:r>
                      <a:endParaRPr lang="fr-FR" sz="16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fr-FR" sz="1600" b="1" dirty="0" smtClean="0">
                          <a:solidFill>
                            <a:srgbClr val="FF0000"/>
                          </a:solidFill>
                        </a:rPr>
                        <a:t>Domaine 2</a:t>
                      </a:r>
                    </a:p>
                    <a:p>
                      <a:r>
                        <a:rPr lang="fr-FR" sz="1600" b="1" dirty="0" smtClean="0">
                          <a:solidFill>
                            <a:srgbClr val="FF0000"/>
                          </a:solidFill>
                        </a:rPr>
                        <a:t>Les méthodes et outils pour apprendre</a:t>
                      </a:r>
                      <a:endParaRPr lang="fr-FR" sz="16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fr-FR" sz="1600" b="1" dirty="0" smtClean="0">
                          <a:solidFill>
                            <a:srgbClr val="FF0000"/>
                          </a:solidFill>
                        </a:rPr>
                        <a:t>Domaine3</a:t>
                      </a:r>
                    </a:p>
                    <a:p>
                      <a:r>
                        <a:rPr lang="fr-FR" sz="1600" b="1" dirty="0" smtClean="0">
                          <a:solidFill>
                            <a:srgbClr val="FF0000"/>
                          </a:solidFill>
                        </a:rPr>
                        <a:t>La formation de la personne et du citoyen</a:t>
                      </a:r>
                      <a:endParaRPr lang="fr-FR" sz="16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fr-FR" sz="1600" b="1" dirty="0" smtClean="0">
                          <a:solidFill>
                            <a:srgbClr val="FF0000"/>
                          </a:solidFill>
                        </a:rPr>
                        <a:t>Domaine4</a:t>
                      </a:r>
                    </a:p>
                    <a:p>
                      <a:r>
                        <a:rPr lang="fr-FR" sz="1600" b="1" dirty="0" smtClean="0">
                          <a:solidFill>
                            <a:srgbClr val="FF0000"/>
                          </a:solidFill>
                        </a:rPr>
                        <a:t>Les systèmes naturels et techniques</a:t>
                      </a:r>
                      <a:endParaRPr lang="fr-FR" sz="16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fr-FR" sz="1600" b="1" dirty="0" smtClean="0">
                          <a:solidFill>
                            <a:srgbClr val="FF0000"/>
                          </a:solidFill>
                        </a:rPr>
                        <a:t>Domaine5</a:t>
                      </a:r>
                    </a:p>
                    <a:p>
                      <a:r>
                        <a:rPr lang="fr-FR" sz="1600" b="1" dirty="0" smtClean="0">
                          <a:solidFill>
                            <a:srgbClr val="FF0000"/>
                          </a:solidFill>
                        </a:rPr>
                        <a:t>la représentation du monde et de l’activité humaine</a:t>
                      </a:r>
                      <a:endParaRPr lang="fr-FR" sz="16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857250">
                <a:tc>
                  <a:txBody>
                    <a:bodyPr/>
                    <a:lstStyle/>
                    <a:p>
                      <a:r>
                        <a:rPr lang="fr-FR" sz="1400" b="1" dirty="0" smtClean="0">
                          <a:solidFill>
                            <a:schemeClr val="tx1"/>
                          </a:solidFill>
                        </a:rPr>
                        <a:t>L’EPS apprends à élaborer des systèmes de communication DANS et PAR l’action</a:t>
                      </a:r>
                      <a:endParaRPr lang="fr-FR"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fr-FR" sz="1400" b="1" dirty="0" smtClean="0">
                          <a:solidFill>
                            <a:schemeClr val="tx1"/>
                          </a:solidFill>
                        </a:rPr>
                        <a:t>-comprendre</a:t>
                      </a:r>
                      <a:r>
                        <a:rPr lang="fr-FR" sz="1400" b="1" baseline="0" dirty="0" smtClean="0">
                          <a:solidFill>
                            <a:schemeClr val="tx1"/>
                          </a:solidFill>
                        </a:rPr>
                        <a:t> les consignes</a:t>
                      </a:r>
                    </a:p>
                    <a:p>
                      <a:r>
                        <a:rPr lang="fr-FR" sz="1400" b="1" baseline="0" dirty="0" smtClean="0">
                          <a:solidFill>
                            <a:schemeClr val="tx1"/>
                          </a:solidFill>
                        </a:rPr>
                        <a:t>-travail coopératif</a:t>
                      </a:r>
                    </a:p>
                    <a:p>
                      <a:r>
                        <a:rPr lang="fr-FR" sz="1400" b="1" baseline="0" dirty="0" smtClean="0">
                          <a:solidFill>
                            <a:schemeClr val="tx1"/>
                          </a:solidFill>
                        </a:rPr>
                        <a:t>-stratégies d’écoute et  compréhension</a:t>
                      </a:r>
                    </a:p>
                    <a:p>
                      <a:r>
                        <a:rPr lang="fr-FR" sz="1400" b="1" baseline="0" dirty="0" smtClean="0">
                          <a:solidFill>
                            <a:schemeClr val="tx1"/>
                          </a:solidFill>
                        </a:rPr>
                        <a:t>-entrainement et répétition</a:t>
                      </a:r>
                    </a:p>
                    <a:p>
                      <a:r>
                        <a:rPr lang="fr-FR" sz="1400" b="1" baseline="0" dirty="0" smtClean="0">
                          <a:solidFill>
                            <a:schemeClr val="tx1"/>
                          </a:solidFill>
                        </a:rPr>
                        <a:t>Réduction ou augmentation de la complexité de la tâche</a:t>
                      </a:r>
                    </a:p>
                    <a:p>
                      <a:r>
                        <a:rPr lang="fr-FR" sz="1400" b="1" baseline="0" dirty="0" smtClean="0">
                          <a:solidFill>
                            <a:schemeClr val="tx1"/>
                          </a:solidFill>
                        </a:rPr>
                        <a:t>-Comprendre ses erreurs</a:t>
                      </a:r>
                    </a:p>
                    <a:p>
                      <a:r>
                        <a:rPr lang="fr-FR" sz="1400" b="1" baseline="0" dirty="0" smtClean="0">
                          <a:solidFill>
                            <a:schemeClr val="tx1"/>
                          </a:solidFill>
                        </a:rPr>
                        <a:t>-projets</a:t>
                      </a:r>
                      <a:endParaRPr lang="fr-FR"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fr-FR" sz="1400" b="1" dirty="0" smtClean="0">
                          <a:solidFill>
                            <a:schemeClr val="tx1"/>
                          </a:solidFill>
                        </a:rPr>
                        <a:t>-comprendre</a:t>
                      </a:r>
                      <a:r>
                        <a:rPr lang="fr-FR" sz="1400" b="1" baseline="0" dirty="0" smtClean="0">
                          <a:solidFill>
                            <a:schemeClr val="tx1"/>
                          </a:solidFill>
                        </a:rPr>
                        <a:t> les règles ; source de liberté et de sécurité ; rapport positif aux autres </a:t>
                      </a:r>
                    </a:p>
                    <a:p>
                      <a:pPr>
                        <a:buFontTx/>
                        <a:buChar char="-"/>
                      </a:pPr>
                      <a:r>
                        <a:rPr lang="fr-FR" sz="1400" b="1" baseline="0" dirty="0" smtClean="0">
                          <a:solidFill>
                            <a:schemeClr val="tx1"/>
                          </a:solidFill>
                        </a:rPr>
                        <a:t>Sens des responsabilités individuelles et collectives</a:t>
                      </a:r>
                    </a:p>
                    <a:p>
                      <a:pPr>
                        <a:buFontTx/>
                        <a:buChar char="-"/>
                      </a:pPr>
                      <a:r>
                        <a:rPr lang="fr-FR" sz="1400" b="1" baseline="0" dirty="0" smtClean="0">
                          <a:solidFill>
                            <a:schemeClr val="tx1"/>
                          </a:solidFill>
                        </a:rPr>
                        <a:t> vivre et  travailler dans un collectif</a:t>
                      </a:r>
                      <a:endParaRPr lang="fr-FR"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fr-FR" sz="1400" b="1" dirty="0" smtClean="0">
                          <a:solidFill>
                            <a:schemeClr val="tx1"/>
                          </a:solidFill>
                        </a:rPr>
                        <a:t>-rapport</a:t>
                      </a:r>
                      <a:r>
                        <a:rPr lang="fr-FR" sz="1400" b="1" baseline="0" dirty="0" smtClean="0">
                          <a:solidFill>
                            <a:schemeClr val="tx1"/>
                          </a:solidFill>
                        </a:rPr>
                        <a:t> </a:t>
                      </a:r>
                      <a:r>
                        <a:rPr lang="fr-FR" sz="1400" b="1" baseline="0" smtClean="0">
                          <a:solidFill>
                            <a:schemeClr val="tx1"/>
                          </a:solidFill>
                        </a:rPr>
                        <a:t>entre le temps </a:t>
                      </a:r>
                      <a:r>
                        <a:rPr lang="fr-FR" sz="1400" b="1" baseline="0" dirty="0" smtClean="0">
                          <a:solidFill>
                            <a:schemeClr val="tx1"/>
                          </a:solidFill>
                        </a:rPr>
                        <a:t>et l’espace </a:t>
                      </a:r>
                    </a:p>
                    <a:p>
                      <a:r>
                        <a:rPr lang="fr-FR" sz="1400" b="1" baseline="0" dirty="0" smtClean="0">
                          <a:solidFill>
                            <a:schemeClr val="tx1"/>
                          </a:solidFill>
                        </a:rPr>
                        <a:t>-Prendre conscience des risques</a:t>
                      </a:r>
                    </a:p>
                    <a:p>
                      <a:r>
                        <a:rPr lang="fr-FR" sz="1400" b="1" baseline="0" dirty="0" smtClean="0">
                          <a:solidFill>
                            <a:schemeClr val="tx1"/>
                          </a:solidFill>
                        </a:rPr>
                        <a:t>-construire des principes de santé</a:t>
                      </a:r>
                    </a:p>
                    <a:p>
                      <a:r>
                        <a:rPr lang="fr-FR" sz="1400" b="1" baseline="0" dirty="0" smtClean="0">
                          <a:solidFill>
                            <a:schemeClr val="tx1"/>
                          </a:solidFill>
                        </a:rPr>
                        <a:t>-comprendre les phénomènes qui régissent l’effort</a:t>
                      </a:r>
                      <a:endParaRPr lang="fr-FR"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fr-FR" sz="1400" b="1" dirty="0" smtClean="0">
                          <a:solidFill>
                            <a:schemeClr val="tx1"/>
                          </a:solidFill>
                        </a:rPr>
                        <a:t>Utilisation</a:t>
                      </a:r>
                      <a:r>
                        <a:rPr lang="fr-FR" sz="1400" b="1" baseline="0" dirty="0" smtClean="0">
                          <a:solidFill>
                            <a:schemeClr val="tx1"/>
                          </a:solidFill>
                        </a:rPr>
                        <a:t> d outils (</a:t>
                      </a:r>
                      <a:r>
                        <a:rPr lang="fr-FR" sz="1400" b="1" i="1" baseline="0" dirty="0" smtClean="0">
                          <a:solidFill>
                            <a:schemeClr val="tx1"/>
                          </a:solidFill>
                        </a:rPr>
                        <a:t>en particulier numériques mais aussi techniques et culturels)</a:t>
                      </a:r>
                      <a:endParaRPr lang="fr-FR"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852782">
                <a:tc>
                  <a:txBody>
                    <a:bodyPr/>
                    <a:lstStyle/>
                    <a:p>
                      <a:r>
                        <a:rPr lang="fr-FR" sz="1400" b="1" i="1" baseline="0" dirty="0" smtClean="0">
                          <a:solidFill>
                            <a:schemeClr val="tx1"/>
                          </a:solidFill>
                        </a:rPr>
                        <a:t>Langages du corps:</a:t>
                      </a:r>
                    </a:p>
                    <a:p>
                      <a:r>
                        <a:rPr lang="fr-FR" sz="1400" b="1" i="1" baseline="0" dirty="0" smtClean="0">
                          <a:solidFill>
                            <a:schemeClr val="tx1"/>
                          </a:solidFill>
                        </a:rPr>
                        <a:t> -techniques:</a:t>
                      </a:r>
                    </a:p>
                    <a:p>
                      <a:r>
                        <a:rPr lang="fr-FR" sz="1400" b="1" i="1" baseline="0" dirty="0" smtClean="0">
                          <a:solidFill>
                            <a:schemeClr val="tx1"/>
                          </a:solidFill>
                        </a:rPr>
                        <a:t>Mixte entre perf optimale de l’élève et perf max d’un niveau</a:t>
                      </a:r>
                    </a:p>
                    <a:p>
                      <a:r>
                        <a:rPr lang="fr-FR" sz="1400" b="1" i="1" baseline="0" dirty="0" smtClean="0">
                          <a:solidFill>
                            <a:schemeClr val="tx1"/>
                          </a:solidFill>
                        </a:rPr>
                        <a:t>Psycho-social: </a:t>
                      </a:r>
                    </a:p>
                    <a:p>
                      <a:r>
                        <a:rPr lang="fr-FR" sz="1400" b="1" i="1" baseline="0" dirty="0" smtClean="0">
                          <a:solidFill>
                            <a:schemeClr val="tx1"/>
                          </a:solidFill>
                        </a:rPr>
                        <a:t> + d’estime de soi</a:t>
                      </a:r>
                    </a:p>
                    <a:p>
                      <a:endParaRPr lang="fr-FR"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fr-FR" sz="1400" b="1" i="1" dirty="0" smtClean="0">
                          <a:solidFill>
                            <a:schemeClr val="tx1"/>
                          </a:solidFill>
                        </a:rPr>
                        <a:t>*apprendre</a:t>
                      </a:r>
                      <a:r>
                        <a:rPr lang="fr-FR" sz="1400" b="1" i="1" baseline="0" dirty="0" smtClean="0">
                          <a:solidFill>
                            <a:schemeClr val="tx1"/>
                          </a:solidFill>
                        </a:rPr>
                        <a:t> par observation:</a:t>
                      </a:r>
                    </a:p>
                    <a:p>
                      <a:r>
                        <a:rPr lang="fr-FR" sz="1400" b="1" i="1" baseline="0" dirty="0" smtClean="0">
                          <a:solidFill>
                            <a:schemeClr val="tx1"/>
                          </a:solidFill>
                        </a:rPr>
                        <a:t>S’informer/analyser</a:t>
                      </a:r>
                    </a:p>
                    <a:p>
                      <a:r>
                        <a:rPr lang="fr-FR" sz="1400" b="1" i="1" baseline="0" dirty="0" smtClean="0">
                          <a:solidFill>
                            <a:schemeClr val="tx1"/>
                          </a:solidFill>
                        </a:rPr>
                        <a:t> déclaratif/ déductif</a:t>
                      </a:r>
                    </a:p>
                    <a:p>
                      <a:r>
                        <a:rPr lang="fr-FR" sz="1400" b="1" i="1" baseline="0" dirty="0" smtClean="0">
                          <a:solidFill>
                            <a:schemeClr val="tx1"/>
                          </a:solidFill>
                        </a:rPr>
                        <a:t>*apprendre par transformation </a:t>
                      </a:r>
                      <a:r>
                        <a:rPr lang="fr-FR" sz="1400" b="1" i="1" baseline="0" dirty="0" err="1" smtClean="0">
                          <a:solidFill>
                            <a:schemeClr val="tx1"/>
                          </a:solidFill>
                        </a:rPr>
                        <a:t>neuro</a:t>
                      </a:r>
                      <a:r>
                        <a:rPr lang="fr-FR" sz="1400" b="1" i="1" baseline="0" dirty="0" smtClean="0">
                          <a:solidFill>
                            <a:schemeClr val="tx1"/>
                          </a:solidFill>
                        </a:rPr>
                        <a:t>-motrices</a:t>
                      </a:r>
                    </a:p>
                    <a:p>
                      <a:r>
                        <a:rPr lang="fr-FR" sz="1400" b="1" i="1" baseline="0" dirty="0" smtClean="0">
                          <a:solidFill>
                            <a:schemeClr val="tx1"/>
                          </a:solidFill>
                        </a:rPr>
                        <a:t>S’informer/se transformer (les affordances)</a:t>
                      </a:r>
                    </a:p>
                    <a:p>
                      <a:r>
                        <a:rPr lang="fr-FR" sz="1400" b="1" i="1" baseline="0" dirty="0" smtClean="0">
                          <a:solidFill>
                            <a:schemeClr val="tx1"/>
                          </a:solidFill>
                        </a:rPr>
                        <a:t>Apprendre par répétition: +rapide/+éloigné/+complexe</a:t>
                      </a:r>
                    </a:p>
                    <a:p>
                      <a:r>
                        <a:rPr lang="fr-FR" sz="1400" b="1" i="1" baseline="0" dirty="0" smtClean="0">
                          <a:solidFill>
                            <a:schemeClr val="tx1"/>
                          </a:solidFill>
                        </a:rPr>
                        <a:t>Apprendre par essai/erreur</a:t>
                      </a:r>
                    </a:p>
                    <a:p>
                      <a:r>
                        <a:rPr lang="fr-FR" sz="1400" b="1" i="1" baseline="0" dirty="0" smtClean="0">
                          <a:solidFill>
                            <a:schemeClr val="tx1"/>
                          </a:solidFill>
                        </a:rPr>
                        <a:t>Se tromper/s’informer/changer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fr-FR" sz="1400" b="1" i="1" dirty="0" smtClean="0">
                          <a:solidFill>
                            <a:schemeClr val="tx1"/>
                          </a:solidFill>
                        </a:rPr>
                        <a:t>coopérer</a:t>
                      </a:r>
                    </a:p>
                    <a:p>
                      <a:r>
                        <a:rPr lang="fr-FR" sz="1400" b="1" i="1" dirty="0" smtClean="0">
                          <a:solidFill>
                            <a:schemeClr val="tx1"/>
                          </a:solidFill>
                        </a:rPr>
                        <a:t>S’entraider</a:t>
                      </a:r>
                    </a:p>
                    <a:p>
                      <a:r>
                        <a:rPr lang="fr-FR" sz="1400" b="1" i="1" dirty="0" smtClean="0">
                          <a:solidFill>
                            <a:schemeClr val="tx1"/>
                          </a:solidFill>
                        </a:rPr>
                        <a:t>respecter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fr-FR" sz="1400" b="1" i="1" dirty="0" smtClean="0">
                          <a:solidFill>
                            <a:schemeClr val="tx1"/>
                          </a:solidFill>
                        </a:rPr>
                        <a:t>Échauffement</a:t>
                      </a:r>
                      <a:r>
                        <a:rPr lang="fr-FR" sz="1400" b="1" i="1" baseline="0" dirty="0" smtClean="0">
                          <a:solidFill>
                            <a:schemeClr val="tx1"/>
                          </a:solidFill>
                        </a:rPr>
                        <a:t> </a:t>
                      </a:r>
                    </a:p>
                    <a:p>
                      <a:r>
                        <a:rPr lang="fr-FR" sz="1400" b="1" i="1" baseline="0" dirty="0" smtClean="0">
                          <a:solidFill>
                            <a:schemeClr val="tx1"/>
                          </a:solidFill>
                        </a:rPr>
                        <a:t>Récupération</a:t>
                      </a:r>
                    </a:p>
                    <a:p>
                      <a:r>
                        <a:rPr lang="fr-FR" sz="1400" b="1" i="1" baseline="0" dirty="0" smtClean="0">
                          <a:solidFill>
                            <a:schemeClr val="tx1"/>
                          </a:solidFill>
                        </a:rPr>
                        <a:t>Fenêtre temporelle</a:t>
                      </a:r>
                      <a:endParaRPr lang="fr-FR" sz="14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fr-FR" sz="1400" b="1" i="1" dirty="0" smtClean="0">
                          <a:solidFill>
                            <a:schemeClr val="tx1"/>
                          </a:solidFill>
                        </a:rPr>
                        <a:t>savoir</a:t>
                      </a:r>
                      <a:r>
                        <a:rPr lang="fr-FR" sz="1400" b="1" i="1" baseline="0" dirty="0" smtClean="0">
                          <a:solidFill>
                            <a:schemeClr val="tx1"/>
                          </a:solidFill>
                        </a:rPr>
                        <a:t> se servir du </a:t>
                      </a:r>
                      <a:r>
                        <a:rPr lang="fr-FR" sz="1400" b="1" i="1" baseline="0" dirty="0" err="1" smtClean="0">
                          <a:solidFill>
                            <a:schemeClr val="tx1"/>
                          </a:solidFill>
                        </a:rPr>
                        <a:t>numerique</a:t>
                      </a:r>
                      <a:endParaRPr lang="fr-FR" sz="1400" b="1" i="1" baseline="0" dirty="0" smtClean="0">
                        <a:solidFill>
                          <a:schemeClr val="tx1"/>
                        </a:solidFill>
                      </a:endParaRPr>
                    </a:p>
                    <a:p>
                      <a:endParaRPr lang="fr-FR" sz="1400" b="1" i="1" baseline="0" dirty="0" smtClean="0">
                        <a:solidFill>
                          <a:schemeClr val="tx1"/>
                        </a:solidFill>
                      </a:endParaRPr>
                    </a:p>
                    <a:p>
                      <a:r>
                        <a:rPr lang="fr-FR" sz="1400" b="1" i="1" baseline="0" dirty="0" smtClean="0">
                          <a:solidFill>
                            <a:schemeClr val="tx1"/>
                          </a:solidFill>
                        </a:rPr>
                        <a:t>Savoir organiser </a:t>
                      </a:r>
                    </a:p>
                    <a:p>
                      <a:endParaRPr lang="fr-FR" sz="1400" dirty="0" smtClean="0">
                        <a:solidFill>
                          <a:schemeClr val="tx1"/>
                        </a:solidFill>
                      </a:endParaRPr>
                    </a:p>
                    <a:p>
                      <a:endParaRPr lang="fr-FR" sz="1400" dirty="0" smtClean="0">
                        <a:solidFill>
                          <a:schemeClr val="tx1"/>
                        </a:solidFill>
                      </a:endParaRPr>
                    </a:p>
                    <a:p>
                      <a:endParaRPr lang="fr-FR" sz="1400" dirty="0" smtClean="0">
                        <a:solidFill>
                          <a:schemeClr val="tx1"/>
                        </a:solidFill>
                      </a:endParaRPr>
                    </a:p>
                    <a:p>
                      <a:endParaRPr lang="fr-FR" sz="1400" dirty="0" smtClean="0">
                        <a:solidFill>
                          <a:schemeClr val="tx1"/>
                        </a:solidFill>
                      </a:endParaRPr>
                    </a:p>
                    <a:p>
                      <a:endParaRPr lang="fr-FR" sz="1400" dirty="0" smtClean="0">
                        <a:solidFill>
                          <a:schemeClr val="tx1"/>
                        </a:solidFill>
                      </a:endParaRPr>
                    </a:p>
                    <a:p>
                      <a:endParaRPr lang="fr-FR" sz="20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nvPr>
        </p:nvGraphicFramePr>
        <p:xfrm>
          <a:off x="0" y="142852"/>
          <a:ext cx="9144000" cy="6715149"/>
        </p:xfrm>
        <a:graphic>
          <a:graphicData uri="http://schemas.openxmlformats.org/drawingml/2006/table">
            <a:tbl>
              <a:tblPr firstRow="1" bandRow="1">
                <a:tableStyleId>{5C22544A-7EE6-4342-B048-85BDC9FD1C3A}</a:tableStyleId>
              </a:tblPr>
              <a:tblGrid>
                <a:gridCol w="9144000"/>
              </a:tblGrid>
              <a:tr h="959307">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9307">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9307">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9307">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9307">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9307">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9307">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Titre 1"/>
          <p:cNvSpPr>
            <a:spLocks noGrp="1"/>
          </p:cNvSpPr>
          <p:nvPr>
            <p:ph type="title"/>
          </p:nvPr>
        </p:nvSpPr>
        <p:spPr>
          <a:xfrm>
            <a:off x="0" y="0"/>
            <a:ext cx="9144000" cy="6858000"/>
          </a:xfrm>
          <a:solidFill>
            <a:schemeClr val="tx1"/>
          </a:solidFill>
        </p:spPr>
        <p:txBody>
          <a:bodyPr>
            <a:normAutofit/>
          </a:bodyPr>
          <a:lstStyle/>
          <a:p>
            <a:endParaRPr lang="fr-FR" sz="1200" dirty="0"/>
          </a:p>
        </p:txBody>
      </p:sp>
      <p:graphicFrame>
        <p:nvGraphicFramePr>
          <p:cNvPr id="7" name="Tableau 6"/>
          <p:cNvGraphicFramePr>
            <a:graphicFrameLocks noGrp="1"/>
          </p:cNvGraphicFramePr>
          <p:nvPr/>
        </p:nvGraphicFramePr>
        <p:xfrm>
          <a:off x="0" y="1"/>
          <a:ext cx="9144000" cy="8491602"/>
        </p:xfrm>
        <a:graphic>
          <a:graphicData uri="http://schemas.openxmlformats.org/drawingml/2006/table">
            <a:tbl>
              <a:tblPr firstRow="1" bandRow="1">
                <a:tableStyleId>{5C22544A-7EE6-4342-B048-85BDC9FD1C3A}</a:tableStyleId>
              </a:tblPr>
              <a:tblGrid>
                <a:gridCol w="9144000"/>
              </a:tblGrid>
              <a:tr h="1765568">
                <a:tc>
                  <a:txBody>
                    <a:bodyPr/>
                    <a:lstStyle/>
                    <a:p>
                      <a:endParaRPr lang="fr-FR" b="1" dirty="0" smtClean="0">
                        <a:solidFill>
                          <a:srgbClr val="FF0000"/>
                        </a:solidFill>
                      </a:endParaRPr>
                    </a:p>
                    <a:p>
                      <a:r>
                        <a:rPr lang="fr-FR" b="1" dirty="0" smtClean="0">
                          <a:solidFill>
                            <a:srgbClr val="FF0000"/>
                          </a:solidFill>
                        </a:rPr>
                        <a:t>CHAMP</a:t>
                      </a:r>
                      <a:r>
                        <a:rPr lang="fr-FR" b="1" baseline="0" dirty="0" smtClean="0">
                          <a:solidFill>
                            <a:srgbClr val="FF0000"/>
                          </a:solidFill>
                        </a:rPr>
                        <a:t> 4        </a:t>
                      </a:r>
                      <a:r>
                        <a:rPr lang="fr-FR" b="1" dirty="0" smtClean="0">
                          <a:solidFill>
                            <a:srgbClr val="FF0000"/>
                          </a:solidFill>
                        </a:rPr>
                        <a:t>COMPETENCES VISEES EN FIN DE CYCLE:</a:t>
                      </a:r>
                      <a:r>
                        <a:rPr lang="fr-FR" b="1" baseline="0" dirty="0" smtClean="0">
                          <a:solidFill>
                            <a:srgbClr val="FF0000"/>
                          </a:solidFill>
                        </a:rPr>
                        <a:t> </a:t>
                      </a:r>
                    </a:p>
                    <a:p>
                      <a:endParaRPr lang="fr-FR" b="1" baseline="0" dirty="0" smtClean="0">
                        <a:solidFill>
                          <a:srgbClr val="FF0000"/>
                        </a:solidFill>
                      </a:endParaRPr>
                    </a:p>
                    <a:p>
                      <a:r>
                        <a:rPr lang="fr-FR" sz="1600" b="1" baseline="0" dirty="0" smtClean="0">
                          <a:solidFill>
                            <a:srgbClr val="FF0000"/>
                          </a:solidFill>
                        </a:rPr>
                        <a:t>Cycle 2: l’ élève se confronte à la construction du sens des  APSA et à l’adaptation à des dispositifs  variés</a:t>
                      </a:r>
                    </a:p>
                    <a:p>
                      <a:r>
                        <a:rPr lang="fr-FR" sz="1600" b="1" baseline="0" dirty="0" smtClean="0">
                          <a:solidFill>
                            <a:srgbClr val="FF0000"/>
                          </a:solidFill>
                        </a:rPr>
                        <a:t>Cycle 3: l’élève  stabilise des apprentissages avant l’adolescence afin d’éviter les décrochages ultérieurs</a:t>
                      </a:r>
                    </a:p>
                    <a:p>
                      <a:r>
                        <a:rPr lang="fr-FR" sz="1600" b="1" baseline="0" dirty="0" smtClean="0">
                          <a:solidFill>
                            <a:srgbClr val="FF0000"/>
                          </a:solidFill>
                        </a:rPr>
                        <a:t>Cycle4: l’élève enrichit sa culture d’APSA et se confronte à des </a:t>
                      </a:r>
                      <a:r>
                        <a:rPr lang="fr-FR" sz="1600" b="1" baseline="0" dirty="0" err="1" smtClean="0">
                          <a:solidFill>
                            <a:srgbClr val="FF0000"/>
                          </a:solidFill>
                        </a:rPr>
                        <a:t>pb</a:t>
                      </a:r>
                      <a:r>
                        <a:rPr lang="fr-FR" sz="1600" b="1" baseline="0" dirty="0" smtClean="0">
                          <a:solidFill>
                            <a:srgbClr val="FF0000"/>
                          </a:solidFill>
                        </a:rPr>
                        <a:t> d’apprentissages + complexes pour devenir de + en + autonome</a:t>
                      </a:r>
                    </a:p>
                    <a:p>
                      <a:r>
                        <a:rPr lang="fr-FR" sz="1600" b="1" baseline="0" dirty="0" err="1" smtClean="0">
                          <a:solidFill>
                            <a:srgbClr val="FF0000"/>
                          </a:solidFill>
                        </a:rPr>
                        <a:t>Term</a:t>
                      </a:r>
                      <a:r>
                        <a:rPr lang="fr-FR" sz="1600" b="1" baseline="0" dirty="0" smtClean="0">
                          <a:solidFill>
                            <a:srgbClr val="FF0000"/>
                          </a:solidFill>
                        </a:rPr>
                        <a:t>   : l’élève au travers d’une culture d’APSA commune construit son projet personnel</a:t>
                      </a:r>
                    </a:p>
                    <a:p>
                      <a:endParaRPr lang="fr-FR"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508758">
                <a:tc>
                  <a:txBody>
                    <a:bodyPr/>
                    <a:lstStyle/>
                    <a:p>
                      <a:endParaRPr lang="fr-FR" sz="1800" b="1" baseline="0" dirty="0" smtClean="0">
                        <a:solidFill>
                          <a:srgbClr val="FF0000"/>
                        </a:solidFill>
                      </a:endParaRPr>
                    </a:p>
                    <a:p>
                      <a:r>
                        <a:rPr lang="fr-FR" sz="1800" b="1" baseline="0" dirty="0" smtClean="0">
                          <a:solidFill>
                            <a:srgbClr val="FF0000"/>
                          </a:solidFill>
                        </a:rPr>
                        <a:t>PARCOURS DE FORMATION ET PROJET PEDAGOGIQUE</a:t>
                      </a:r>
                    </a:p>
                    <a:p>
                      <a:r>
                        <a:rPr lang="fr-FR" sz="1600" b="1" baseline="0" dirty="0" smtClean="0">
                          <a:solidFill>
                            <a:schemeClr val="tx1"/>
                          </a:solidFill>
                        </a:rPr>
                        <a:t>Un projet pédagogique définit un parcours de formation EQUILIBRE ET PROGRESSIF</a:t>
                      </a:r>
                    </a:p>
                    <a:p>
                      <a:r>
                        <a:rPr lang="fr-FR" sz="1600" b="1" baseline="0" dirty="0" smtClean="0">
                          <a:solidFill>
                            <a:schemeClr val="tx1"/>
                          </a:solidFill>
                        </a:rPr>
                        <a:t>-adapté aux caractéristiques des élèves</a:t>
                      </a:r>
                    </a:p>
                    <a:p>
                      <a:r>
                        <a:rPr lang="fr-FR" sz="1600" b="1" baseline="0" dirty="0" smtClean="0">
                          <a:solidFill>
                            <a:schemeClr val="tx1"/>
                          </a:solidFill>
                        </a:rPr>
                        <a:t>-adapté aux capacités des matériels et équipements disponibles</a:t>
                      </a:r>
                    </a:p>
                    <a:p>
                      <a:r>
                        <a:rPr lang="fr-FR" sz="1600" b="1" baseline="0" dirty="0" smtClean="0">
                          <a:solidFill>
                            <a:schemeClr val="tx1"/>
                          </a:solidFill>
                        </a:rPr>
                        <a:t>-aux ressources humaines mobilisables</a:t>
                      </a:r>
                    </a:p>
                    <a:p>
                      <a:endParaRPr lang="fr-FR" sz="1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797670">
                <a:tc>
                  <a:txBody>
                    <a:bodyPr/>
                    <a:lstStyle/>
                    <a:p>
                      <a:endParaRPr lang="fr-FR" b="1" dirty="0" smtClean="0">
                        <a:solidFill>
                          <a:srgbClr val="FF0000"/>
                        </a:solidFill>
                      </a:endParaRPr>
                    </a:p>
                    <a:p>
                      <a:r>
                        <a:rPr lang="fr-FR" sz="2400" b="1" i="0" dirty="0" smtClean="0">
                          <a:solidFill>
                            <a:srgbClr val="FF0000"/>
                          </a:solidFill>
                        </a:rPr>
                        <a:t>ROLE</a:t>
                      </a:r>
                      <a:r>
                        <a:rPr lang="fr-FR" sz="2400" b="1" i="0" baseline="0" dirty="0" smtClean="0">
                          <a:solidFill>
                            <a:srgbClr val="FF0000"/>
                          </a:solidFill>
                        </a:rPr>
                        <a:t> DES EMOTIONS:</a:t>
                      </a:r>
                    </a:p>
                    <a:p>
                      <a:r>
                        <a:rPr lang="fr-FR" sz="2400" b="1" i="0" baseline="0" dirty="0" smtClean="0">
                          <a:solidFill>
                            <a:srgbClr val="FF0000"/>
                          </a:solidFill>
                        </a:rPr>
                        <a:t> </a:t>
                      </a:r>
                      <a:r>
                        <a:rPr lang="fr-FR" sz="1600" b="1" i="0" baseline="0" dirty="0" smtClean="0">
                          <a:solidFill>
                            <a:schemeClr val="tx1"/>
                          </a:solidFill>
                        </a:rPr>
                        <a:t>l ‘EPS initie au plaisir de la pratique sportive</a:t>
                      </a:r>
                    </a:p>
                    <a:p>
                      <a:r>
                        <a:rPr lang="fr-FR" sz="1600" b="1" i="0" baseline="0" dirty="0" smtClean="0">
                          <a:solidFill>
                            <a:schemeClr val="tx1"/>
                          </a:solidFill>
                        </a:rPr>
                        <a:t>Au cycle 4, les émotions jouent un rôle essentiel pour maintenir l’engagement dans les apprentisages.il import d’en tenir compte pour conserver le plaisir d’agir et d’apprendre</a:t>
                      </a:r>
                    </a:p>
                    <a:p>
                      <a:endParaRPr lang="fr-FR" sz="1600" b="1" i="0" baseline="0" dirty="0" smtClean="0">
                        <a:solidFill>
                          <a:schemeClr val="tx1"/>
                        </a:solidFill>
                      </a:endParaRPr>
                    </a:p>
                    <a:p>
                      <a:endParaRPr lang="fr-FR" sz="1800" b="1" i="0" baseline="0" dirty="0" smtClean="0">
                        <a:solidFill>
                          <a:schemeClr val="tx1"/>
                        </a:solidFill>
                      </a:endParaRPr>
                    </a:p>
                    <a:p>
                      <a:pPr algn="ctr"/>
                      <a:r>
                        <a:rPr lang="fr-FR" sz="2400" b="1" i="0" baseline="0" dirty="0" smtClean="0">
                          <a:solidFill>
                            <a:schemeClr val="tx1"/>
                          </a:solidFill>
                        </a:rPr>
                        <a:t>RETOUR </a:t>
                      </a:r>
                      <a:r>
                        <a:rPr lang="fr-FR" sz="2400" b="1" i="0" baseline="0" dirty="0" smtClean="0">
                          <a:solidFill>
                            <a:schemeClr val="tx1"/>
                          </a:solidFill>
                          <a:hlinkClick r:id="rId2" action="ppaction://hlinksldjump"/>
                        </a:rPr>
                        <a:t>MENU</a:t>
                      </a:r>
                      <a:endParaRPr lang="fr-FR" b="1" i="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786002">
                <a:tc>
                  <a:txBody>
                    <a:bodyPr/>
                    <a:lstStyle/>
                    <a:p>
                      <a:endParaRPr lang="fr-FR" sz="1800" b="1" i="1" dirty="0" smtClean="0">
                        <a:solidFill>
                          <a:srgbClr val="FF0000"/>
                        </a:solidFill>
                      </a:endParaRPr>
                    </a:p>
                    <a:p>
                      <a:endParaRPr lang="fr-FR" sz="1800" b="1" i="1" baseline="0" dirty="0" smtClean="0">
                        <a:solidFill>
                          <a:schemeClr val="tx1"/>
                        </a:solidFill>
                      </a:endParaRPr>
                    </a:p>
                    <a:p>
                      <a:endParaRPr lang="fr-FR" sz="1800" b="1" i="1" baseline="0" dirty="0" smtClean="0">
                        <a:solidFill>
                          <a:srgbClr val="FF0000"/>
                        </a:solidFill>
                      </a:endParaRPr>
                    </a:p>
                    <a:p>
                      <a:endParaRPr lang="fr-FR" sz="1400" b="1" i="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sp>
        <p:nvSpPr>
          <p:cNvPr id="4" name="Rectangle 3"/>
          <p:cNvSpPr/>
          <p:nvPr/>
        </p:nvSpPr>
        <p:spPr>
          <a:xfrm>
            <a:off x="0" y="0"/>
            <a:ext cx="9144000" cy="68580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smtClean="0">
              <a:solidFill>
                <a:schemeClr val="tx1"/>
              </a:solidFill>
            </a:endParaRPr>
          </a:p>
          <a:p>
            <a:pPr algn="ctr"/>
            <a:endParaRPr lang="fr-FR" dirty="0" smtClean="0">
              <a:solidFill>
                <a:schemeClr val="tx1"/>
              </a:solidFill>
            </a:endParaRPr>
          </a:p>
          <a:p>
            <a:pPr algn="ctr"/>
            <a:endParaRPr lang="fr-FR" dirty="0" smtClean="0">
              <a:solidFill>
                <a:schemeClr val="tx1"/>
              </a:solidFill>
            </a:endParaRPr>
          </a:p>
          <a:p>
            <a:endParaRPr lang="fr-FR" b="1" dirty="0" smtClean="0">
              <a:solidFill>
                <a:schemeClr val="tx1"/>
              </a:solidFill>
            </a:endParaRPr>
          </a:p>
          <a:p>
            <a:r>
              <a:rPr lang="fr-FR" b="1" dirty="0" smtClean="0">
                <a:solidFill>
                  <a:schemeClr val="tx1"/>
                </a:solidFill>
              </a:rPr>
              <a:t>CHAMP4                Conduire et maitriser un affrontement  collectif ou interindividuel</a:t>
            </a:r>
          </a:p>
          <a:p>
            <a:r>
              <a:rPr lang="fr-FR" sz="1400" b="1" dirty="0" smtClean="0">
                <a:solidFill>
                  <a:schemeClr val="tx1"/>
                </a:solidFill>
              </a:rPr>
              <a:t>				</a:t>
            </a:r>
          </a:p>
          <a:p>
            <a:pPr algn="ctr"/>
            <a:r>
              <a:rPr lang="fr-FR" b="1" dirty="0" smtClean="0">
                <a:solidFill>
                  <a:schemeClr val="tx1"/>
                </a:solidFill>
              </a:rPr>
              <a:t>niveaux hand-ball</a:t>
            </a:r>
          </a:p>
          <a:p>
            <a:endParaRPr lang="fr-FR" sz="1400" b="1" dirty="0" smtClean="0">
              <a:solidFill>
                <a:schemeClr val="tx1"/>
              </a:solidFill>
            </a:endParaRPr>
          </a:p>
          <a:p>
            <a:endParaRPr lang="fr-FR" sz="1400" b="1" dirty="0" smtClean="0">
              <a:solidFill>
                <a:schemeClr val="tx1"/>
              </a:solidFill>
            </a:endParaRPr>
          </a:p>
          <a:p>
            <a:r>
              <a:rPr lang="fr-FR" sz="1400" b="1" dirty="0" smtClean="0">
                <a:solidFill>
                  <a:schemeClr val="tx1"/>
                </a:solidFill>
              </a:rPr>
              <a:t>Niveau 1   2008   </a:t>
            </a:r>
            <a:r>
              <a:rPr lang="fr-FR" sz="1400" dirty="0" smtClean="0">
                <a:solidFill>
                  <a:schemeClr val="tx1"/>
                </a:solidFill>
              </a:rPr>
              <a:t>Dans un jeu à effectif réduit, rechercher le gain du match par des choix pertinents d’actions de passe ou dribble pour accéder régulièrement à la zone de marque et tirer en position favorable, face à une défense qui cherche à gêner la progression adverse.   S’inscrire dans le cadre d’un projet de jeu simple lié à la progression de la balle. Respecter les partenaires, les adversaires et les décisions de l’arbitre. </a:t>
            </a:r>
          </a:p>
          <a:p>
            <a:r>
              <a:rPr lang="fr-FR" sz="1400" dirty="0" smtClean="0">
                <a:solidFill>
                  <a:schemeClr val="tx1"/>
                </a:solidFill>
              </a:rPr>
              <a:t> </a:t>
            </a:r>
          </a:p>
          <a:p>
            <a:r>
              <a:rPr lang="fr-FR" sz="1400" dirty="0" smtClean="0">
                <a:solidFill>
                  <a:schemeClr val="tx1"/>
                </a:solidFill>
              </a:rPr>
              <a:t> </a:t>
            </a:r>
            <a:r>
              <a:rPr lang="fr-FR" sz="1400" b="1" dirty="0" smtClean="0">
                <a:solidFill>
                  <a:schemeClr val="tx1"/>
                </a:solidFill>
              </a:rPr>
              <a:t>Niveau 2    2008 </a:t>
            </a:r>
            <a:r>
              <a:rPr lang="fr-FR" sz="1400" dirty="0" err="1" smtClean="0">
                <a:solidFill>
                  <a:schemeClr val="tx1"/>
                </a:solidFill>
              </a:rPr>
              <a:t>Ds</a:t>
            </a:r>
            <a:r>
              <a:rPr lang="fr-FR" sz="1400" dirty="0" smtClean="0">
                <a:solidFill>
                  <a:schemeClr val="tx1"/>
                </a:solidFill>
              </a:rPr>
              <a:t> 1 jeu à effectif réduit, rechercher le gain du match en assurant des montées de balle rapide quand la situation est favorable ou en organisant 1 première circulation de la balle et des joueurs pour mettre 1 des attaquants en situation favorable de tir quand la défense est replacée. S’inscrire dans le cadre d’1 projet de jeu simple lié aux tirs en situation favorable. Observer et </a:t>
            </a:r>
            <a:r>
              <a:rPr lang="fr-FR" sz="1400" dirty="0" err="1" smtClean="0">
                <a:solidFill>
                  <a:schemeClr val="tx1"/>
                </a:solidFill>
              </a:rPr>
              <a:t>coarbitrer</a:t>
            </a:r>
            <a:r>
              <a:rPr lang="fr-FR" sz="1400" dirty="0" smtClean="0">
                <a:solidFill>
                  <a:schemeClr val="tx1"/>
                </a:solidFill>
              </a:rPr>
              <a:t>. </a:t>
            </a:r>
          </a:p>
          <a:p>
            <a:pPr algn="ctr"/>
            <a:endParaRPr lang="fr-FR" sz="1400" b="1" dirty="0" smtClean="0">
              <a:solidFill>
                <a:schemeClr val="tx1"/>
              </a:solidFill>
            </a:endParaRPr>
          </a:p>
          <a:p>
            <a:r>
              <a:rPr lang="fr-FR" sz="1400" b="1" dirty="0" smtClean="0">
                <a:solidFill>
                  <a:schemeClr val="tx1"/>
                </a:solidFill>
              </a:rPr>
              <a:t>Niveau 3   2010</a:t>
            </a:r>
            <a:r>
              <a:rPr lang="fr-FR" sz="1400" dirty="0" smtClean="0">
                <a:solidFill>
                  <a:schemeClr val="tx1"/>
                </a:solidFill>
              </a:rPr>
              <a:t>Pour gagner le match, mettre en œuvre une organisation offensive qui utilise opportunément la contre-attaque face à une défense qui cherche à récupérer la balle le plus rapidement possible dans le respect des règles.</a:t>
            </a:r>
          </a:p>
          <a:p>
            <a:pPr algn="ctr"/>
            <a:endParaRPr lang="fr-FR" sz="1400" dirty="0" smtClean="0">
              <a:solidFill>
                <a:schemeClr val="tx1"/>
              </a:solidFill>
            </a:endParaRPr>
          </a:p>
          <a:p>
            <a:r>
              <a:rPr lang="fr-FR" sz="1400" dirty="0" smtClean="0">
                <a:solidFill>
                  <a:schemeClr val="tx1"/>
                </a:solidFill>
              </a:rPr>
              <a:t> </a:t>
            </a:r>
            <a:r>
              <a:rPr lang="fr-FR" sz="1400" b="1" dirty="0" smtClean="0">
                <a:solidFill>
                  <a:schemeClr val="tx1"/>
                </a:solidFill>
              </a:rPr>
              <a:t>Niveau 4  </a:t>
            </a:r>
            <a:r>
              <a:rPr lang="fr-FR" sz="1400" dirty="0" smtClean="0">
                <a:solidFill>
                  <a:schemeClr val="tx1"/>
                </a:solidFill>
              </a:rPr>
              <a:t> </a:t>
            </a:r>
            <a:r>
              <a:rPr lang="fr-FR" sz="1400" b="1" dirty="0" smtClean="0">
                <a:solidFill>
                  <a:schemeClr val="tx1"/>
                </a:solidFill>
              </a:rPr>
              <a:t>2010</a:t>
            </a:r>
            <a:r>
              <a:rPr lang="fr-FR" sz="1400" dirty="0" smtClean="0">
                <a:solidFill>
                  <a:schemeClr val="tx1"/>
                </a:solidFill>
              </a:rPr>
              <a:t> Pour gagner le match, mettre en œuvre 1 organisation offensive capable de faire évoluer le rapport de force en sa faveur par l’occupation permanente de l’espace de jeu (écartement et étagement), face à 1 défense qui se replie collectivement pour défendre sa cible ou récupérer la balle. </a:t>
            </a:r>
          </a:p>
          <a:p>
            <a:endParaRPr lang="fr-FR" sz="1400" b="1" dirty="0" smtClean="0">
              <a:solidFill>
                <a:schemeClr val="tx1"/>
              </a:solidFill>
            </a:endParaRPr>
          </a:p>
          <a:p>
            <a:r>
              <a:rPr lang="fr-FR" sz="1400" b="1" dirty="0" smtClean="0">
                <a:solidFill>
                  <a:schemeClr val="tx1"/>
                </a:solidFill>
              </a:rPr>
              <a:t>Niveau 5  2010 </a:t>
            </a:r>
            <a:r>
              <a:rPr lang="fr-FR" sz="1400" dirty="0" smtClean="0">
                <a:solidFill>
                  <a:schemeClr val="tx1"/>
                </a:solidFill>
              </a:rPr>
              <a:t> Pour gagner le match, mettre en œuvre 1 organisation offensive capable de faire basculer le rapport de force en sa faveur par un enrichissement des alternatives d’attaques (s’infiltrer, surpasser, contourner) face à une défense placée. </a:t>
            </a:r>
          </a:p>
          <a:p>
            <a:pPr algn="ctr"/>
            <a:endParaRPr lang="fr-FR" sz="1400" b="1" dirty="0" smtClean="0">
              <a:solidFill>
                <a:schemeClr val="tx1"/>
              </a:solidFill>
            </a:endParaRPr>
          </a:p>
          <a:p>
            <a:endParaRPr lang="fr-FR" sz="1400" dirty="0" smtClean="0">
              <a:solidFill>
                <a:schemeClr val="tx1"/>
              </a:solidFill>
            </a:endParaRPr>
          </a:p>
          <a:p>
            <a:endParaRPr lang="fr-FR" dirty="0" smtClean="0">
              <a:solidFill>
                <a:schemeClr val="tx1"/>
              </a:solidFill>
            </a:endParaRPr>
          </a:p>
          <a:p>
            <a:endParaRPr lang="fr-FR" dirty="0" smtClean="0">
              <a:solidFill>
                <a:schemeClr val="tx1"/>
              </a:solidFill>
            </a:endParaRPr>
          </a:p>
          <a:p>
            <a:endParaRPr lang="fr-FR" dirty="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40000" lnSpcReduction="20000"/>
          </a:bodyPr>
          <a:lstStyle/>
          <a:p>
            <a:r>
              <a:rPr lang="fr-FR" dirty="0" smtClean="0"/>
              <a:t>Conduire et maitriser un affrontement  collectif ou interindividuel</a:t>
            </a:r>
          </a:p>
          <a:p>
            <a:r>
              <a:rPr lang="fr-FR" dirty="0" smtClean="0"/>
              <a:t>Attendus de fin de cycle</a:t>
            </a:r>
          </a:p>
          <a:p>
            <a:r>
              <a:rPr lang="fr-FR" dirty="0" smtClean="0"/>
              <a:t>En situation aménagée ou à effectif réduit, » S’organiser tactiquement pour gagner le duel ou le match en identifiant les situations favorables de marque. » Maintenir un engagement moteur efficace sur tout le temps de jeu prévu. » Respecter les partenaires, les adversaires et l’arbitre. » Assurer différents rôles sociaux (joueur, arbitre, observateur) inhérents à l’activité et à l’organisation de la classe. » Accepter le résultat de la rencontre et être capable de le commenter. </a:t>
            </a:r>
          </a:p>
          <a:p>
            <a:r>
              <a:rPr lang="fr-FR" dirty="0" smtClean="0"/>
              <a:t>Compétences travaillées pendant le cycle</a:t>
            </a:r>
          </a:p>
          <a:p>
            <a:r>
              <a:rPr lang="fr-FR" dirty="0" smtClean="0"/>
              <a:t>Exemples de situations, d’activités et de ressources pour l’élève</a:t>
            </a:r>
          </a:p>
          <a:p>
            <a:r>
              <a:rPr lang="fr-FR" dirty="0" smtClean="0"/>
              <a:t>Rechercher le gain de l’affrontement par des choix tactiques simples. Adapter son jeu et ses actions aux adversaires et à ses partenaires. Coordonner des actions motrices simples. Se reconnaitre attaquant / défenseur. Coopérer pour attaquer et défendre. Accepter de tenir des rôles simples d’arbitre et d’observateur. S’informer pour agir.</a:t>
            </a:r>
          </a:p>
          <a:p>
            <a:r>
              <a:rPr lang="fr-FR" dirty="0" smtClean="0"/>
              <a:t>Jeux traditionnels plus complexes (thèque, béret, balle au capitaine, poules- vipères- renards, etc.), jeux collectifs avec ou sans ballon et jeux pré- sportifs collectifs (type handball, basket‐ball, football, rugby, volley-ball...), jeux de combats (de préhension), jeux de raquettes (badminton, tennis).</a:t>
            </a:r>
          </a:p>
          <a:p>
            <a:r>
              <a:rPr lang="fr-FR" dirty="0" smtClean="0"/>
              <a:t>Repères de progressivité</a:t>
            </a:r>
          </a:p>
          <a:p>
            <a:r>
              <a:rPr lang="fr-FR" dirty="0" smtClean="0"/>
              <a:t>Tout au long du cycle, la pratique d’activités collectives doit amener l’élève à se reconnaitre comme attaquant ou défenseur, développer des stratégies, identifier et remplir des rôles et des statuts différents dans les jeux vécus et respecter les règles. Au cours du cycle, les élèves affrontent seuls un adversaire afin d’obtenir le gain du jeu, de développer des stratégies comme attaquant ou comme défenseur et de comprendre qu’il faut attaquer tout en se défendant (réversibilité des situations vécues). </a:t>
            </a:r>
            <a:endParaRPr lang="fr-FR" dirty="0"/>
          </a:p>
        </p:txBody>
      </p:sp>
      <p:sp>
        <p:nvSpPr>
          <p:cNvPr id="4" name="Rectangle 3"/>
          <p:cNvSpPr/>
          <p:nvPr/>
        </p:nvSpPr>
        <p:spPr>
          <a:xfrm>
            <a:off x="0" y="0"/>
            <a:ext cx="9144000" cy="68580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1"/>
                </a:solidFill>
              </a:rPr>
              <a:t>CHAMP4        CYCLE3         2015        Conduire et maitriser un affrontement  collectif ou interindividuel</a:t>
            </a:r>
          </a:p>
          <a:p>
            <a:pPr algn="ctr"/>
            <a:endParaRPr lang="fr-FR" b="1" dirty="0" smtClean="0">
              <a:solidFill>
                <a:schemeClr val="tx1"/>
              </a:solidFill>
            </a:endParaRPr>
          </a:p>
          <a:p>
            <a:pPr algn="ctr"/>
            <a:r>
              <a:rPr lang="fr-FR" b="1" dirty="0" smtClean="0">
                <a:solidFill>
                  <a:schemeClr val="tx1"/>
                </a:solidFill>
              </a:rPr>
              <a:t>Attendus de fin de cycle</a:t>
            </a:r>
          </a:p>
          <a:p>
            <a:pPr algn="ctr"/>
            <a:r>
              <a:rPr lang="fr-FR" sz="1400" dirty="0" smtClean="0">
                <a:solidFill>
                  <a:schemeClr val="tx1"/>
                </a:solidFill>
              </a:rPr>
              <a:t>En situation aménagée ou à effectif réduit, »</a:t>
            </a:r>
          </a:p>
          <a:p>
            <a:pPr algn="ctr"/>
            <a:r>
              <a:rPr lang="fr-FR" sz="1400" dirty="0" smtClean="0">
                <a:solidFill>
                  <a:schemeClr val="tx1"/>
                </a:solidFill>
              </a:rPr>
              <a:t> S’organiser tactiquement pour gagner le duel ou le match en identifiant les situations favorables de marque. » </a:t>
            </a:r>
          </a:p>
          <a:p>
            <a:pPr algn="ctr"/>
            <a:r>
              <a:rPr lang="fr-FR" sz="1400" dirty="0" smtClean="0">
                <a:solidFill>
                  <a:schemeClr val="tx1"/>
                </a:solidFill>
              </a:rPr>
              <a:t>Maintenir un engagement moteur efficace sur tout le temps de jeu prévu. » </a:t>
            </a:r>
          </a:p>
          <a:p>
            <a:pPr algn="ctr"/>
            <a:r>
              <a:rPr lang="fr-FR" sz="1400" dirty="0" smtClean="0">
                <a:solidFill>
                  <a:schemeClr val="tx1"/>
                </a:solidFill>
              </a:rPr>
              <a:t>Respecter les partenaires, les adversaires et l’arbitre. » </a:t>
            </a:r>
          </a:p>
          <a:p>
            <a:pPr algn="ctr"/>
            <a:r>
              <a:rPr lang="fr-FR" sz="1400" dirty="0" smtClean="0">
                <a:solidFill>
                  <a:schemeClr val="tx1"/>
                </a:solidFill>
              </a:rPr>
              <a:t>Assurer différents rôles sociaux (joueur, arbitre, observateur) inhérents à l’activité et à l’organisation de la classe. » </a:t>
            </a:r>
          </a:p>
          <a:p>
            <a:pPr algn="ctr"/>
            <a:r>
              <a:rPr lang="fr-FR" sz="1400" dirty="0" smtClean="0">
                <a:solidFill>
                  <a:schemeClr val="tx1"/>
                </a:solidFill>
              </a:rPr>
              <a:t>Accepter le résultat de la rencontre et être capable de le commenter. </a:t>
            </a:r>
          </a:p>
          <a:p>
            <a:pPr algn="ctr"/>
            <a:endParaRPr lang="fr-FR" sz="1600" dirty="0" smtClean="0">
              <a:solidFill>
                <a:schemeClr val="tx1"/>
              </a:solidFill>
            </a:endParaRPr>
          </a:p>
          <a:p>
            <a:pPr algn="ctr"/>
            <a:r>
              <a:rPr lang="fr-FR" b="1" dirty="0" smtClean="0">
                <a:solidFill>
                  <a:schemeClr val="tx1"/>
                </a:solidFill>
              </a:rPr>
              <a:t>Compétences travaillées pendant le cycle</a:t>
            </a:r>
          </a:p>
          <a:p>
            <a:pPr algn="ctr"/>
            <a:r>
              <a:rPr lang="fr-FR" sz="1400" dirty="0" smtClean="0">
                <a:solidFill>
                  <a:schemeClr val="tx1"/>
                </a:solidFill>
              </a:rPr>
              <a:t>Exemples de situations, d’activités et de ressources pour l’élève</a:t>
            </a:r>
          </a:p>
          <a:p>
            <a:pPr algn="ctr"/>
            <a:r>
              <a:rPr lang="fr-FR" sz="1400" dirty="0" smtClean="0">
                <a:solidFill>
                  <a:schemeClr val="tx1"/>
                </a:solidFill>
              </a:rPr>
              <a:t>Rechercher le gain de l’affrontement par des choix tactiques simples. Adapter son jeu et ses actions aux adversaires et à ses partenaires. Coordonner des actions motrices simples. Se reconnaitre attaquant / défenseur. Coopérer pour attaquer et défendre. Accepter de tenir des rôles simples d’arbitre et d’observateur. S’informer pour agir.</a:t>
            </a:r>
          </a:p>
          <a:p>
            <a:pPr algn="ctr"/>
            <a:endParaRPr lang="fr-FR" b="1" dirty="0" smtClean="0">
              <a:solidFill>
                <a:schemeClr val="tx1"/>
              </a:solidFill>
            </a:endParaRPr>
          </a:p>
          <a:p>
            <a:pPr algn="ctr"/>
            <a:r>
              <a:rPr lang="fr-FR" b="1" dirty="0" smtClean="0">
                <a:solidFill>
                  <a:schemeClr val="tx1"/>
                </a:solidFill>
              </a:rPr>
              <a:t>Repères de progressivité</a:t>
            </a:r>
          </a:p>
          <a:p>
            <a:pPr algn="ctr"/>
            <a:r>
              <a:rPr lang="fr-FR" sz="1400" dirty="0" smtClean="0">
                <a:solidFill>
                  <a:schemeClr val="tx1"/>
                </a:solidFill>
              </a:rPr>
              <a:t>Tout au long du cycle, la pratique d’activités collectives doit amener l’élève à se reconnaitre comme attaquant ou défenseur, développer des stratégies, identifier et remplir des rôles et des statuts différents dans les jeux vécus et respecter les règles. Au cours du cycle, les élèves affrontent seuls un adversaire afin d’obtenir le gain du jeu, de développer des stratégies comme attaquant ou comme défenseur et de comprendre qu’il faut attaquer tout en se défendant (réversibilité des situations vécues). </a:t>
            </a:r>
            <a:endParaRPr lang="fr-FR" sz="1400" dirty="0">
              <a:solidFill>
                <a:schemeClr val="tx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nvPr>
        </p:nvGraphicFramePr>
        <p:xfrm>
          <a:off x="0" y="142852"/>
          <a:ext cx="9144000" cy="6715149"/>
        </p:xfrm>
        <a:graphic>
          <a:graphicData uri="http://schemas.openxmlformats.org/drawingml/2006/table">
            <a:tbl>
              <a:tblPr firstRow="1" bandRow="1">
                <a:tableStyleId>{5C22544A-7EE6-4342-B048-85BDC9FD1C3A}</a:tableStyleId>
              </a:tblPr>
              <a:tblGrid>
                <a:gridCol w="9144000"/>
              </a:tblGrid>
              <a:tr h="959307">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9307">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9307">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9307">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9307">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9307">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9307">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Titre 1"/>
          <p:cNvSpPr>
            <a:spLocks noGrp="1"/>
          </p:cNvSpPr>
          <p:nvPr>
            <p:ph type="title"/>
          </p:nvPr>
        </p:nvSpPr>
        <p:spPr>
          <a:xfrm>
            <a:off x="0" y="0"/>
            <a:ext cx="9144000" cy="6858000"/>
          </a:xfrm>
          <a:solidFill>
            <a:schemeClr val="tx1"/>
          </a:solidFill>
        </p:spPr>
        <p:txBody>
          <a:bodyPr>
            <a:normAutofit/>
          </a:bodyPr>
          <a:lstStyle/>
          <a:p>
            <a:endParaRPr lang="fr-FR" sz="1200" dirty="0"/>
          </a:p>
        </p:txBody>
      </p:sp>
      <p:graphicFrame>
        <p:nvGraphicFramePr>
          <p:cNvPr id="7" name="Tableau 6"/>
          <p:cNvGraphicFramePr>
            <a:graphicFrameLocks noGrp="1"/>
          </p:cNvGraphicFramePr>
          <p:nvPr/>
        </p:nvGraphicFramePr>
        <p:xfrm>
          <a:off x="0" y="1"/>
          <a:ext cx="9144000" cy="8411486"/>
        </p:xfrm>
        <a:graphic>
          <a:graphicData uri="http://schemas.openxmlformats.org/drawingml/2006/table">
            <a:tbl>
              <a:tblPr firstRow="1" bandRow="1">
                <a:tableStyleId>{5C22544A-7EE6-4342-B048-85BDC9FD1C3A}</a:tableStyleId>
              </a:tblPr>
              <a:tblGrid>
                <a:gridCol w="9144000"/>
              </a:tblGrid>
              <a:tr h="1370606">
                <a:tc>
                  <a:txBody>
                    <a:bodyPr/>
                    <a:lstStyle/>
                    <a:p>
                      <a:r>
                        <a:rPr lang="fr-FR" sz="1600" b="1" dirty="0" smtClean="0">
                          <a:solidFill>
                            <a:srgbClr val="FF0000"/>
                          </a:solidFill>
                        </a:rPr>
                        <a:t>ATTENDUS</a:t>
                      </a:r>
                      <a:r>
                        <a:rPr lang="fr-FR" sz="1600" b="1" baseline="0" dirty="0" smtClean="0">
                          <a:solidFill>
                            <a:srgbClr val="FF0000"/>
                          </a:solidFill>
                        </a:rPr>
                        <a:t> DE FIN DE CYCLE  cycle4 programme alternatif </a:t>
                      </a:r>
                      <a:r>
                        <a:rPr lang="fr-FR" sz="1600" b="1" baseline="0" dirty="0" err="1" smtClean="0">
                          <a:solidFill>
                            <a:srgbClr val="FF0000"/>
                          </a:solidFill>
                        </a:rPr>
                        <a:t>snep</a:t>
                      </a:r>
                      <a:r>
                        <a:rPr lang="fr-FR" sz="1600" b="1" baseline="0" dirty="0" smtClean="0">
                          <a:solidFill>
                            <a:srgbClr val="FF0000"/>
                          </a:solidFill>
                        </a:rPr>
                        <a:t> : </a:t>
                      </a:r>
                      <a:r>
                        <a:rPr lang="fr-FR" sz="1600" b="1" baseline="0" dirty="0" smtClean="0">
                          <a:solidFill>
                            <a:schemeClr val="tx1"/>
                          </a:solidFill>
                        </a:rPr>
                        <a:t>SPORT CO/ </a:t>
                      </a:r>
                      <a:r>
                        <a:rPr lang="fr-FR" sz="1600" b="1" baseline="0" dirty="0" smtClean="0">
                          <a:solidFill>
                            <a:schemeClr val="accent2">
                              <a:lumMod val="75000"/>
                            </a:schemeClr>
                          </a:solidFill>
                        </a:rPr>
                        <a:t>hand- </a:t>
                      </a:r>
                      <a:r>
                        <a:rPr lang="fr-FR" sz="1600" b="1" baseline="0" dirty="0" err="1" smtClean="0">
                          <a:solidFill>
                            <a:schemeClr val="accent2">
                              <a:lumMod val="75000"/>
                            </a:schemeClr>
                          </a:solidFill>
                        </a:rPr>
                        <a:t>ball</a:t>
                      </a:r>
                      <a:endParaRPr lang="fr-FR" sz="1600" b="1" baseline="0" dirty="0" smtClean="0">
                        <a:solidFill>
                          <a:schemeClr val="accent2">
                            <a:lumMod val="75000"/>
                          </a:schemeClr>
                        </a:solidFill>
                      </a:endParaRPr>
                    </a:p>
                    <a:p>
                      <a:pPr>
                        <a:buFontTx/>
                        <a:buChar char="-"/>
                      </a:pPr>
                      <a:r>
                        <a:rPr lang="fr-FR" sz="1400" b="1" baseline="0" dirty="0" smtClean="0">
                          <a:solidFill>
                            <a:schemeClr val="tx1"/>
                          </a:solidFill>
                        </a:rPr>
                        <a:t>s’organiser collectivement (D2) face à une autre équipe (à priori de même niveau) pour gagner le match (D5)</a:t>
                      </a:r>
                    </a:p>
                    <a:p>
                      <a:pPr>
                        <a:buFontTx/>
                        <a:buChar char="-"/>
                      </a:pPr>
                      <a:r>
                        <a:rPr lang="fr-FR" sz="1400" b="1" baseline="0" dirty="0" smtClean="0">
                          <a:solidFill>
                            <a:schemeClr val="tx1"/>
                          </a:solidFill>
                        </a:rPr>
                        <a:t>Construire des tactiques et techniques pour atteindre et défendre 1 cible [ </a:t>
                      </a:r>
                      <a:r>
                        <a:rPr lang="fr-FR" sz="1400" b="1" baseline="0" dirty="0" smtClean="0">
                          <a:solidFill>
                            <a:schemeClr val="accent2">
                              <a:lumMod val="75000"/>
                            </a:schemeClr>
                          </a:solidFill>
                        </a:rPr>
                        <a:t>protégée par une zone et un gardien </a:t>
                      </a:r>
                      <a:r>
                        <a:rPr lang="fr-FR" sz="1400" b="1" baseline="0" dirty="0" smtClean="0">
                          <a:solidFill>
                            <a:schemeClr val="tx1"/>
                          </a:solidFill>
                        </a:rPr>
                        <a:t>(D1)] en adaptant son jeu et celui de l’équipe à ses ressources physiques (D4)</a:t>
                      </a:r>
                    </a:p>
                    <a:p>
                      <a:pPr>
                        <a:buFontTx/>
                        <a:buChar char="-"/>
                      </a:pPr>
                      <a:r>
                        <a:rPr lang="fr-FR" sz="1400" b="1" baseline="0" dirty="0" smtClean="0">
                          <a:solidFill>
                            <a:schemeClr val="tx1"/>
                          </a:solidFill>
                        </a:rPr>
                        <a:t>Les règles communes définissent un espace de liberté et de sécurité qui permettent grâce aux partages des rôles et des responsabilités( D3), l’égalité des chances en attaque et défense et l’incertitude du résultat(D3)</a:t>
                      </a:r>
                    </a:p>
                    <a:p>
                      <a:endParaRPr kumimoji="0" lang="fr-FR" sz="1800" b="1" kern="1200" dirty="0" smtClean="0">
                        <a:solidFill>
                          <a:schemeClr val="dk1"/>
                        </a:solidFill>
                        <a:latin typeface="+mn-lt"/>
                        <a:ea typeface="+mn-ea"/>
                        <a:cs typeface="+mn-cs"/>
                      </a:endParaRPr>
                    </a:p>
                    <a:p>
                      <a:pPr marL="342900" indent="-342900">
                        <a:buAutoNum type="arabicPlain" startAt="2015"/>
                      </a:pPr>
                      <a:r>
                        <a:rPr kumimoji="0" lang="fr-FR" sz="1800" b="1" kern="1200" dirty="0" smtClean="0">
                          <a:solidFill>
                            <a:schemeClr val="dk1"/>
                          </a:solidFill>
                          <a:latin typeface="+mn-lt"/>
                          <a:ea typeface="+mn-ea"/>
                          <a:cs typeface="+mn-cs"/>
                        </a:rPr>
                        <a:t>champ4</a:t>
                      </a:r>
                      <a:r>
                        <a:rPr kumimoji="0" lang="fr-FR" sz="1800" b="1" kern="1200" baseline="0" dirty="0" smtClean="0">
                          <a:solidFill>
                            <a:schemeClr val="dk1"/>
                          </a:solidFill>
                          <a:latin typeface="+mn-lt"/>
                          <a:ea typeface="+mn-ea"/>
                          <a:cs typeface="+mn-cs"/>
                        </a:rPr>
                        <a:t>        </a:t>
                      </a:r>
                      <a:r>
                        <a:rPr kumimoji="0" lang="fr-FR" sz="1800" b="1" kern="1200" dirty="0" smtClean="0">
                          <a:solidFill>
                            <a:schemeClr val="dk1"/>
                          </a:solidFill>
                          <a:latin typeface="+mn-lt"/>
                          <a:ea typeface="+mn-ea"/>
                          <a:cs typeface="+mn-cs"/>
                        </a:rPr>
                        <a:t>Cycle 4</a:t>
                      </a:r>
                      <a:r>
                        <a:rPr kumimoji="0" lang="fr-FR" sz="1800" b="1" kern="1200" baseline="0" dirty="0" smtClean="0">
                          <a:solidFill>
                            <a:schemeClr val="dk1"/>
                          </a:solidFill>
                          <a:latin typeface="+mn-lt"/>
                          <a:ea typeface="+mn-ea"/>
                          <a:cs typeface="+mn-cs"/>
                        </a:rPr>
                        <a:t>       </a:t>
                      </a:r>
                      <a:r>
                        <a:rPr kumimoji="0" lang="fr-FR" sz="1800" b="1" kern="1200" dirty="0" smtClean="0">
                          <a:solidFill>
                            <a:schemeClr val="dk1"/>
                          </a:solidFill>
                          <a:latin typeface="+mn-lt"/>
                          <a:ea typeface="+mn-ea"/>
                          <a:cs typeface="+mn-cs"/>
                        </a:rPr>
                        <a:t>Attendus de fin de cycle </a:t>
                      </a:r>
                      <a:endParaRPr kumimoji="0" lang="fr-FR" sz="1800" kern="1200" dirty="0" smtClean="0">
                        <a:solidFill>
                          <a:schemeClr val="dk1"/>
                        </a:solidFill>
                        <a:latin typeface="+mn-lt"/>
                        <a:ea typeface="+mn-ea"/>
                        <a:cs typeface="+mn-cs"/>
                      </a:endParaRPr>
                    </a:p>
                    <a:p>
                      <a:r>
                        <a:rPr kumimoji="0" lang="fr-FR" sz="1400" kern="1200" dirty="0" smtClean="0">
                          <a:solidFill>
                            <a:schemeClr val="dk1"/>
                          </a:solidFill>
                          <a:latin typeface="+mn-lt"/>
                          <a:ea typeface="+mn-ea"/>
                          <a:cs typeface="+mn-cs"/>
                        </a:rPr>
                        <a:t>En situation d’opposition réelle et équilibrée                                                                                                                                                           Réaliser des actions décisives en situation favorable afin de faire basculer le rapport de force en sa faveur ou en faveur de son équipe                                                                                                                                                                                                                                        Adapter son engagement moteur en fonction de son état physique et du rapport de force                                                                               Être solidaire de ses partenaires et respectueux de son (ses) adversaire(s) et de l’arbitre                                                                           Observer et </a:t>
                      </a:r>
                      <a:r>
                        <a:rPr kumimoji="0" lang="fr-FR" sz="1400" kern="1200" dirty="0" err="1" smtClean="0">
                          <a:solidFill>
                            <a:schemeClr val="dk1"/>
                          </a:solidFill>
                          <a:latin typeface="+mn-lt"/>
                          <a:ea typeface="+mn-ea"/>
                          <a:cs typeface="+mn-cs"/>
                        </a:rPr>
                        <a:t>co</a:t>
                      </a:r>
                      <a:r>
                        <a:rPr kumimoji="0" lang="fr-FR" sz="1400" kern="1200" dirty="0" smtClean="0">
                          <a:solidFill>
                            <a:schemeClr val="dk1"/>
                          </a:solidFill>
                          <a:latin typeface="+mn-lt"/>
                          <a:ea typeface="+mn-ea"/>
                          <a:cs typeface="+mn-cs"/>
                        </a:rPr>
                        <a:t> arbitrer                                                                                                                                                                                                        Accepter le résultat de la rencontre et savoir l’analyser avec objectivité</a:t>
                      </a:r>
                    </a:p>
                    <a:p>
                      <a:pPr algn="ctr"/>
                      <a:r>
                        <a:rPr kumimoji="0" lang="fr-FR" sz="1800" b="1" kern="1200" dirty="0" smtClean="0">
                          <a:solidFill>
                            <a:schemeClr val="dk1"/>
                          </a:solidFill>
                          <a:latin typeface="+mn-lt"/>
                          <a:ea typeface="+mn-ea"/>
                          <a:cs typeface="+mn-cs"/>
                        </a:rPr>
                        <a:t>Compétences visées pendant le cycle</a:t>
                      </a:r>
                    </a:p>
                    <a:p>
                      <a:r>
                        <a:rPr kumimoji="0" lang="fr-FR" sz="1400" kern="1200" dirty="0" smtClean="0">
                          <a:solidFill>
                            <a:schemeClr val="dk1"/>
                          </a:solidFill>
                          <a:latin typeface="+mn-lt"/>
                          <a:ea typeface="+mn-ea"/>
                          <a:cs typeface="+mn-cs"/>
                        </a:rPr>
                        <a:t>Exemples de situations, d’activités et de ressources pour l’élève</a:t>
                      </a:r>
                    </a:p>
                    <a:p>
                      <a:r>
                        <a:rPr kumimoji="0" lang="fr-FR" sz="1400" kern="1200" dirty="0" smtClean="0">
                          <a:solidFill>
                            <a:schemeClr val="dk1"/>
                          </a:solidFill>
                          <a:latin typeface="+mn-lt"/>
                          <a:ea typeface="+mn-ea"/>
                          <a:cs typeface="+mn-cs"/>
                        </a:rPr>
                        <a:t>Rechercher le gain de la rencontre par la mise en œuvre d’un projet prenant en compte les caractéristiques du rapport de force.                                                                                                                                                                                                                                                   Utiliser au mieux ses ressources physiques et de motricité pour gagner en efficacité dans une situation d’opposition donnée et répondre aux contraintes de l’affrontement.                                                                                                                                               S’adapter rapidement au changement de statut défenseur / attaquant.                                                                                                                    Co arbitrer une séquence de match (de combat).                                                                                                                                                      Anticiper la prise et le traitement d’information pour enchainer des actions.                                                                                                             Se mettre au service de l’autre pour lui permettre de progresser.</a:t>
                      </a:r>
                    </a:p>
                    <a:p>
                      <a:pPr algn="ctr"/>
                      <a:r>
                        <a:rPr kumimoji="0" lang="fr-FR" sz="1800" b="1" kern="1200" dirty="0" smtClean="0">
                          <a:solidFill>
                            <a:schemeClr val="dk1"/>
                          </a:solidFill>
                          <a:latin typeface="+mn-lt"/>
                          <a:ea typeface="+mn-ea"/>
                          <a:cs typeface="+mn-cs"/>
                        </a:rPr>
                        <a:t>Repères de progressivité</a:t>
                      </a:r>
                      <a:endParaRPr kumimoji="0" lang="fr-FR" sz="1800" kern="1200" dirty="0" smtClean="0">
                        <a:solidFill>
                          <a:schemeClr val="dk1"/>
                        </a:solidFill>
                        <a:latin typeface="+mn-lt"/>
                        <a:ea typeface="+mn-ea"/>
                        <a:cs typeface="+mn-cs"/>
                      </a:endParaRPr>
                    </a:p>
                    <a:p>
                      <a:r>
                        <a:rPr kumimoji="0" lang="fr-FR" sz="1400" kern="1200" dirty="0" smtClean="0">
                          <a:solidFill>
                            <a:schemeClr val="dk1"/>
                          </a:solidFill>
                          <a:latin typeface="+mn-lt"/>
                          <a:ea typeface="+mn-ea"/>
                          <a:cs typeface="+mn-cs"/>
                        </a:rPr>
                        <a:t>En matière de progressivité des enseignements d’EPS, l’ensemble des compétences et des champs d’apprentissage sont abordés pendant le cycle. Il revient à l’équipe pédagogique d’en planifier le choix et la progression, de mettre en place les activités physiques sportives et artistiques appropriées, en fixant ce qui est de l’ordre de la découverte et ce qui peut être approfondi.                                                            </a:t>
                      </a:r>
                      <a:r>
                        <a:rPr kumimoji="0" lang="fr-FR" sz="1800" kern="1200" dirty="0" smtClean="0">
                          <a:solidFill>
                            <a:srgbClr val="FF0000"/>
                          </a:solidFill>
                          <a:latin typeface="+mn-lt"/>
                          <a:ea typeface="+mn-ea"/>
                          <a:cs typeface="+mn-cs"/>
                        </a:rPr>
                        <a:t>RETOUR</a:t>
                      </a:r>
                      <a:r>
                        <a:rPr kumimoji="0" lang="fr-FR" sz="1400" kern="1200" dirty="0" smtClean="0">
                          <a:solidFill>
                            <a:srgbClr val="FF0000"/>
                          </a:solidFill>
                          <a:latin typeface="+mn-lt"/>
                          <a:ea typeface="+mn-ea"/>
                          <a:cs typeface="+mn-cs"/>
                        </a:rPr>
                        <a:t>     </a:t>
                      </a:r>
                      <a:r>
                        <a:rPr kumimoji="0" lang="fr-FR" sz="1800" kern="1200" dirty="0" smtClean="0">
                          <a:solidFill>
                            <a:srgbClr val="FF0000"/>
                          </a:solidFill>
                          <a:latin typeface="+mn-lt"/>
                          <a:ea typeface="+mn-ea"/>
                          <a:cs typeface="+mn-cs"/>
                          <a:hlinkClick r:id="rId2" action="ppaction://hlinksldjump"/>
                        </a:rPr>
                        <a:t>MENU</a:t>
                      </a:r>
                      <a:endParaRPr kumimoji="0" lang="fr-FR" sz="1800" kern="1200" dirty="0" smtClean="0">
                        <a:solidFill>
                          <a:srgbClr val="FF0000"/>
                        </a:solidFill>
                        <a:latin typeface="+mn-lt"/>
                        <a:ea typeface="+mn-ea"/>
                        <a:cs typeface="+mn-cs"/>
                      </a:endParaRPr>
                    </a:p>
                    <a:p>
                      <a:pPr>
                        <a:buFontTx/>
                        <a:buChar char="-"/>
                      </a:pPr>
                      <a:endParaRPr lang="fr-FR" sz="1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1370606">
                <a:tc>
                  <a:txBody>
                    <a:bodyPr/>
                    <a:lstStyle/>
                    <a:p>
                      <a:pPr>
                        <a:buFontTx/>
                        <a:buChar char="-"/>
                      </a:pPr>
                      <a:endParaRPr lang="fr-FR" sz="1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nvPr>
        </p:nvGraphicFramePr>
        <p:xfrm>
          <a:off x="0" y="142852"/>
          <a:ext cx="9144000" cy="6715149"/>
        </p:xfrm>
        <a:graphic>
          <a:graphicData uri="http://schemas.openxmlformats.org/drawingml/2006/table">
            <a:tbl>
              <a:tblPr firstRow="1" bandRow="1">
                <a:tableStyleId>{5C22544A-7EE6-4342-B048-85BDC9FD1C3A}</a:tableStyleId>
              </a:tblPr>
              <a:tblGrid>
                <a:gridCol w="9144000"/>
              </a:tblGrid>
              <a:tr h="959307">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9307">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9307">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9307">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9307">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9307">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9307">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Titre 1"/>
          <p:cNvSpPr>
            <a:spLocks noGrp="1"/>
          </p:cNvSpPr>
          <p:nvPr>
            <p:ph type="title"/>
          </p:nvPr>
        </p:nvSpPr>
        <p:spPr>
          <a:xfrm>
            <a:off x="0" y="0"/>
            <a:ext cx="9144000" cy="6858000"/>
          </a:xfrm>
          <a:solidFill>
            <a:schemeClr val="tx1"/>
          </a:solidFill>
        </p:spPr>
        <p:txBody>
          <a:bodyPr>
            <a:normAutofit/>
          </a:bodyPr>
          <a:lstStyle/>
          <a:p>
            <a:endParaRPr lang="fr-FR" sz="1200" dirty="0"/>
          </a:p>
        </p:txBody>
      </p:sp>
      <p:graphicFrame>
        <p:nvGraphicFramePr>
          <p:cNvPr id="7" name="Tableau 6"/>
          <p:cNvGraphicFramePr>
            <a:graphicFrameLocks noGrp="1"/>
          </p:cNvGraphicFramePr>
          <p:nvPr/>
        </p:nvGraphicFramePr>
        <p:xfrm>
          <a:off x="0" y="-24"/>
          <a:ext cx="9144000" cy="6926211"/>
        </p:xfrm>
        <a:graphic>
          <a:graphicData uri="http://schemas.openxmlformats.org/drawingml/2006/table">
            <a:tbl>
              <a:tblPr firstRow="1" bandRow="1">
                <a:tableStyleId>{5C22544A-7EE6-4342-B048-85BDC9FD1C3A}</a:tableStyleId>
              </a:tblPr>
              <a:tblGrid>
                <a:gridCol w="1828800"/>
                <a:gridCol w="2528886"/>
                <a:gridCol w="1785950"/>
                <a:gridCol w="1500198"/>
                <a:gridCol w="1500166"/>
              </a:tblGrid>
              <a:tr h="985027">
                <a:tc gridSpan="5">
                  <a:txBody>
                    <a:bodyPr/>
                    <a:lstStyle/>
                    <a:p>
                      <a:r>
                        <a:rPr lang="fr-FR" sz="1600" baseline="0" dirty="0" smtClean="0">
                          <a:solidFill>
                            <a:schemeClr val="tx1"/>
                          </a:solidFill>
                        </a:rPr>
                        <a:t> </a:t>
                      </a:r>
                      <a:r>
                        <a:rPr lang="fr-FR" sz="1800" baseline="0" dirty="0" smtClean="0">
                          <a:solidFill>
                            <a:srgbClr val="FF0000"/>
                          </a:solidFill>
                        </a:rPr>
                        <a:t>CHAMPS </a:t>
                      </a:r>
                      <a:r>
                        <a:rPr lang="fr-FR" sz="1800" baseline="0" dirty="0" smtClean="0">
                          <a:solidFill>
                            <a:schemeClr val="tx1"/>
                          </a:solidFill>
                        </a:rPr>
                        <a:t>4:           conduire et maitriser un affrontement collectif et </a:t>
                      </a:r>
                      <a:r>
                        <a:rPr lang="fr-FR" sz="1800" baseline="0" dirty="0" err="1" smtClean="0">
                          <a:solidFill>
                            <a:schemeClr val="tx1"/>
                          </a:solidFill>
                        </a:rPr>
                        <a:t>inter-individuels</a:t>
                      </a:r>
                      <a:endParaRPr lang="fr-FR" sz="1800" baseline="0" dirty="0" smtClean="0">
                        <a:solidFill>
                          <a:schemeClr val="tx1"/>
                        </a:solidFill>
                      </a:endParaRPr>
                    </a:p>
                    <a:p>
                      <a:r>
                        <a:rPr lang="fr-FR" sz="1800" baseline="0" dirty="0" smtClean="0">
                          <a:solidFill>
                            <a:srgbClr val="FF0000"/>
                          </a:solidFill>
                        </a:rPr>
                        <a:t>APSA:                                                 </a:t>
                      </a:r>
                      <a:r>
                        <a:rPr lang="fr-FR" sz="1800" baseline="0" dirty="0" smtClean="0">
                          <a:solidFill>
                            <a:schemeClr val="tx1"/>
                          </a:solidFill>
                        </a:rPr>
                        <a:t> </a:t>
                      </a:r>
                      <a:r>
                        <a:rPr lang="fr-FR" sz="1800" baseline="0" dirty="0" smtClean="0">
                          <a:solidFill>
                            <a:schemeClr val="accent2">
                              <a:lumMod val="50000"/>
                            </a:schemeClr>
                          </a:solidFill>
                        </a:rPr>
                        <a:t>HAND-BALL</a:t>
                      </a:r>
                      <a:r>
                        <a:rPr lang="fr-FR" sz="1800" baseline="0" dirty="0" smtClean="0">
                          <a:solidFill>
                            <a:schemeClr val="tx1"/>
                          </a:solidFill>
                        </a:rPr>
                        <a:t>                                                </a:t>
                      </a:r>
                      <a:endParaRPr lang="fr-FR" sz="1800" dirty="0" smtClean="0">
                        <a:solidFill>
                          <a:schemeClr val="tx1"/>
                        </a:solidFill>
                      </a:endParaRPr>
                    </a:p>
                    <a:p>
                      <a:endParaRPr lang="fr-FR"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582544">
                <a:tc>
                  <a:txBody>
                    <a:bodyPr/>
                    <a:lstStyle/>
                    <a:p>
                      <a:r>
                        <a:rPr lang="fr-FR" sz="1400" b="1" dirty="0" smtClean="0">
                          <a:solidFill>
                            <a:schemeClr val="tx1"/>
                          </a:solidFill>
                        </a:rPr>
                        <a:t>Compétence 1</a:t>
                      </a:r>
                    </a:p>
                    <a:p>
                      <a:r>
                        <a:rPr lang="fr-FR" sz="1400" b="1" dirty="0" smtClean="0">
                          <a:solidFill>
                            <a:schemeClr val="tx1"/>
                          </a:solidFill>
                        </a:rPr>
                        <a:t>Développer sa motricité et apprendre à s’exprimer en utilisant son corps</a:t>
                      </a:r>
                      <a:endParaRPr lang="fr-FR"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fr-FR" sz="1400" b="1" dirty="0" smtClean="0">
                          <a:solidFill>
                            <a:schemeClr val="tx1"/>
                          </a:solidFill>
                        </a:rPr>
                        <a:t>Compétence 2</a:t>
                      </a:r>
                    </a:p>
                    <a:p>
                      <a:r>
                        <a:rPr lang="fr-FR" sz="1400" b="1" dirty="0" smtClean="0">
                          <a:solidFill>
                            <a:schemeClr val="tx1"/>
                          </a:solidFill>
                        </a:rPr>
                        <a:t>S’approprier par la pratique</a:t>
                      </a:r>
                      <a:r>
                        <a:rPr lang="fr-FR" sz="1400" b="1" baseline="0" dirty="0" smtClean="0">
                          <a:solidFill>
                            <a:schemeClr val="tx1"/>
                          </a:solidFill>
                        </a:rPr>
                        <a:t> physique et sportive des méthodes et outils pour apprendre</a:t>
                      </a:r>
                      <a:endParaRPr lang="fr-FR"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fr-FR" sz="1400" b="1" dirty="0" smtClean="0">
                          <a:solidFill>
                            <a:schemeClr val="tx1"/>
                          </a:solidFill>
                        </a:rPr>
                        <a:t>Compétence</a:t>
                      </a:r>
                      <a:r>
                        <a:rPr lang="fr-FR" sz="1400" b="1" baseline="0" dirty="0" smtClean="0">
                          <a:solidFill>
                            <a:schemeClr val="tx1"/>
                          </a:solidFill>
                        </a:rPr>
                        <a:t> 3</a:t>
                      </a:r>
                    </a:p>
                    <a:p>
                      <a:r>
                        <a:rPr lang="fr-FR" sz="1400" b="1" baseline="0" dirty="0" smtClean="0">
                          <a:solidFill>
                            <a:schemeClr val="tx1"/>
                          </a:solidFill>
                        </a:rPr>
                        <a:t>Partager des règles</a:t>
                      </a:r>
                    </a:p>
                    <a:p>
                      <a:r>
                        <a:rPr lang="fr-FR" sz="1400" b="1" baseline="0" dirty="0" smtClean="0">
                          <a:solidFill>
                            <a:schemeClr val="tx1"/>
                          </a:solidFill>
                        </a:rPr>
                        <a:t>Assumer des rôles et de responsabilités</a:t>
                      </a:r>
                      <a:endParaRPr lang="fr-FR"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fr-FR" sz="1400" b="1" dirty="0" smtClean="0">
                          <a:solidFill>
                            <a:schemeClr val="tx1"/>
                          </a:solidFill>
                        </a:rPr>
                        <a:t>Compétence</a:t>
                      </a:r>
                      <a:r>
                        <a:rPr lang="fr-FR" sz="1400" b="1" baseline="0" dirty="0" smtClean="0">
                          <a:solidFill>
                            <a:schemeClr val="tx1"/>
                          </a:solidFill>
                        </a:rPr>
                        <a:t> 4</a:t>
                      </a:r>
                    </a:p>
                    <a:p>
                      <a:r>
                        <a:rPr lang="fr-FR" sz="1400" b="1" baseline="0" dirty="0" smtClean="0">
                          <a:solidFill>
                            <a:schemeClr val="tx1"/>
                          </a:solidFill>
                        </a:rPr>
                        <a:t>Apprendre à entretenir sa santé par une activité physique </a:t>
                      </a:r>
                      <a:r>
                        <a:rPr lang="fr-FR" sz="1400" b="1" baseline="0" dirty="0" err="1" smtClean="0">
                          <a:solidFill>
                            <a:schemeClr val="tx1"/>
                          </a:solidFill>
                        </a:rPr>
                        <a:t>règulière</a:t>
                      </a:r>
                      <a:endParaRPr lang="fr-FR"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fr-FR" sz="1400" b="1" dirty="0" smtClean="0">
                          <a:solidFill>
                            <a:schemeClr val="tx1"/>
                          </a:solidFill>
                        </a:rPr>
                        <a:t>Compétence 5</a:t>
                      </a:r>
                    </a:p>
                    <a:p>
                      <a:r>
                        <a:rPr lang="fr-FR" sz="1400" b="1" dirty="0" smtClean="0">
                          <a:solidFill>
                            <a:schemeClr val="tx1"/>
                          </a:solidFill>
                        </a:rPr>
                        <a:t>S’approprier une culture physique sportive et artistique</a:t>
                      </a:r>
                      <a:endParaRPr lang="fr-FR"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4290453">
                <a:tc>
                  <a:txBody>
                    <a:bodyPr/>
                    <a:lstStyle/>
                    <a:p>
                      <a:r>
                        <a:rPr lang="fr-FR" sz="1400" b="1" dirty="0" smtClean="0">
                          <a:solidFill>
                            <a:schemeClr val="accent2">
                              <a:lumMod val="50000"/>
                            </a:schemeClr>
                          </a:solidFill>
                        </a:rPr>
                        <a:t>-Acquérir des techniques et des tactiques spécifiques</a:t>
                      </a:r>
                    </a:p>
                    <a:p>
                      <a:endParaRPr lang="fr-FR" sz="1400" b="1" dirty="0" smtClean="0">
                        <a:solidFill>
                          <a:schemeClr val="accent2">
                            <a:lumMod val="50000"/>
                          </a:schemeClr>
                        </a:solidFill>
                      </a:endParaRPr>
                    </a:p>
                    <a:p>
                      <a:r>
                        <a:rPr lang="fr-FR" sz="1400" b="1" dirty="0" smtClean="0">
                          <a:solidFill>
                            <a:schemeClr val="accent2">
                              <a:lumMod val="50000"/>
                            </a:schemeClr>
                          </a:solidFill>
                        </a:rPr>
                        <a:t>-communiquer des intentions</a:t>
                      </a:r>
                    </a:p>
                    <a:p>
                      <a:r>
                        <a:rPr lang="fr-FR" sz="1400" b="1" dirty="0" smtClean="0">
                          <a:solidFill>
                            <a:schemeClr val="accent2">
                              <a:lumMod val="50000"/>
                            </a:schemeClr>
                          </a:solidFill>
                        </a:rPr>
                        <a:t>-utiliser un vocabulaire  adapté</a:t>
                      </a:r>
                    </a:p>
                    <a:p>
                      <a:endParaRPr lang="fr-FR" sz="1400" b="1" dirty="0" smtClean="0">
                        <a:solidFill>
                          <a:schemeClr val="accent2">
                            <a:lumMod val="50000"/>
                          </a:schemeClr>
                        </a:solidFill>
                      </a:endParaRPr>
                    </a:p>
                    <a:p>
                      <a:r>
                        <a:rPr lang="fr-FR" sz="1400" b="1" dirty="0" smtClean="0">
                          <a:solidFill>
                            <a:schemeClr val="accent2">
                              <a:lumMod val="50000"/>
                            </a:schemeClr>
                          </a:solidFill>
                        </a:rPr>
                        <a:t>-réaliser</a:t>
                      </a:r>
                      <a:r>
                        <a:rPr lang="fr-FR" sz="1400" b="1" baseline="0" dirty="0" smtClean="0">
                          <a:solidFill>
                            <a:schemeClr val="accent2">
                              <a:lumMod val="50000"/>
                            </a:schemeClr>
                          </a:solidFill>
                        </a:rPr>
                        <a:t> des actions décisives en situation favorable afin de faire basculer le rapport de force</a:t>
                      </a:r>
                      <a:endParaRPr lang="fr-FR" sz="1400" b="1" dirty="0" smtClean="0">
                        <a:solidFill>
                          <a:schemeClr val="accent2">
                            <a:lumMod val="50000"/>
                          </a:schemeClr>
                        </a:solidFill>
                      </a:endParaRPr>
                    </a:p>
                    <a:p>
                      <a:endParaRPr lang="fr-FR" sz="1400" b="1" dirty="0" smtClean="0">
                        <a:solidFill>
                          <a:schemeClr val="accent2">
                            <a:lumMod val="75000"/>
                          </a:schemeClr>
                        </a:solidFill>
                      </a:endParaRPr>
                    </a:p>
                    <a:p>
                      <a:endParaRPr lang="fr-FR" sz="1400" b="1" dirty="0">
                        <a:solidFill>
                          <a:schemeClr val="accent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fr-FR" sz="1400" b="1" dirty="0" smtClean="0">
                          <a:solidFill>
                            <a:srgbClr val="FF0000"/>
                          </a:solidFill>
                        </a:rPr>
                        <a:t>Avant/pendant/après</a:t>
                      </a:r>
                    </a:p>
                    <a:p>
                      <a:r>
                        <a:rPr lang="fr-FR" sz="1400" b="1" dirty="0" smtClean="0">
                          <a:solidFill>
                            <a:schemeClr val="accent2">
                              <a:lumMod val="50000"/>
                            </a:schemeClr>
                          </a:solidFill>
                        </a:rPr>
                        <a:t>Prendre du plaisir</a:t>
                      </a:r>
                    </a:p>
                    <a:p>
                      <a:r>
                        <a:rPr lang="fr-FR" sz="1400" b="1" dirty="0" smtClean="0">
                          <a:solidFill>
                            <a:schemeClr val="accent2">
                              <a:lumMod val="50000"/>
                            </a:schemeClr>
                          </a:solidFill>
                        </a:rPr>
                        <a:t>Utiliser un vocabulaire adapté</a:t>
                      </a:r>
                    </a:p>
                    <a:p>
                      <a:r>
                        <a:rPr lang="fr-FR" sz="1400" b="1" dirty="0" smtClean="0">
                          <a:solidFill>
                            <a:schemeClr val="accent2">
                              <a:lumMod val="50000"/>
                            </a:schemeClr>
                          </a:solidFill>
                        </a:rPr>
                        <a:t>écouter, entendre,</a:t>
                      </a:r>
                      <a:r>
                        <a:rPr lang="fr-FR" sz="1400" b="1" baseline="0" dirty="0" smtClean="0">
                          <a:solidFill>
                            <a:schemeClr val="accent2">
                              <a:lumMod val="50000"/>
                            </a:schemeClr>
                          </a:solidFill>
                        </a:rPr>
                        <a:t> s’informer analyser</a:t>
                      </a:r>
                    </a:p>
                    <a:p>
                      <a:endParaRPr lang="fr-FR" sz="1400" b="1" dirty="0" smtClean="0">
                        <a:solidFill>
                          <a:schemeClr val="accent2">
                            <a:lumMod val="50000"/>
                          </a:schemeClr>
                        </a:solidFill>
                      </a:endParaRPr>
                    </a:p>
                    <a:p>
                      <a:r>
                        <a:rPr lang="fr-FR" sz="1400" b="1" dirty="0" smtClean="0">
                          <a:solidFill>
                            <a:srgbClr val="FF0000"/>
                          </a:solidFill>
                        </a:rPr>
                        <a:t>Avant  </a:t>
                      </a:r>
                      <a:r>
                        <a:rPr lang="fr-FR" sz="1400" b="1" dirty="0" smtClean="0">
                          <a:solidFill>
                            <a:schemeClr val="accent2">
                              <a:lumMod val="50000"/>
                            </a:schemeClr>
                          </a:solidFill>
                        </a:rPr>
                        <a:t>mettre</a:t>
                      </a:r>
                      <a:r>
                        <a:rPr lang="fr-FR" sz="1400" b="1" baseline="0" dirty="0" smtClean="0">
                          <a:solidFill>
                            <a:schemeClr val="accent2">
                              <a:lumMod val="50000"/>
                            </a:schemeClr>
                          </a:solidFill>
                        </a:rPr>
                        <a:t> en projet en prenant en compte les caractéristiques du rapport</a:t>
                      </a:r>
                      <a:endParaRPr lang="fr-FR" sz="1400" b="1" dirty="0" smtClean="0">
                        <a:solidFill>
                          <a:srgbClr val="FF0000"/>
                        </a:solidFill>
                      </a:endParaRPr>
                    </a:p>
                    <a:p>
                      <a:endParaRPr lang="fr-FR" sz="1400" b="1" dirty="0" smtClean="0">
                        <a:solidFill>
                          <a:srgbClr val="FF0000"/>
                        </a:solidFill>
                      </a:endParaRPr>
                    </a:p>
                    <a:p>
                      <a:r>
                        <a:rPr lang="fr-FR" sz="1400" b="1" dirty="0" smtClean="0">
                          <a:solidFill>
                            <a:srgbClr val="FF0000"/>
                          </a:solidFill>
                        </a:rPr>
                        <a:t>Pendant </a:t>
                      </a:r>
                      <a:r>
                        <a:rPr lang="fr-FR" sz="1400" b="1" baseline="0" dirty="0" smtClean="0">
                          <a:solidFill>
                            <a:schemeClr val="accent2">
                              <a:lumMod val="50000"/>
                            </a:schemeClr>
                          </a:solidFill>
                        </a:rPr>
                        <a:t> apprendre par répétitions: +rapide; +éloigné;+complexe</a:t>
                      </a:r>
                    </a:p>
                    <a:p>
                      <a:r>
                        <a:rPr lang="fr-FR" sz="1400" b="1" baseline="0" dirty="0" smtClean="0">
                          <a:solidFill>
                            <a:schemeClr val="accent2">
                              <a:lumMod val="50000"/>
                            </a:schemeClr>
                          </a:solidFill>
                        </a:rPr>
                        <a:t>Apprendre par observation</a:t>
                      </a:r>
                    </a:p>
                    <a:p>
                      <a:r>
                        <a:rPr lang="fr-FR" sz="1400" b="1" baseline="0" dirty="0" smtClean="0">
                          <a:solidFill>
                            <a:schemeClr val="accent2">
                              <a:lumMod val="50000"/>
                            </a:schemeClr>
                          </a:solidFill>
                        </a:rPr>
                        <a:t>Apprendre par déduction</a:t>
                      </a:r>
                    </a:p>
                    <a:p>
                      <a:r>
                        <a:rPr lang="fr-FR" sz="1400" b="1" baseline="0" dirty="0" smtClean="0">
                          <a:solidFill>
                            <a:schemeClr val="accent2">
                              <a:lumMod val="50000"/>
                            </a:schemeClr>
                          </a:solidFill>
                        </a:rPr>
                        <a:t>Apprendre par essai/erreur: tester</a:t>
                      </a:r>
                      <a:endParaRPr lang="fr-FR" sz="1400" b="1" dirty="0" smtClean="0">
                        <a:solidFill>
                          <a:srgbClr val="FF0000"/>
                        </a:solidFill>
                      </a:endParaRPr>
                    </a:p>
                    <a:p>
                      <a:endParaRPr lang="fr-FR" sz="1400" b="1" dirty="0" smtClean="0">
                        <a:solidFill>
                          <a:srgbClr val="FF0000"/>
                        </a:solidFill>
                      </a:endParaRPr>
                    </a:p>
                    <a:p>
                      <a:r>
                        <a:rPr lang="fr-FR" sz="1400" b="1" dirty="0" smtClean="0">
                          <a:solidFill>
                            <a:srgbClr val="FF0000"/>
                          </a:solidFill>
                        </a:rPr>
                        <a:t>Après </a:t>
                      </a:r>
                      <a:r>
                        <a:rPr lang="fr-FR" sz="1400" b="1" dirty="0" smtClean="0">
                          <a:solidFill>
                            <a:schemeClr val="accent2">
                              <a:lumMod val="50000"/>
                            </a:schemeClr>
                          </a:solidFill>
                        </a:rPr>
                        <a:t>analyser</a:t>
                      </a:r>
                      <a:r>
                        <a:rPr lang="fr-FR" sz="1400" b="1" baseline="0" dirty="0" smtClean="0">
                          <a:solidFill>
                            <a:schemeClr val="accent2">
                              <a:lumMod val="50000"/>
                            </a:schemeClr>
                          </a:solidFill>
                        </a:rPr>
                        <a:t> la prestation  pour  progresser</a:t>
                      </a:r>
                      <a:endParaRPr lang="fr-FR" sz="1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fr-FR" sz="1400" b="1" dirty="0" smtClean="0">
                          <a:solidFill>
                            <a:schemeClr val="accent2">
                              <a:lumMod val="50000"/>
                            </a:schemeClr>
                          </a:solidFill>
                        </a:rPr>
                        <a:t>Prendre</a:t>
                      </a:r>
                      <a:r>
                        <a:rPr lang="fr-FR" sz="1400" b="1" baseline="0" dirty="0" smtClean="0">
                          <a:solidFill>
                            <a:schemeClr val="accent2">
                              <a:lumMod val="50000"/>
                            </a:schemeClr>
                          </a:solidFill>
                        </a:rPr>
                        <a:t> et assurer des responsabilités au sein d’un collectif</a:t>
                      </a:r>
                    </a:p>
                    <a:p>
                      <a:endParaRPr lang="fr-FR" sz="1400" b="1" baseline="0" dirty="0" smtClean="0">
                        <a:solidFill>
                          <a:schemeClr val="accent2">
                            <a:lumMod val="50000"/>
                          </a:schemeClr>
                        </a:solidFill>
                      </a:endParaRPr>
                    </a:p>
                    <a:p>
                      <a:r>
                        <a:rPr lang="fr-FR" sz="1400" b="1" baseline="0" dirty="0" smtClean="0">
                          <a:solidFill>
                            <a:schemeClr val="accent2">
                              <a:lumMod val="50000"/>
                            </a:schemeClr>
                          </a:solidFill>
                        </a:rPr>
                        <a:t>Agir en prenant en compte la différence; être solidaire</a:t>
                      </a:r>
                    </a:p>
                    <a:p>
                      <a:endParaRPr lang="fr-FR" sz="1400" b="1" baseline="0" dirty="0" smtClean="0">
                        <a:solidFill>
                          <a:schemeClr val="accent2">
                            <a:lumMod val="50000"/>
                          </a:schemeClr>
                        </a:solidFill>
                      </a:endParaRPr>
                    </a:p>
                    <a:p>
                      <a:r>
                        <a:rPr lang="fr-FR" sz="1400" b="1" baseline="0" dirty="0" smtClean="0">
                          <a:solidFill>
                            <a:schemeClr val="accent2">
                              <a:lumMod val="50000"/>
                            </a:schemeClr>
                          </a:solidFill>
                        </a:rPr>
                        <a:t>Accepter le résultat du match et les décisions collectives et des arbitres</a:t>
                      </a:r>
                      <a:endParaRPr lang="fr-FR" sz="1400" b="1" dirty="0">
                        <a:solidFill>
                          <a:schemeClr val="accent2">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fr-FR" sz="1400" b="1" dirty="0" smtClean="0">
                          <a:solidFill>
                            <a:schemeClr val="accent2">
                              <a:lumMod val="50000"/>
                            </a:schemeClr>
                          </a:solidFill>
                        </a:rPr>
                        <a:t>Connaitre les</a:t>
                      </a:r>
                      <a:r>
                        <a:rPr lang="fr-FR" sz="1400" b="1" baseline="0" dirty="0" smtClean="0">
                          <a:solidFill>
                            <a:schemeClr val="accent2">
                              <a:lumMod val="50000"/>
                            </a:schemeClr>
                          </a:solidFill>
                        </a:rPr>
                        <a:t> effets de la pratique physique: s’échauffer; récupérer</a:t>
                      </a:r>
                    </a:p>
                    <a:p>
                      <a:endParaRPr lang="fr-FR" sz="1400" b="1" baseline="0" dirty="0" smtClean="0">
                        <a:solidFill>
                          <a:schemeClr val="accent2">
                            <a:lumMod val="50000"/>
                          </a:schemeClr>
                        </a:solidFill>
                      </a:endParaRPr>
                    </a:p>
                    <a:p>
                      <a:r>
                        <a:rPr lang="fr-FR" sz="1400" b="1" baseline="0" dirty="0" smtClean="0">
                          <a:solidFill>
                            <a:schemeClr val="accent2">
                              <a:lumMod val="50000"/>
                            </a:schemeClr>
                          </a:solidFill>
                        </a:rPr>
                        <a:t>Adapter l’intensité de son engagement</a:t>
                      </a:r>
                      <a:endParaRPr lang="fr-FR" sz="1400" b="1" dirty="0">
                        <a:solidFill>
                          <a:schemeClr val="accent2">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fr-FR" sz="1400" b="1" dirty="0" smtClean="0">
                          <a:solidFill>
                            <a:schemeClr val="accent2">
                              <a:lumMod val="50000"/>
                            </a:schemeClr>
                          </a:solidFill>
                        </a:rPr>
                        <a:t>Savoir se servir du numérique pour comptabiliser,  s’informer, analyser</a:t>
                      </a:r>
                      <a:endParaRPr lang="fr-FR" sz="1400" b="1" dirty="0">
                        <a:solidFill>
                          <a:schemeClr val="accent2">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Rectangle 4"/>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7" name="Espace réservé du contenu 6"/>
          <p:cNvGraphicFramePr>
            <a:graphicFrameLocks noGrp="1"/>
          </p:cNvGraphicFramePr>
          <p:nvPr>
            <p:ph idx="1"/>
          </p:nvPr>
        </p:nvGraphicFramePr>
        <p:xfrm>
          <a:off x="0" y="1"/>
          <a:ext cx="9144000" cy="7715279"/>
        </p:xfrm>
        <a:graphic>
          <a:graphicData uri="http://schemas.openxmlformats.org/drawingml/2006/table">
            <a:tbl>
              <a:tblPr firstRow="1" bandRow="1">
                <a:tableStyleId>{5C22544A-7EE6-4342-B048-85BDC9FD1C3A}</a:tableStyleId>
              </a:tblPr>
              <a:tblGrid>
                <a:gridCol w="1357290"/>
                <a:gridCol w="1928826"/>
                <a:gridCol w="1714512"/>
                <a:gridCol w="1928826"/>
                <a:gridCol w="1071570"/>
                <a:gridCol w="1142976"/>
              </a:tblGrid>
              <a:tr h="2357429">
                <a:tc>
                  <a:txBody>
                    <a:bodyPr/>
                    <a:lstStyle/>
                    <a:p>
                      <a:endParaRPr lang="fr-FR" sz="1200" dirty="0" smtClean="0">
                        <a:solidFill>
                          <a:srgbClr val="FF0000"/>
                        </a:solidFill>
                      </a:endParaRPr>
                    </a:p>
                    <a:p>
                      <a:r>
                        <a:rPr lang="fr-FR" sz="1400" dirty="0" smtClean="0">
                          <a:solidFill>
                            <a:srgbClr val="FF0000"/>
                          </a:solidFill>
                        </a:rPr>
                        <a:t>De </a:t>
                      </a:r>
                      <a:r>
                        <a:rPr lang="fr-FR" sz="1400" baseline="0" dirty="0" smtClean="0">
                          <a:solidFill>
                            <a:srgbClr val="FF0000"/>
                          </a:solidFill>
                        </a:rPr>
                        <a:t> la règle vers l’autonomie</a:t>
                      </a:r>
                    </a:p>
                    <a:p>
                      <a:r>
                        <a:rPr lang="fr-FR" sz="1100" baseline="0" dirty="0" smtClean="0">
                          <a:solidFill>
                            <a:schemeClr val="tx1"/>
                          </a:solidFill>
                        </a:rPr>
                        <a:t>La liberté ce n’est pas pouvoir  faire ce que l on  veut  mais vouloir  faire  ce que l’on peut( </a:t>
                      </a:r>
                      <a:r>
                        <a:rPr lang="fr-FR" sz="1100" baseline="0" dirty="0" err="1" smtClean="0">
                          <a:solidFill>
                            <a:schemeClr val="tx1"/>
                          </a:solidFill>
                        </a:rPr>
                        <a:t>jp</a:t>
                      </a:r>
                      <a:r>
                        <a:rPr lang="fr-FR" sz="1100" baseline="0" dirty="0" smtClean="0">
                          <a:solidFill>
                            <a:schemeClr val="tx1"/>
                          </a:solidFill>
                        </a:rPr>
                        <a:t>  Sartre; 3018 dans le corps a-t-il besoin d’attelles; amen)…les….au cas  ou</a:t>
                      </a:r>
                      <a:endParaRPr lang="fr-FR" sz="1100" dirty="0">
                        <a:solidFill>
                          <a:schemeClr val="tx1"/>
                        </a:solidFill>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fr-FR" sz="1400" b="1" dirty="0" smtClean="0">
                          <a:solidFill>
                            <a:schemeClr val="tx1"/>
                          </a:solidFill>
                        </a:rPr>
                        <a:t>Compétence 1</a:t>
                      </a:r>
                    </a:p>
                    <a:p>
                      <a:r>
                        <a:rPr lang="fr-FR" sz="1400" b="1" dirty="0" smtClean="0">
                          <a:solidFill>
                            <a:schemeClr val="tx1"/>
                          </a:solidFill>
                        </a:rPr>
                        <a:t>Développer sa motricité et apprendre à s’exprimer en utilisant son corps</a:t>
                      </a:r>
                      <a:endParaRPr lang="fr-FR"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fr-FR" sz="1400" b="1" dirty="0" smtClean="0">
                          <a:solidFill>
                            <a:schemeClr val="tx1"/>
                          </a:solidFill>
                        </a:rPr>
                        <a:t>Compétence 2</a:t>
                      </a:r>
                    </a:p>
                    <a:p>
                      <a:r>
                        <a:rPr lang="fr-FR" sz="1400" b="1" dirty="0" smtClean="0">
                          <a:solidFill>
                            <a:schemeClr val="tx1"/>
                          </a:solidFill>
                        </a:rPr>
                        <a:t>S’approprier par la pratique</a:t>
                      </a:r>
                      <a:r>
                        <a:rPr lang="fr-FR" sz="1400" b="1" baseline="0" dirty="0" smtClean="0">
                          <a:solidFill>
                            <a:schemeClr val="tx1"/>
                          </a:solidFill>
                        </a:rPr>
                        <a:t> physique et sportive des méthodes et outils pour apprendre</a:t>
                      </a:r>
                      <a:endParaRPr lang="fr-FR"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fr-FR" sz="1400" b="1" dirty="0" smtClean="0">
                          <a:solidFill>
                            <a:schemeClr val="tx1"/>
                          </a:solidFill>
                        </a:rPr>
                        <a:t>Compétence</a:t>
                      </a:r>
                      <a:r>
                        <a:rPr lang="fr-FR" sz="1400" b="1" baseline="0" dirty="0" smtClean="0">
                          <a:solidFill>
                            <a:schemeClr val="tx1"/>
                          </a:solidFill>
                        </a:rPr>
                        <a:t> 3</a:t>
                      </a:r>
                    </a:p>
                    <a:p>
                      <a:r>
                        <a:rPr lang="fr-FR" sz="1400" b="1" baseline="0" dirty="0" smtClean="0">
                          <a:solidFill>
                            <a:schemeClr val="tx1"/>
                          </a:solidFill>
                        </a:rPr>
                        <a:t>Partager des règles</a:t>
                      </a:r>
                    </a:p>
                    <a:p>
                      <a:r>
                        <a:rPr lang="fr-FR" sz="1400" b="1" baseline="0" dirty="0" smtClean="0">
                          <a:solidFill>
                            <a:schemeClr val="tx1"/>
                          </a:solidFill>
                        </a:rPr>
                        <a:t>Assumer des rôles et de responsabilités</a:t>
                      </a:r>
                      <a:endParaRPr lang="fr-FR"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fr-FR" sz="1400" b="1" baseline="0" dirty="0" smtClean="0">
                          <a:solidFill>
                            <a:schemeClr val="tx1"/>
                          </a:solidFill>
                        </a:rPr>
                        <a:t>c4</a:t>
                      </a:r>
                    </a:p>
                    <a:p>
                      <a:r>
                        <a:rPr lang="fr-FR" sz="1400" b="1" baseline="0" dirty="0" smtClean="0">
                          <a:solidFill>
                            <a:schemeClr val="tx1"/>
                          </a:solidFill>
                        </a:rPr>
                        <a:t>Apprendre à entretenir sa santé par une activité physique régulière</a:t>
                      </a:r>
                      <a:endParaRPr lang="fr-FR"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fr-FR" sz="1400" b="1" dirty="0" smtClean="0">
                          <a:solidFill>
                            <a:schemeClr val="tx1"/>
                          </a:solidFill>
                        </a:rPr>
                        <a:t>C5</a:t>
                      </a:r>
                    </a:p>
                    <a:p>
                      <a:r>
                        <a:rPr lang="fr-FR" sz="1400" b="1" dirty="0" smtClean="0">
                          <a:solidFill>
                            <a:schemeClr val="tx1"/>
                          </a:solidFill>
                        </a:rPr>
                        <a:t>S’approprier une culture physique sportive et artistique</a:t>
                      </a:r>
                      <a:endParaRPr lang="fr-FR"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5357850">
                <a:tc>
                  <a:txBody>
                    <a:bodyPr/>
                    <a:lstStyle/>
                    <a:p>
                      <a:r>
                        <a:rPr lang="fr-FR" sz="1400" b="0" dirty="0" smtClean="0">
                          <a:solidFill>
                            <a:schemeClr val="tx1"/>
                          </a:solidFill>
                        </a:rPr>
                        <a:t>Spécialiste</a:t>
                      </a:r>
                    </a:p>
                    <a:p>
                      <a:endParaRPr lang="fr-FR" sz="1400" b="0" dirty="0" smtClean="0">
                        <a:solidFill>
                          <a:schemeClr val="tx1"/>
                        </a:solidFill>
                      </a:endParaRPr>
                    </a:p>
                    <a:p>
                      <a:r>
                        <a:rPr lang="fr-FR" sz="1400" b="0" dirty="0" smtClean="0">
                          <a:solidFill>
                            <a:schemeClr val="tx1"/>
                          </a:solidFill>
                        </a:rPr>
                        <a:t>Terminale </a:t>
                      </a:r>
                    </a:p>
                    <a:p>
                      <a:r>
                        <a:rPr lang="fr-FR" sz="1400" b="0" dirty="0" smtClean="0">
                          <a:solidFill>
                            <a:schemeClr val="tx1"/>
                          </a:solidFill>
                        </a:rPr>
                        <a:t>Très bonne maitrise</a:t>
                      </a:r>
                      <a:endParaRPr lang="fr-FR"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r>
                        <a:rPr lang="fr-FR" sz="1400" b="0" dirty="0" smtClean="0">
                          <a:solidFill>
                            <a:schemeClr val="tx1"/>
                          </a:solidFill>
                        </a:rPr>
                        <a:t>Arbitre en souplesse et autorité selon la perception des tensions</a:t>
                      </a:r>
                    </a:p>
                    <a:p>
                      <a:r>
                        <a:rPr lang="fr-FR" sz="1400" b="0" dirty="0" smtClean="0">
                          <a:solidFill>
                            <a:schemeClr val="tx1"/>
                          </a:solidFill>
                        </a:rPr>
                        <a:t>Utilise le langage  de</a:t>
                      </a:r>
                      <a:r>
                        <a:rPr lang="fr-FR" sz="1400" b="0" baseline="0" dirty="0" smtClean="0">
                          <a:solidFill>
                            <a:schemeClr val="tx1"/>
                          </a:solidFill>
                        </a:rPr>
                        <a:t> l’activité pour  faire profiter à l’ensemble</a:t>
                      </a:r>
                      <a:endParaRPr lang="fr-FR" sz="1400" b="0" dirty="0" smtClean="0">
                        <a:solidFill>
                          <a:schemeClr val="tx1"/>
                        </a:solidFill>
                      </a:endParaRPr>
                    </a:p>
                    <a:p>
                      <a:r>
                        <a:rPr lang="fr-FR" sz="1400" b="1" dirty="0" smtClean="0">
                          <a:solidFill>
                            <a:schemeClr val="tx1"/>
                          </a:solidFill>
                        </a:rPr>
                        <a:t>PB</a:t>
                      </a:r>
                      <a:r>
                        <a:rPr lang="fr-FR" sz="1400" b="0" dirty="0" smtClean="0">
                          <a:solidFill>
                            <a:schemeClr val="tx1"/>
                          </a:solidFill>
                        </a:rPr>
                        <a:t>: gagne le duel tireur/gardien quel que soit l’angle</a:t>
                      </a:r>
                    </a:p>
                    <a:p>
                      <a:r>
                        <a:rPr lang="fr-FR" sz="1400" b="0" dirty="0" smtClean="0">
                          <a:solidFill>
                            <a:schemeClr val="tx1"/>
                          </a:solidFill>
                        </a:rPr>
                        <a:t> utilises ses points forts pour créer du danger</a:t>
                      </a:r>
                    </a:p>
                    <a:p>
                      <a:r>
                        <a:rPr lang="fr-FR" sz="1400" b="1" dirty="0" smtClean="0">
                          <a:solidFill>
                            <a:schemeClr val="tx1"/>
                          </a:solidFill>
                        </a:rPr>
                        <a:t>NPB</a:t>
                      </a:r>
                      <a:r>
                        <a:rPr lang="fr-FR" sz="1400" b="0" dirty="0" smtClean="0">
                          <a:solidFill>
                            <a:schemeClr val="tx1"/>
                          </a:solidFill>
                        </a:rPr>
                        <a:t>: coordonne ses actions avec ses coéquipiers</a:t>
                      </a:r>
                      <a:r>
                        <a:rPr lang="fr-FR" sz="1400" b="0" baseline="0" dirty="0" smtClean="0">
                          <a:solidFill>
                            <a:schemeClr val="tx1"/>
                          </a:solidFill>
                        </a:rPr>
                        <a:t>  selon des stratégies et la position de la balle </a:t>
                      </a:r>
                      <a:endParaRPr lang="fr-FR" sz="1400" b="0" dirty="0" smtClean="0">
                        <a:solidFill>
                          <a:schemeClr val="tx1"/>
                        </a:solidFill>
                      </a:endParaRPr>
                    </a:p>
                    <a:p>
                      <a:r>
                        <a:rPr lang="fr-FR" sz="1400" b="1" dirty="0" smtClean="0">
                          <a:solidFill>
                            <a:schemeClr val="tx1"/>
                          </a:solidFill>
                        </a:rPr>
                        <a:t>DEF:</a:t>
                      </a:r>
                      <a:r>
                        <a:rPr lang="fr-FR" sz="1400" b="1" baseline="0" dirty="0" smtClean="0">
                          <a:solidFill>
                            <a:schemeClr val="tx1"/>
                          </a:solidFill>
                        </a:rPr>
                        <a:t> </a:t>
                      </a:r>
                      <a:r>
                        <a:rPr lang="fr-FR" sz="1400" b="0" baseline="0" dirty="0" smtClean="0">
                          <a:solidFill>
                            <a:schemeClr val="tx1"/>
                          </a:solidFill>
                        </a:rPr>
                        <a:t>coordonne ses actions avec ses coéquipiers en fonction des stratégies</a:t>
                      </a:r>
                      <a:endParaRPr lang="fr-FR"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r>
                        <a:rPr lang="fr-FR" sz="1400" b="1" dirty="0" smtClean="0">
                          <a:solidFill>
                            <a:schemeClr val="tx1"/>
                          </a:solidFill>
                        </a:rPr>
                        <a:t>Collectif:</a:t>
                      </a:r>
                      <a:r>
                        <a:rPr lang="fr-FR" sz="1400" b="0" dirty="0" smtClean="0">
                          <a:solidFill>
                            <a:schemeClr val="tx1"/>
                          </a:solidFill>
                        </a:rPr>
                        <a:t> met</a:t>
                      </a:r>
                      <a:r>
                        <a:rPr lang="fr-FR" sz="1400" b="0" baseline="0" dirty="0" smtClean="0">
                          <a:solidFill>
                            <a:schemeClr val="tx1"/>
                          </a:solidFill>
                        </a:rPr>
                        <a:t> en place des stratégies en lien aux ressources individuelles et au rapport de force</a:t>
                      </a:r>
                    </a:p>
                    <a:p>
                      <a:r>
                        <a:rPr lang="fr-FR" sz="1400" b="0" baseline="0" dirty="0" smtClean="0">
                          <a:solidFill>
                            <a:schemeClr val="tx1"/>
                          </a:solidFill>
                        </a:rPr>
                        <a:t>Planifie, s’informe, analyse avant pendant et après </a:t>
                      </a:r>
                    </a:p>
                    <a:p>
                      <a:r>
                        <a:rPr lang="fr-FR" sz="1400" b="1" baseline="0" dirty="0" smtClean="0">
                          <a:solidFill>
                            <a:schemeClr val="tx1"/>
                          </a:solidFill>
                        </a:rPr>
                        <a:t>Seul</a:t>
                      </a:r>
                      <a:r>
                        <a:rPr lang="fr-FR" sz="1400" b="0" baseline="0" dirty="0" smtClean="0">
                          <a:solidFill>
                            <a:schemeClr val="tx1"/>
                          </a:solidFill>
                        </a:rPr>
                        <a:t>: choix des  situations   d’apprentissage selon  ses ressources (+rapide,+éloigné,  +complexe) </a:t>
                      </a:r>
                    </a:p>
                    <a:p>
                      <a:r>
                        <a:rPr lang="fr-FR" sz="1400" b="0" baseline="0" dirty="0" smtClean="0">
                          <a:solidFill>
                            <a:schemeClr val="tx1"/>
                          </a:solidFill>
                        </a:rPr>
                        <a:t> plaisir à apporter à l’autre et communique son enthousiasme</a:t>
                      </a:r>
                      <a:endParaRPr lang="fr-FR"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r>
                        <a:rPr lang="fr-FR" sz="1400" b="1" dirty="0" smtClean="0">
                          <a:solidFill>
                            <a:schemeClr val="tx1"/>
                          </a:solidFill>
                        </a:rPr>
                        <a:t>Collectif</a:t>
                      </a:r>
                      <a:r>
                        <a:rPr lang="fr-FR" sz="1400" b="0" dirty="0" smtClean="0">
                          <a:solidFill>
                            <a:schemeClr val="tx1"/>
                          </a:solidFill>
                        </a:rPr>
                        <a:t>: continuité du jeu assurée par 1 distribution des rôles adaptée aux ressources de chacun; placement ,</a:t>
                      </a:r>
                      <a:r>
                        <a:rPr lang="fr-FR" sz="1400" b="0" baseline="0" dirty="0" smtClean="0">
                          <a:solidFill>
                            <a:schemeClr val="tx1"/>
                          </a:solidFill>
                        </a:rPr>
                        <a:t> déplacement replacement compensatoire et stratégique</a:t>
                      </a:r>
                    </a:p>
                    <a:p>
                      <a:r>
                        <a:rPr lang="fr-FR" sz="1400" b="1" baseline="0" dirty="0" smtClean="0">
                          <a:solidFill>
                            <a:schemeClr val="tx1"/>
                          </a:solidFill>
                        </a:rPr>
                        <a:t>Seul:</a:t>
                      </a:r>
                      <a:r>
                        <a:rPr lang="fr-FR" sz="1400" b="0" baseline="0" dirty="0" smtClean="0">
                          <a:solidFill>
                            <a:schemeClr val="tx1"/>
                          </a:solidFill>
                        </a:rPr>
                        <a:t> joueur capable dans l’instant de prise de décision  transformant le jeu</a:t>
                      </a:r>
                    </a:p>
                    <a:p>
                      <a:r>
                        <a:rPr lang="fr-FR" sz="1400" b="0" baseline="0" dirty="0" smtClean="0">
                          <a:solidFill>
                            <a:schemeClr val="tx1"/>
                          </a:solidFill>
                        </a:rPr>
                        <a:t>Favorise les progrès  de l’ensemble</a:t>
                      </a:r>
                    </a:p>
                    <a:p>
                      <a:r>
                        <a:rPr lang="fr-FR" sz="1400" b="0" baseline="0" dirty="0" smtClean="0">
                          <a:solidFill>
                            <a:schemeClr val="tx1"/>
                          </a:solidFill>
                        </a:rPr>
                        <a:t>Relève des données pour chacun pour affiner le projet collectif </a:t>
                      </a:r>
                      <a:endParaRPr lang="fr-FR"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r>
                        <a:rPr lang="fr-FR" sz="1400" b="0" dirty="0" smtClean="0">
                          <a:solidFill>
                            <a:schemeClr val="tx1"/>
                          </a:solidFill>
                        </a:rPr>
                        <a:t>Propose des</a:t>
                      </a:r>
                      <a:r>
                        <a:rPr lang="fr-FR" sz="1400" b="0" baseline="0" dirty="0" smtClean="0">
                          <a:solidFill>
                            <a:schemeClr val="tx1"/>
                          </a:solidFill>
                        </a:rPr>
                        <a:t> choix stratégiques en fonction des capacités de chacun</a:t>
                      </a:r>
                    </a:p>
                    <a:p>
                      <a:r>
                        <a:rPr lang="fr-FR" sz="1400" b="0" baseline="0" dirty="0" smtClean="0">
                          <a:solidFill>
                            <a:schemeClr val="tx1"/>
                          </a:solidFill>
                        </a:rPr>
                        <a:t>Prends en charge de façon spécifique s’échauffer et récupérer de son équipe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r>
                        <a:rPr lang="fr-FR" sz="1400" b="0" dirty="0" smtClean="0">
                          <a:solidFill>
                            <a:schemeClr val="tx1"/>
                          </a:solidFill>
                        </a:rPr>
                        <a:t>Se sert du numérique</a:t>
                      </a:r>
                      <a:r>
                        <a:rPr lang="fr-FR" sz="1400" b="0" baseline="0" dirty="0" smtClean="0">
                          <a:solidFill>
                            <a:schemeClr val="tx1"/>
                          </a:solidFill>
                        </a:rPr>
                        <a:t> pour analyser des données de groupe et individuel</a:t>
                      </a:r>
                      <a:endParaRPr lang="fr-FR"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bl>
          </a:graphicData>
        </a:graphic>
      </p:graphicFrame>
      <p:cxnSp>
        <p:nvCxnSpPr>
          <p:cNvPr id="8" name="Connecteur droit avec flèche 7"/>
          <p:cNvCxnSpPr/>
          <p:nvPr/>
        </p:nvCxnSpPr>
        <p:spPr>
          <a:xfrm rot="5400000" flipH="1" flipV="1">
            <a:off x="-928726" y="1214422"/>
            <a:ext cx="2143140" cy="1588"/>
          </a:xfrm>
          <a:prstGeom prst="straightConnector1">
            <a:avLst/>
          </a:prstGeom>
          <a:ln>
            <a:solidFill>
              <a:srgbClr val="FF0000"/>
            </a:solidFill>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Rectangle 4"/>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7" name="Espace réservé du contenu 6"/>
          <p:cNvGraphicFramePr>
            <a:graphicFrameLocks noGrp="1"/>
          </p:cNvGraphicFramePr>
          <p:nvPr>
            <p:ph idx="1"/>
          </p:nvPr>
        </p:nvGraphicFramePr>
        <p:xfrm>
          <a:off x="0" y="0"/>
          <a:ext cx="9144000" cy="7215214"/>
        </p:xfrm>
        <a:graphic>
          <a:graphicData uri="http://schemas.openxmlformats.org/drawingml/2006/table">
            <a:tbl>
              <a:tblPr firstRow="1" bandRow="1">
                <a:tableStyleId>{5C22544A-7EE6-4342-B048-85BDC9FD1C3A}</a:tableStyleId>
              </a:tblPr>
              <a:tblGrid>
                <a:gridCol w="1142976"/>
                <a:gridCol w="2143140"/>
                <a:gridCol w="1500198"/>
                <a:gridCol w="2357454"/>
                <a:gridCol w="1000132"/>
                <a:gridCol w="1000100"/>
              </a:tblGrid>
              <a:tr h="4245405">
                <a:tc>
                  <a:txBody>
                    <a:bodyPr/>
                    <a:lstStyle/>
                    <a:p>
                      <a:r>
                        <a:rPr lang="fr-FR" sz="1400" b="0" dirty="0" smtClean="0">
                          <a:solidFill>
                            <a:schemeClr val="tx1"/>
                          </a:solidFill>
                        </a:rPr>
                        <a:t>Terminale</a:t>
                      </a:r>
                    </a:p>
                    <a:p>
                      <a:r>
                        <a:rPr lang="fr-FR" sz="1400" b="0" dirty="0" smtClean="0">
                          <a:solidFill>
                            <a:schemeClr val="tx1"/>
                          </a:solidFill>
                        </a:rPr>
                        <a:t>Maitrise satisfaisante</a:t>
                      </a:r>
                    </a:p>
                    <a:p>
                      <a:endParaRPr lang="fr-FR" sz="1400" b="0" dirty="0" smtClean="0">
                        <a:solidFill>
                          <a:schemeClr val="tx1"/>
                        </a:solidFill>
                      </a:endParaRPr>
                    </a:p>
                    <a:p>
                      <a:r>
                        <a:rPr lang="fr-FR" sz="1400" b="0" dirty="0" smtClean="0">
                          <a:solidFill>
                            <a:schemeClr val="tx1"/>
                          </a:solidFill>
                        </a:rPr>
                        <a:t>Cycle4</a:t>
                      </a:r>
                    </a:p>
                    <a:p>
                      <a:r>
                        <a:rPr lang="fr-FR" sz="1400" b="0" dirty="0" smtClean="0">
                          <a:solidFill>
                            <a:schemeClr val="tx1"/>
                          </a:solidFill>
                        </a:rPr>
                        <a:t>Très bonne maitrise</a:t>
                      </a:r>
                      <a:endParaRPr lang="fr-FR"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fr-FR" sz="1400" b="0" dirty="0" smtClean="0">
                          <a:solidFill>
                            <a:schemeClr val="tx1"/>
                          </a:solidFill>
                        </a:rPr>
                        <a:t>Arbitre  avec autorité</a:t>
                      </a:r>
                      <a:r>
                        <a:rPr lang="fr-FR" sz="1400" b="0" baseline="0" dirty="0" smtClean="0">
                          <a:solidFill>
                            <a:schemeClr val="tx1"/>
                          </a:solidFill>
                        </a:rPr>
                        <a:t>  </a:t>
                      </a:r>
                    </a:p>
                    <a:p>
                      <a:r>
                        <a:rPr lang="fr-FR" sz="1400" b="0" baseline="0" dirty="0" smtClean="0">
                          <a:solidFill>
                            <a:schemeClr val="tx1"/>
                          </a:solidFill>
                        </a:rPr>
                        <a:t>Utilise le langage  de l’activité</a:t>
                      </a:r>
                      <a:endParaRPr lang="fr-FR" sz="1400" b="0" dirty="0" smtClean="0">
                        <a:solidFill>
                          <a:schemeClr val="tx1"/>
                        </a:solidFill>
                      </a:endParaRPr>
                    </a:p>
                    <a:p>
                      <a:r>
                        <a:rPr lang="fr-FR" sz="1400" b="1" dirty="0" smtClean="0">
                          <a:solidFill>
                            <a:schemeClr val="tx1"/>
                          </a:solidFill>
                        </a:rPr>
                        <a:t>PB</a:t>
                      </a:r>
                      <a:r>
                        <a:rPr lang="fr-FR" sz="1400" b="0" dirty="0" smtClean="0">
                          <a:solidFill>
                            <a:schemeClr val="tx1"/>
                          </a:solidFill>
                        </a:rPr>
                        <a:t>: extension 4à5 buts</a:t>
                      </a:r>
                    </a:p>
                    <a:p>
                      <a:r>
                        <a:rPr lang="fr-FR" sz="1400" b="0" dirty="0" smtClean="0">
                          <a:solidFill>
                            <a:schemeClr val="tx1"/>
                          </a:solidFill>
                        </a:rPr>
                        <a:t>En face à face </a:t>
                      </a:r>
                    </a:p>
                    <a:p>
                      <a:r>
                        <a:rPr lang="fr-FR" sz="1400" b="0" dirty="0" smtClean="0">
                          <a:solidFill>
                            <a:schemeClr val="tx1"/>
                          </a:solidFill>
                        </a:rPr>
                        <a:t>Crée le danger pour favoriser 1 rupture</a:t>
                      </a:r>
                    </a:p>
                    <a:p>
                      <a:r>
                        <a:rPr lang="fr-FR" sz="1400" b="1" dirty="0" smtClean="0">
                          <a:solidFill>
                            <a:schemeClr val="tx1"/>
                          </a:solidFill>
                        </a:rPr>
                        <a:t>NPB</a:t>
                      </a:r>
                      <a:r>
                        <a:rPr lang="fr-FR" sz="1400" b="0" dirty="0" smtClean="0">
                          <a:solidFill>
                            <a:schemeClr val="tx1"/>
                          </a:solidFill>
                        </a:rPr>
                        <a:t>: crée</a:t>
                      </a:r>
                      <a:r>
                        <a:rPr lang="fr-FR" sz="1400" b="0" baseline="0" dirty="0" smtClean="0">
                          <a:solidFill>
                            <a:schemeClr val="tx1"/>
                          </a:solidFill>
                        </a:rPr>
                        <a:t> des espaces libre en changeant de  rythme ; dispo pour 1 passe décisive</a:t>
                      </a:r>
                    </a:p>
                    <a:p>
                      <a:pPr marL="0" marR="0" indent="0" algn="l" defTabSz="914400" rtl="0" eaLnBrk="1" fontAlgn="auto" latinLnBrk="0" hangingPunct="1">
                        <a:lnSpc>
                          <a:spcPct val="100000"/>
                        </a:lnSpc>
                        <a:spcBef>
                          <a:spcPts val="0"/>
                        </a:spcBef>
                        <a:spcAft>
                          <a:spcPts val="0"/>
                        </a:spcAft>
                        <a:buClrTx/>
                        <a:buSzTx/>
                        <a:buFontTx/>
                        <a:buNone/>
                        <a:tabLst/>
                        <a:defRPr/>
                      </a:pPr>
                      <a:r>
                        <a:rPr lang="fr-FR" sz="1400" b="0" dirty="0" smtClean="0">
                          <a:solidFill>
                            <a:schemeClr val="tx1"/>
                          </a:solidFill>
                        </a:rPr>
                        <a:t>3pas( ou pas) dribble(ou pas) 2</a:t>
                      </a:r>
                      <a:r>
                        <a:rPr lang="fr-FR" sz="1400" b="0" baseline="0" dirty="0" smtClean="0">
                          <a:solidFill>
                            <a:schemeClr val="tx1"/>
                          </a:solidFill>
                        </a:rPr>
                        <a:t> pas (ou pas) tir ou passe dans le je</a:t>
                      </a:r>
                      <a:r>
                        <a:rPr lang="fr-FR" sz="1400" baseline="0" dirty="0" smtClean="0">
                          <a:solidFill>
                            <a:schemeClr val="tx1"/>
                          </a:solidFill>
                        </a:rPr>
                        <a:t>u</a:t>
                      </a:r>
                      <a:endParaRPr lang="fr-FR" sz="1400" dirty="0" smtClean="0">
                        <a:solidFill>
                          <a:schemeClr val="tx1"/>
                        </a:solidFill>
                      </a:endParaRPr>
                    </a:p>
                    <a:p>
                      <a:r>
                        <a:rPr lang="fr-FR" sz="1400" b="1" dirty="0" smtClean="0">
                          <a:solidFill>
                            <a:schemeClr val="tx1"/>
                          </a:solidFill>
                        </a:rPr>
                        <a:t>DEF</a:t>
                      </a:r>
                      <a:r>
                        <a:rPr lang="fr-FR" sz="1400" b="0" dirty="0" smtClean="0">
                          <a:solidFill>
                            <a:schemeClr val="tx1"/>
                          </a:solidFill>
                        </a:rPr>
                        <a:t>: se déplace vite pour fermer les intervalles</a:t>
                      </a:r>
                    </a:p>
                    <a:p>
                      <a:r>
                        <a:rPr lang="fr-FR" sz="1400" b="0" dirty="0" smtClean="0">
                          <a:solidFill>
                            <a:schemeClr val="tx1"/>
                          </a:solidFill>
                        </a:rPr>
                        <a:t>Harcèle le PB à bon escient </a:t>
                      </a:r>
                      <a:endParaRPr lang="fr-FR"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fr-FR" sz="1400" b="1" dirty="0" smtClean="0">
                          <a:solidFill>
                            <a:schemeClr val="tx1"/>
                          </a:solidFill>
                        </a:rPr>
                        <a:t>Collectif</a:t>
                      </a:r>
                      <a:r>
                        <a:rPr lang="fr-FR" sz="1400" b="0" dirty="0" smtClean="0">
                          <a:solidFill>
                            <a:schemeClr val="tx1"/>
                          </a:solidFill>
                        </a:rPr>
                        <a:t>: planifie avant et après en fonction du rapport de force</a:t>
                      </a:r>
                    </a:p>
                    <a:p>
                      <a:r>
                        <a:rPr lang="fr-FR" sz="1400" b="0" dirty="0" smtClean="0">
                          <a:solidFill>
                            <a:schemeClr val="tx1"/>
                          </a:solidFill>
                        </a:rPr>
                        <a:t>perçoit les erreurs pour modifier</a:t>
                      </a:r>
                    </a:p>
                    <a:p>
                      <a:r>
                        <a:rPr lang="fr-FR" sz="1400" b="1" dirty="0" smtClean="0">
                          <a:solidFill>
                            <a:schemeClr val="tx1"/>
                          </a:solidFill>
                        </a:rPr>
                        <a:t>Seul</a:t>
                      </a:r>
                      <a:r>
                        <a:rPr lang="fr-FR" sz="1400" b="0" dirty="0" smtClean="0">
                          <a:solidFill>
                            <a:schemeClr val="tx1"/>
                          </a:solidFill>
                        </a:rPr>
                        <a:t>: répète pour assimiler par lui-même</a:t>
                      </a:r>
                    </a:p>
                    <a:p>
                      <a:r>
                        <a:rPr lang="fr-FR" sz="1400" b="0" dirty="0" smtClean="0">
                          <a:solidFill>
                            <a:schemeClr val="tx1"/>
                          </a:solidFill>
                        </a:rPr>
                        <a:t>Prends plaisir dans le collectif de son équipe</a:t>
                      </a:r>
                    </a:p>
                    <a:p>
                      <a:endParaRPr lang="fr-FR"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fr-FR" sz="1400" b="1" dirty="0" smtClean="0">
                          <a:solidFill>
                            <a:schemeClr val="tx1"/>
                          </a:solidFill>
                        </a:rPr>
                        <a:t>Collectif</a:t>
                      </a:r>
                      <a:r>
                        <a:rPr lang="fr-FR" sz="1400" b="0" dirty="0" smtClean="0">
                          <a:solidFill>
                            <a:schemeClr val="tx1"/>
                          </a:solidFill>
                        </a:rPr>
                        <a:t>: continuité du jeu assurée par 1 distribution des rôles ;</a:t>
                      </a:r>
                      <a:r>
                        <a:rPr lang="fr-FR" sz="1400" b="0" baseline="0" dirty="0" smtClean="0">
                          <a:solidFill>
                            <a:schemeClr val="tx1"/>
                          </a:solidFill>
                        </a:rPr>
                        <a:t> avec placement et replacement des joueurs</a:t>
                      </a:r>
                    </a:p>
                    <a:p>
                      <a:endParaRPr lang="fr-FR" sz="1400" b="0" baseline="0" dirty="0" smtClean="0">
                        <a:solidFill>
                          <a:schemeClr val="tx1"/>
                        </a:solidFill>
                      </a:endParaRPr>
                    </a:p>
                    <a:p>
                      <a:r>
                        <a:rPr lang="fr-FR" sz="1400" b="1" baseline="0" dirty="0" smtClean="0">
                          <a:solidFill>
                            <a:schemeClr val="tx1"/>
                          </a:solidFill>
                        </a:rPr>
                        <a:t>Seul</a:t>
                      </a:r>
                      <a:r>
                        <a:rPr lang="fr-FR" sz="1400" b="0" baseline="0" dirty="0" smtClean="0">
                          <a:solidFill>
                            <a:schemeClr val="tx1"/>
                          </a:solidFill>
                        </a:rPr>
                        <a:t>: influe sur le jeu par ses décisions   (arbitre et joueur) </a:t>
                      </a:r>
                    </a:p>
                    <a:p>
                      <a:r>
                        <a:rPr lang="fr-FR" sz="1400" b="0" baseline="0" dirty="0" smtClean="0">
                          <a:solidFill>
                            <a:schemeClr val="tx1"/>
                          </a:solidFill>
                        </a:rPr>
                        <a:t>Relève des données qui lui serve de critique constructive</a:t>
                      </a:r>
                      <a:endParaRPr lang="fr-FR"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fr-FR" sz="1400" b="0" dirty="0" smtClean="0">
                          <a:solidFill>
                            <a:schemeClr val="tx1"/>
                          </a:solidFill>
                        </a:rPr>
                        <a:t>S’engage en respectant l’intégrité physique</a:t>
                      </a:r>
                    </a:p>
                    <a:p>
                      <a:r>
                        <a:rPr lang="fr-FR" sz="1400" b="0" dirty="0" smtClean="0">
                          <a:solidFill>
                            <a:schemeClr val="tx1"/>
                          </a:solidFill>
                        </a:rPr>
                        <a:t>S’échauffe et récupère</a:t>
                      </a:r>
                      <a:r>
                        <a:rPr lang="fr-FR" sz="1400" b="0" baseline="0" dirty="0" smtClean="0">
                          <a:solidFill>
                            <a:schemeClr val="tx1"/>
                          </a:solidFill>
                        </a:rPr>
                        <a:t> de façon collective et spécifique</a:t>
                      </a:r>
                      <a:endParaRPr lang="fr-FR" sz="1400" b="0" dirty="0" smtClean="0">
                        <a:solidFill>
                          <a:schemeClr val="tx1"/>
                        </a:solidFill>
                      </a:endParaRPr>
                    </a:p>
                    <a:p>
                      <a:endParaRPr lang="fr-FR"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fr-FR" sz="1400" b="0" dirty="0" smtClean="0">
                          <a:solidFill>
                            <a:schemeClr val="tx1"/>
                          </a:solidFill>
                        </a:rPr>
                        <a:t>Se sert du numérique pour analyser des données</a:t>
                      </a:r>
                      <a:endParaRPr lang="fr-FR"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2969809">
                <a:tc>
                  <a:txBody>
                    <a:bodyPr/>
                    <a:lstStyle/>
                    <a:p>
                      <a:r>
                        <a:rPr lang="fr-FR" sz="1400" dirty="0" smtClean="0"/>
                        <a:t>Terminale</a:t>
                      </a:r>
                    </a:p>
                    <a:p>
                      <a:r>
                        <a:rPr lang="fr-FR" sz="1400" dirty="0" smtClean="0"/>
                        <a:t>Maitrise fragile</a:t>
                      </a:r>
                    </a:p>
                    <a:p>
                      <a:endParaRPr lang="fr-FR" sz="1400" dirty="0" smtClean="0"/>
                    </a:p>
                    <a:p>
                      <a:r>
                        <a:rPr lang="fr-FR" sz="1400" dirty="0" smtClean="0"/>
                        <a:t>Cycle4</a:t>
                      </a:r>
                    </a:p>
                    <a:p>
                      <a:r>
                        <a:rPr lang="fr-FR" sz="1400" dirty="0" smtClean="0"/>
                        <a:t>Maitrise satisfaisante</a:t>
                      </a:r>
                    </a:p>
                    <a:p>
                      <a:endParaRPr lang="fr-FR" sz="1400" dirty="0" smtClean="0"/>
                    </a:p>
                    <a:p>
                      <a:r>
                        <a:rPr lang="fr-FR" sz="1400" dirty="0" smtClean="0"/>
                        <a:t>Cycle3</a:t>
                      </a:r>
                    </a:p>
                    <a:p>
                      <a:r>
                        <a:rPr lang="fr-FR" sz="1400" dirty="0" smtClean="0"/>
                        <a:t>Très bonne maitrise</a:t>
                      </a:r>
                      <a:endParaRPr lang="fr-FR"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r>
                        <a:rPr lang="fr-FR" sz="1400" dirty="0" smtClean="0"/>
                        <a:t>Arbitre avec</a:t>
                      </a:r>
                      <a:r>
                        <a:rPr lang="fr-FR" sz="1400" baseline="0" dirty="0" smtClean="0"/>
                        <a:t> autorité selon les règles principales</a:t>
                      </a:r>
                      <a:endParaRPr lang="fr-FR" sz="1400" dirty="0" smtClean="0"/>
                    </a:p>
                    <a:p>
                      <a:r>
                        <a:rPr lang="fr-FR" sz="1400" dirty="0" smtClean="0"/>
                        <a:t>Utilise</a:t>
                      </a:r>
                      <a:r>
                        <a:rPr lang="fr-FR" sz="1400" baseline="0" dirty="0" smtClean="0"/>
                        <a:t> le langage adapté à l’activité</a:t>
                      </a:r>
                      <a:endParaRPr lang="fr-FR" sz="1400" dirty="0" smtClean="0"/>
                    </a:p>
                    <a:p>
                      <a:r>
                        <a:rPr lang="fr-FR" sz="1400" b="1" dirty="0" smtClean="0"/>
                        <a:t>PB</a:t>
                      </a:r>
                      <a:r>
                        <a:rPr lang="fr-FR" sz="1400" dirty="0" smtClean="0"/>
                        <a:t>: dribble passe ou tir selon défenseurs</a:t>
                      </a:r>
                    </a:p>
                    <a:p>
                      <a:r>
                        <a:rPr lang="fr-FR" sz="1400" dirty="0" smtClean="0"/>
                        <a:t>3pas dribble 2 pas tir ou passe</a:t>
                      </a:r>
                    </a:p>
                    <a:p>
                      <a:r>
                        <a:rPr lang="fr-FR" sz="1400" b="1" dirty="0" smtClean="0"/>
                        <a:t>NPB</a:t>
                      </a:r>
                      <a:r>
                        <a:rPr lang="fr-FR" sz="1400" dirty="0" smtClean="0"/>
                        <a:t>:</a:t>
                      </a:r>
                      <a:r>
                        <a:rPr lang="fr-FR" sz="1400" baseline="0" dirty="0" smtClean="0"/>
                        <a:t> se démarque dans les espaces libre avant et arrière </a:t>
                      </a:r>
                      <a:endParaRPr lang="fr-FR" sz="1400" dirty="0" smtClean="0"/>
                    </a:p>
                    <a:p>
                      <a:r>
                        <a:rPr lang="fr-FR" sz="1400" b="1" dirty="0" smtClean="0"/>
                        <a:t>DEF</a:t>
                      </a:r>
                      <a:r>
                        <a:rPr lang="fr-FR" sz="1400" dirty="0" smtClean="0"/>
                        <a:t>: revient entre 6 et 9m </a:t>
                      </a:r>
                      <a:endParaRPr lang="fr-FR"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r>
                        <a:rPr lang="fr-FR" sz="1400" b="1" dirty="0" smtClean="0"/>
                        <a:t>Collectif</a:t>
                      </a:r>
                      <a:r>
                        <a:rPr lang="fr-FR" sz="1400" dirty="0" smtClean="0"/>
                        <a:t>: fait un choix avant; analyse après ; du mal à percevoir entendre comprendre modifier ses erreurs</a:t>
                      </a:r>
                    </a:p>
                    <a:p>
                      <a:r>
                        <a:rPr lang="fr-FR" sz="1400" b="1" dirty="0" smtClean="0"/>
                        <a:t>Seul</a:t>
                      </a:r>
                      <a:r>
                        <a:rPr lang="fr-FR" sz="1400" dirty="0" smtClean="0"/>
                        <a:t>: répète a bon escient pour apprendre</a:t>
                      </a:r>
                    </a:p>
                    <a:p>
                      <a:r>
                        <a:rPr lang="fr-FR" sz="1400" dirty="0" smtClean="0"/>
                        <a:t>Prends plaisir </a:t>
                      </a:r>
                      <a:endParaRPr lang="fr-FR"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r>
                        <a:rPr lang="fr-FR" sz="1400" b="1" dirty="0" smtClean="0"/>
                        <a:t>Collectif</a:t>
                      </a:r>
                      <a:r>
                        <a:rPr lang="fr-FR" sz="1400" b="0" dirty="0" smtClean="0"/>
                        <a:t>:</a:t>
                      </a:r>
                      <a:r>
                        <a:rPr lang="fr-FR" sz="1400" dirty="0" smtClean="0"/>
                        <a:t>  choix permanent entre attaque placé et contre attaque selon le rapport de force</a:t>
                      </a:r>
                    </a:p>
                    <a:p>
                      <a:r>
                        <a:rPr lang="fr-FR" sz="1400" b="1" dirty="0" smtClean="0"/>
                        <a:t>Seul:</a:t>
                      </a:r>
                      <a:r>
                        <a:rPr lang="fr-FR" sz="1400" dirty="0" smtClean="0"/>
                        <a:t> participe au projet  de façon constructive;</a:t>
                      </a:r>
                    </a:p>
                    <a:p>
                      <a:r>
                        <a:rPr lang="fr-FR" sz="1400" dirty="0" smtClean="0"/>
                        <a:t>S’engage et</a:t>
                      </a:r>
                      <a:r>
                        <a:rPr lang="fr-FR" sz="1400" baseline="0" dirty="0" smtClean="0"/>
                        <a:t> </a:t>
                      </a:r>
                      <a:r>
                        <a:rPr lang="fr-FR" sz="1400" dirty="0" smtClean="0"/>
                        <a:t>respecte l’intégrité physique et les décisions</a:t>
                      </a:r>
                    </a:p>
                    <a:p>
                      <a:r>
                        <a:rPr lang="fr-FR" sz="1400" dirty="0" smtClean="0"/>
                        <a:t>Participe au</a:t>
                      </a:r>
                      <a:r>
                        <a:rPr lang="fr-FR" sz="1400" baseline="0" dirty="0" smtClean="0"/>
                        <a:t> projet en  vérifiant des informations relevées</a:t>
                      </a:r>
                      <a:endParaRPr lang="fr-FR"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r>
                        <a:rPr lang="fr-FR" sz="1400" dirty="0" smtClean="0"/>
                        <a:t>S’engage dans l’activité;</a:t>
                      </a:r>
                    </a:p>
                    <a:p>
                      <a:r>
                        <a:rPr lang="fr-FR" sz="1400" dirty="0" smtClean="0"/>
                        <a:t>S’échauffe et récupère seul</a:t>
                      </a:r>
                    </a:p>
                    <a:p>
                      <a:endParaRPr lang="fr-FR"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r>
                        <a:rPr lang="fr-FR" sz="1400" dirty="0" smtClean="0"/>
                        <a:t>Se sert du numérique pour relever des données</a:t>
                      </a:r>
                      <a:endParaRPr lang="fr-FR"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Rectangle 4"/>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7" name="Espace réservé du contenu 6"/>
          <p:cNvGraphicFramePr>
            <a:graphicFrameLocks noGrp="1"/>
          </p:cNvGraphicFramePr>
          <p:nvPr>
            <p:ph idx="1"/>
          </p:nvPr>
        </p:nvGraphicFramePr>
        <p:xfrm>
          <a:off x="0" y="1"/>
          <a:ext cx="9144000" cy="6888480"/>
        </p:xfrm>
        <a:graphic>
          <a:graphicData uri="http://schemas.openxmlformats.org/drawingml/2006/table">
            <a:tbl>
              <a:tblPr firstRow="1" bandRow="1">
                <a:tableStyleId>{5C22544A-7EE6-4342-B048-85BDC9FD1C3A}</a:tableStyleId>
              </a:tblPr>
              <a:tblGrid>
                <a:gridCol w="1142976"/>
                <a:gridCol w="2143140"/>
                <a:gridCol w="1643074"/>
                <a:gridCol w="2214578"/>
                <a:gridCol w="1000132"/>
                <a:gridCol w="1000100"/>
              </a:tblGrid>
              <a:tr h="979714">
                <a:tc>
                  <a:txBody>
                    <a:bodyPr/>
                    <a:lstStyle/>
                    <a:p>
                      <a:r>
                        <a:rPr lang="fr-FR" sz="1400" b="0" dirty="0" smtClean="0">
                          <a:solidFill>
                            <a:schemeClr val="tx1"/>
                          </a:solidFill>
                        </a:rPr>
                        <a:t>Terminale</a:t>
                      </a:r>
                    </a:p>
                    <a:p>
                      <a:r>
                        <a:rPr lang="fr-FR" sz="1400" b="0" dirty="0" smtClean="0">
                          <a:solidFill>
                            <a:schemeClr val="tx1"/>
                          </a:solidFill>
                        </a:rPr>
                        <a:t>Maitrise insuffisante</a:t>
                      </a:r>
                    </a:p>
                    <a:p>
                      <a:endParaRPr lang="fr-FR" sz="1400" b="0" dirty="0" smtClean="0">
                        <a:solidFill>
                          <a:schemeClr val="tx1"/>
                        </a:solidFill>
                      </a:endParaRPr>
                    </a:p>
                    <a:p>
                      <a:r>
                        <a:rPr lang="fr-FR" sz="1400" b="0" dirty="0" smtClean="0">
                          <a:solidFill>
                            <a:schemeClr val="tx1"/>
                          </a:solidFill>
                        </a:rPr>
                        <a:t>Cycle4</a:t>
                      </a:r>
                    </a:p>
                    <a:p>
                      <a:r>
                        <a:rPr lang="fr-FR" sz="1400" b="0" dirty="0" smtClean="0">
                          <a:solidFill>
                            <a:schemeClr val="tx1"/>
                          </a:solidFill>
                        </a:rPr>
                        <a:t>Maitrise fragile</a:t>
                      </a:r>
                    </a:p>
                    <a:p>
                      <a:endParaRPr lang="fr-FR" sz="1400" b="0" dirty="0" smtClean="0">
                        <a:solidFill>
                          <a:schemeClr val="tx1"/>
                        </a:solidFill>
                      </a:endParaRPr>
                    </a:p>
                    <a:p>
                      <a:r>
                        <a:rPr lang="fr-FR" sz="1400" b="0" dirty="0" smtClean="0">
                          <a:solidFill>
                            <a:schemeClr val="tx1"/>
                          </a:solidFill>
                        </a:rPr>
                        <a:t>Cycle3</a:t>
                      </a:r>
                    </a:p>
                    <a:p>
                      <a:r>
                        <a:rPr lang="fr-FR" sz="1400" b="0" dirty="0" smtClean="0">
                          <a:solidFill>
                            <a:schemeClr val="tx1"/>
                          </a:solidFill>
                        </a:rPr>
                        <a:t>Maitrise</a:t>
                      </a:r>
                    </a:p>
                    <a:p>
                      <a:r>
                        <a:rPr lang="fr-FR" sz="1400" b="0" dirty="0" smtClean="0">
                          <a:solidFill>
                            <a:schemeClr val="tx1"/>
                          </a:solidFill>
                        </a:rPr>
                        <a:t>satisfaisante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fr-FR" sz="1400" b="0" dirty="0" smtClean="0">
                          <a:solidFill>
                            <a:schemeClr val="tx1"/>
                          </a:solidFill>
                        </a:rPr>
                        <a:t>Arbitre</a:t>
                      </a:r>
                      <a:r>
                        <a:rPr lang="fr-FR" sz="1400" b="0" baseline="0" dirty="0" smtClean="0">
                          <a:solidFill>
                            <a:schemeClr val="tx1"/>
                          </a:solidFill>
                        </a:rPr>
                        <a:t> correctement selon les règles principales</a:t>
                      </a:r>
                    </a:p>
                    <a:p>
                      <a:r>
                        <a:rPr lang="fr-FR" sz="1400" b="0" baseline="0" dirty="0" smtClean="0">
                          <a:solidFill>
                            <a:schemeClr val="tx1"/>
                          </a:solidFill>
                        </a:rPr>
                        <a:t>Connait le langage spécifique simple</a:t>
                      </a:r>
                      <a:endParaRPr lang="fr-FR" sz="1400" b="0" dirty="0" smtClean="0">
                        <a:solidFill>
                          <a:schemeClr val="tx1"/>
                        </a:solidFill>
                      </a:endParaRPr>
                    </a:p>
                    <a:p>
                      <a:r>
                        <a:rPr lang="fr-FR" sz="1400" b="1" dirty="0" smtClean="0">
                          <a:solidFill>
                            <a:schemeClr val="tx1"/>
                          </a:solidFill>
                        </a:rPr>
                        <a:t>PB</a:t>
                      </a:r>
                      <a:r>
                        <a:rPr lang="fr-FR" sz="1400" b="0" dirty="0" smtClean="0">
                          <a:solidFill>
                            <a:schemeClr val="tx1"/>
                          </a:solidFill>
                        </a:rPr>
                        <a:t>: extension</a:t>
                      </a:r>
                      <a:r>
                        <a:rPr lang="fr-FR" sz="1400" b="0" baseline="0" dirty="0" smtClean="0">
                          <a:solidFill>
                            <a:schemeClr val="tx1"/>
                          </a:solidFill>
                        </a:rPr>
                        <a:t> 2à 3 buts</a:t>
                      </a:r>
                    </a:p>
                    <a:p>
                      <a:r>
                        <a:rPr lang="fr-FR" sz="1400" b="0" baseline="0" dirty="0" smtClean="0">
                          <a:solidFill>
                            <a:schemeClr val="tx1"/>
                          </a:solidFill>
                        </a:rPr>
                        <a:t>Passes et tirs en mouvements </a:t>
                      </a:r>
                      <a:endParaRPr lang="fr-FR" sz="1400" b="0" dirty="0" smtClean="0">
                        <a:solidFill>
                          <a:schemeClr val="tx1"/>
                        </a:solidFill>
                      </a:endParaRPr>
                    </a:p>
                    <a:p>
                      <a:r>
                        <a:rPr lang="fr-FR" sz="1400" b="1" dirty="0" smtClean="0">
                          <a:solidFill>
                            <a:schemeClr val="tx1"/>
                          </a:solidFill>
                        </a:rPr>
                        <a:t>NPB</a:t>
                      </a:r>
                      <a:r>
                        <a:rPr lang="fr-FR" sz="1400" b="0" dirty="0" smtClean="0">
                          <a:solidFill>
                            <a:schemeClr val="tx1"/>
                          </a:solidFill>
                        </a:rPr>
                        <a:t>: se démarque dans les espaces libres avant</a:t>
                      </a:r>
                      <a:r>
                        <a:rPr lang="fr-FR" sz="1400" b="0" baseline="0" dirty="0" smtClean="0">
                          <a:solidFill>
                            <a:schemeClr val="tx1"/>
                          </a:solidFill>
                        </a:rPr>
                        <a:t> </a:t>
                      </a:r>
                      <a:r>
                        <a:rPr lang="fr-FR" sz="1400" b="1" dirty="0" smtClean="0">
                          <a:solidFill>
                            <a:schemeClr val="tx1"/>
                          </a:solidFill>
                        </a:rPr>
                        <a:t>DEF</a:t>
                      </a:r>
                      <a:r>
                        <a:rPr lang="fr-FR" sz="1400" b="0" dirty="0" smtClean="0">
                          <a:solidFill>
                            <a:schemeClr val="tx1"/>
                          </a:solidFill>
                        </a:rPr>
                        <a:t>: revient dans son ½</a:t>
                      </a:r>
                      <a:r>
                        <a:rPr lang="fr-FR" sz="1400" b="0" baseline="0" dirty="0" smtClean="0">
                          <a:solidFill>
                            <a:schemeClr val="tx1"/>
                          </a:solidFill>
                        </a:rPr>
                        <a:t> terrain ( cohésion d’équipe)</a:t>
                      </a:r>
                    </a:p>
                    <a:p>
                      <a:pPr marL="0" marR="0" indent="0" algn="l" defTabSz="914400" rtl="0" eaLnBrk="1" fontAlgn="auto" latinLnBrk="0" hangingPunct="1">
                        <a:lnSpc>
                          <a:spcPct val="100000"/>
                        </a:lnSpc>
                        <a:spcBef>
                          <a:spcPts val="0"/>
                        </a:spcBef>
                        <a:spcAft>
                          <a:spcPts val="0"/>
                        </a:spcAft>
                        <a:buClrTx/>
                        <a:buSzTx/>
                        <a:buFontTx/>
                        <a:buNone/>
                        <a:tabLst/>
                        <a:defRPr/>
                      </a:pPr>
                      <a:r>
                        <a:rPr lang="fr-FR" sz="1400" b="0" baseline="0" dirty="0" smtClean="0">
                          <a:solidFill>
                            <a:schemeClr val="tx1"/>
                          </a:solidFill>
                        </a:rPr>
                        <a:t>DEF: </a:t>
                      </a:r>
                      <a:r>
                        <a:rPr lang="fr-FR" sz="1400" b="0" dirty="0" smtClean="0">
                          <a:solidFill>
                            <a:schemeClr val="tx1"/>
                          </a:solidFill>
                        </a:rPr>
                        <a:t>Se</a:t>
                      </a:r>
                      <a:r>
                        <a:rPr lang="fr-FR" sz="1400" b="0" baseline="0" dirty="0" smtClean="0">
                          <a:solidFill>
                            <a:schemeClr val="tx1"/>
                          </a:solidFill>
                        </a:rPr>
                        <a:t> place</a:t>
                      </a:r>
                      <a:r>
                        <a:rPr lang="fr-FR" sz="1400" b="0" dirty="0" smtClean="0">
                          <a:solidFill>
                            <a:schemeClr val="tx1"/>
                          </a:solidFill>
                        </a:rPr>
                        <a:t> entre la</a:t>
                      </a:r>
                      <a:r>
                        <a:rPr lang="fr-FR" sz="1400" b="0" baseline="0" dirty="0" smtClean="0">
                          <a:solidFill>
                            <a:schemeClr val="tx1"/>
                          </a:solidFill>
                        </a:rPr>
                        <a:t> zone de marque et le PB</a:t>
                      </a:r>
                      <a:endParaRPr lang="fr-FR" sz="14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fr-FR" sz="1400" b="1" dirty="0" smtClean="0">
                          <a:solidFill>
                            <a:schemeClr val="tx1"/>
                          </a:solidFill>
                        </a:rPr>
                        <a:t>Collectif</a:t>
                      </a:r>
                      <a:r>
                        <a:rPr lang="fr-FR" sz="1400" b="0" dirty="0" smtClean="0">
                          <a:solidFill>
                            <a:schemeClr val="tx1"/>
                          </a:solidFill>
                        </a:rPr>
                        <a:t>:  fait un choix avant  sans</a:t>
                      </a:r>
                      <a:r>
                        <a:rPr lang="fr-FR" sz="1400" b="0" baseline="0" dirty="0" smtClean="0">
                          <a:solidFill>
                            <a:schemeClr val="tx1"/>
                          </a:solidFill>
                        </a:rPr>
                        <a:t> analyse collective</a:t>
                      </a:r>
                    </a:p>
                    <a:p>
                      <a:r>
                        <a:rPr lang="fr-FR" sz="1400" b="1" baseline="0" dirty="0" smtClean="0">
                          <a:solidFill>
                            <a:schemeClr val="tx1"/>
                          </a:solidFill>
                        </a:rPr>
                        <a:t>Seul:</a:t>
                      </a:r>
                      <a:r>
                        <a:rPr lang="fr-FR" sz="1400" b="0" baseline="0" dirty="0" smtClean="0">
                          <a:solidFill>
                            <a:schemeClr val="tx1"/>
                          </a:solidFill>
                        </a:rPr>
                        <a:t> ne répète pas de lui-même</a:t>
                      </a:r>
                    </a:p>
                    <a:p>
                      <a:r>
                        <a:rPr lang="fr-FR" sz="1400" b="0" baseline="0" dirty="0" smtClean="0">
                          <a:solidFill>
                            <a:schemeClr val="tx1"/>
                          </a:solidFill>
                        </a:rPr>
                        <a:t>Participe sans déplaisir</a:t>
                      </a:r>
                    </a:p>
                    <a:p>
                      <a:endParaRPr lang="fr-FR"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fr-FR" sz="1400" b="1" dirty="0" smtClean="0">
                          <a:solidFill>
                            <a:schemeClr val="tx1"/>
                          </a:solidFill>
                        </a:rPr>
                        <a:t>Collectif:</a:t>
                      </a:r>
                      <a:r>
                        <a:rPr lang="fr-FR" sz="1400" b="0" dirty="0" smtClean="0">
                          <a:solidFill>
                            <a:schemeClr val="tx1"/>
                          </a:solidFill>
                        </a:rPr>
                        <a:t> jeu simple en contre-attaque ou placé pour 1 progression</a:t>
                      </a:r>
                      <a:r>
                        <a:rPr lang="fr-FR" sz="1400" b="0" baseline="0" dirty="0" smtClean="0">
                          <a:solidFill>
                            <a:schemeClr val="tx1"/>
                          </a:solidFill>
                        </a:rPr>
                        <a:t> de la balle vers 1 zone favorable de tir</a:t>
                      </a:r>
                      <a:endParaRPr lang="fr-FR" sz="1400" b="0" dirty="0" smtClean="0">
                        <a:solidFill>
                          <a:schemeClr val="tx1"/>
                        </a:solidFill>
                      </a:endParaRPr>
                    </a:p>
                    <a:p>
                      <a:r>
                        <a:rPr lang="fr-FR" sz="1400" b="1" dirty="0" smtClean="0">
                          <a:solidFill>
                            <a:schemeClr val="tx1"/>
                          </a:solidFill>
                        </a:rPr>
                        <a:t>Seul</a:t>
                      </a:r>
                      <a:r>
                        <a:rPr lang="fr-FR" sz="1400" b="0" dirty="0" smtClean="0">
                          <a:solidFill>
                            <a:schemeClr val="tx1"/>
                          </a:solidFill>
                        </a:rPr>
                        <a:t>: Participe et respecte les décisions de l’équipe et des arbitres</a:t>
                      </a:r>
                    </a:p>
                    <a:p>
                      <a:r>
                        <a:rPr lang="fr-FR" sz="1400" b="0" dirty="0" smtClean="0">
                          <a:solidFill>
                            <a:schemeClr val="tx1"/>
                          </a:solidFill>
                        </a:rPr>
                        <a:t>Relève des données pour les utiliser pour lui pour son équipe </a:t>
                      </a:r>
                      <a:endParaRPr lang="fr-FR"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fr-FR" sz="1400" b="0" dirty="0" smtClean="0">
                        <a:solidFill>
                          <a:schemeClr val="tx1"/>
                        </a:solidFill>
                      </a:endParaRPr>
                    </a:p>
                    <a:p>
                      <a:r>
                        <a:rPr lang="fr-FR" sz="1400" b="0" dirty="0" smtClean="0">
                          <a:solidFill>
                            <a:schemeClr val="tx1"/>
                          </a:solidFill>
                        </a:rPr>
                        <a:t>Participe à l’activité sans réflexion</a:t>
                      </a:r>
                      <a:endParaRPr lang="fr-FR"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fr-FR" sz="1400" b="0" dirty="0" smtClean="0">
                          <a:solidFill>
                            <a:schemeClr val="tx1"/>
                          </a:solidFill>
                        </a:rPr>
                        <a:t>Relève des données sans se servir du numérique</a:t>
                      </a:r>
                      <a:endParaRPr lang="fr-FR"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979714">
                <a:tc>
                  <a:txBody>
                    <a:bodyPr/>
                    <a:lstStyle/>
                    <a:p>
                      <a:r>
                        <a:rPr lang="fr-FR" sz="1400" dirty="0" smtClean="0"/>
                        <a:t>Cycle 4</a:t>
                      </a:r>
                    </a:p>
                    <a:p>
                      <a:r>
                        <a:rPr lang="fr-FR" sz="1400" dirty="0" smtClean="0"/>
                        <a:t>Maitrise insuffisante</a:t>
                      </a:r>
                    </a:p>
                    <a:p>
                      <a:endParaRPr lang="fr-FR" sz="1400" dirty="0" smtClean="0"/>
                    </a:p>
                    <a:p>
                      <a:r>
                        <a:rPr lang="fr-FR" sz="1400" dirty="0" smtClean="0"/>
                        <a:t>cycle3</a:t>
                      </a:r>
                    </a:p>
                    <a:p>
                      <a:r>
                        <a:rPr lang="fr-FR" sz="1400" dirty="0" smtClean="0"/>
                        <a:t>Maitrise fragile</a:t>
                      </a:r>
                      <a:endParaRPr lang="fr-FR"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fr-FR" sz="1400" dirty="0" smtClean="0"/>
                        <a:t>Comprends les règles; langages non spécifiques</a:t>
                      </a:r>
                    </a:p>
                    <a:p>
                      <a:r>
                        <a:rPr lang="fr-FR" sz="1400" b="1" dirty="0" smtClean="0"/>
                        <a:t>PB</a:t>
                      </a:r>
                      <a:r>
                        <a:rPr lang="fr-FR" sz="1400" dirty="0" smtClean="0"/>
                        <a:t>: non extension 3à 5 buts</a:t>
                      </a:r>
                    </a:p>
                    <a:p>
                      <a:r>
                        <a:rPr lang="fr-FR" sz="1400" b="1" dirty="0" smtClean="0"/>
                        <a:t>NPB</a:t>
                      </a:r>
                      <a:r>
                        <a:rPr lang="fr-FR" sz="1400" dirty="0" smtClean="0"/>
                        <a:t>: demande</a:t>
                      </a:r>
                      <a:r>
                        <a:rPr lang="fr-FR" sz="1400" baseline="0" dirty="0" smtClean="0"/>
                        <a:t> le ballon</a:t>
                      </a:r>
                    </a:p>
                    <a:p>
                      <a:r>
                        <a:rPr lang="fr-FR" sz="1400" b="1" dirty="0" smtClean="0"/>
                        <a:t>DEF:</a:t>
                      </a:r>
                      <a:r>
                        <a:rPr lang="fr-FR" sz="1400" dirty="0" smtClean="0"/>
                        <a:t> défends sur le PB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fr-FR" sz="1400" b="1" dirty="0" smtClean="0"/>
                        <a:t>Collectif </a:t>
                      </a:r>
                      <a:r>
                        <a:rPr lang="fr-FR" sz="1400" dirty="0" smtClean="0"/>
                        <a:t>:</a:t>
                      </a:r>
                      <a:r>
                        <a:rPr lang="fr-FR" sz="1400" baseline="0" dirty="0" smtClean="0"/>
                        <a:t> participe peu à l’élaboration collective</a:t>
                      </a:r>
                    </a:p>
                    <a:p>
                      <a:r>
                        <a:rPr lang="fr-FR" sz="1400" b="1" baseline="0" dirty="0" smtClean="0"/>
                        <a:t>Seul</a:t>
                      </a:r>
                      <a:r>
                        <a:rPr lang="fr-FR" sz="1400" baseline="0" dirty="0" smtClean="0"/>
                        <a:t>: ne comprends pas l’</a:t>
                      </a:r>
                      <a:r>
                        <a:rPr lang="fr-FR" sz="1400" baseline="0" dirty="0" err="1" smtClean="0"/>
                        <a:t>intêrèt</a:t>
                      </a:r>
                      <a:r>
                        <a:rPr lang="fr-FR" sz="1400" baseline="0" dirty="0" smtClean="0"/>
                        <a:t>  de la répétition</a:t>
                      </a:r>
                    </a:p>
                    <a:p>
                      <a:r>
                        <a:rPr lang="fr-FR" sz="1400" baseline="0" dirty="0" smtClean="0"/>
                        <a:t>Ne prends pas plaisir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fr-FR" sz="1400" b="1" dirty="0" smtClean="0"/>
                        <a:t>Collectif</a:t>
                      </a:r>
                      <a:r>
                        <a:rPr lang="fr-FR" sz="1400" dirty="0" smtClean="0"/>
                        <a:t>: jeu simple lié à la progression de la balle vers le but adverse</a:t>
                      </a:r>
                    </a:p>
                    <a:p>
                      <a:r>
                        <a:rPr lang="fr-FR" sz="1400" b="1" dirty="0" smtClean="0"/>
                        <a:t>Seul</a:t>
                      </a:r>
                      <a:r>
                        <a:rPr lang="fr-FR" sz="1400" dirty="0" smtClean="0"/>
                        <a:t>: Respecte les décisions;</a:t>
                      </a:r>
                    </a:p>
                    <a:p>
                      <a:r>
                        <a:rPr lang="fr-FR" sz="1400" dirty="0" smtClean="0"/>
                        <a:t>Pas d’arbitrage</a:t>
                      </a:r>
                    </a:p>
                    <a:p>
                      <a:r>
                        <a:rPr lang="fr-FR" sz="1400" dirty="0" smtClean="0"/>
                        <a:t>Relève</a:t>
                      </a:r>
                      <a:r>
                        <a:rPr lang="fr-FR" sz="1400" baseline="0" dirty="0" smtClean="0"/>
                        <a:t> des données simples</a:t>
                      </a:r>
                      <a:endParaRPr lang="fr-FR"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t>participe peu, jeu dangereux</a:t>
                      </a:r>
                    </a:p>
                    <a:p>
                      <a:endParaRPr lang="fr-FR"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fr-FR" sz="1400" dirty="0" smtClean="0"/>
                        <a:t>Relève des données simples</a:t>
                      </a:r>
                      <a:endParaRPr lang="fr-FR"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979714">
                <a:tc>
                  <a:txBody>
                    <a:bodyPr/>
                    <a:lstStyle/>
                    <a:p>
                      <a:r>
                        <a:rPr lang="fr-FR" sz="1400" dirty="0" smtClean="0"/>
                        <a:t>cycle3</a:t>
                      </a:r>
                    </a:p>
                    <a:p>
                      <a:r>
                        <a:rPr lang="fr-FR" sz="1400" dirty="0" smtClean="0"/>
                        <a:t>Maitrise insuffisante</a:t>
                      </a:r>
                      <a:endParaRPr lang="fr-FR"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fr-FR" sz="1400" dirty="0" smtClean="0"/>
                        <a:t>Ne comprends</a:t>
                      </a:r>
                      <a:r>
                        <a:rPr lang="fr-FR" sz="1400" baseline="0" dirty="0" smtClean="0"/>
                        <a:t> pas les règles </a:t>
                      </a:r>
                      <a:endParaRPr lang="fr-FR" sz="1400" dirty="0" smtClean="0"/>
                    </a:p>
                    <a:p>
                      <a:r>
                        <a:rPr lang="fr-FR" sz="1400" b="1" dirty="0" smtClean="0"/>
                        <a:t>PB:</a:t>
                      </a:r>
                      <a:r>
                        <a:rPr lang="fr-FR" sz="1400" dirty="0" smtClean="0"/>
                        <a:t> non extension o à1 but</a:t>
                      </a:r>
                    </a:p>
                    <a:p>
                      <a:r>
                        <a:rPr lang="fr-FR" sz="1400" dirty="0" smtClean="0"/>
                        <a:t>Difficultés</a:t>
                      </a:r>
                      <a:r>
                        <a:rPr lang="fr-FR" sz="1400" baseline="0" dirty="0" smtClean="0"/>
                        <a:t> passe /tir/dribble</a:t>
                      </a:r>
                      <a:endParaRPr lang="fr-FR" sz="1400" dirty="0" smtClean="0"/>
                    </a:p>
                    <a:p>
                      <a:r>
                        <a:rPr lang="fr-FR" sz="1400" b="1" dirty="0" smtClean="0"/>
                        <a:t>NPB</a:t>
                      </a:r>
                      <a:r>
                        <a:rPr lang="fr-FR" sz="1400" dirty="0" smtClean="0"/>
                        <a:t> :ne participe pas</a:t>
                      </a:r>
                    </a:p>
                    <a:p>
                      <a:r>
                        <a:rPr lang="fr-FR" sz="1400" b="1" dirty="0" smtClean="0"/>
                        <a:t>DEF</a:t>
                      </a:r>
                      <a:r>
                        <a:rPr lang="fr-FR" sz="1400" dirty="0" smtClean="0"/>
                        <a:t>: n’arrive pas à se situer sur le terrain </a:t>
                      </a:r>
                    </a:p>
                    <a:p>
                      <a:endParaRPr lang="fr-FR"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fr-FR" sz="1400" b="1" dirty="0" smtClean="0"/>
                        <a:t>Collectif:</a:t>
                      </a:r>
                      <a:r>
                        <a:rPr lang="fr-FR" sz="1400" dirty="0" smtClean="0"/>
                        <a:t> joueur individuel ; ne perçoit pas l’</a:t>
                      </a:r>
                      <a:r>
                        <a:rPr lang="fr-FR" sz="1400" dirty="0" err="1" smtClean="0"/>
                        <a:t>intêrèt</a:t>
                      </a:r>
                      <a:r>
                        <a:rPr lang="fr-FR" sz="1400" dirty="0" smtClean="0"/>
                        <a:t>  du collectif</a:t>
                      </a:r>
                    </a:p>
                    <a:p>
                      <a:r>
                        <a:rPr lang="fr-FR" sz="1400" b="1" dirty="0" smtClean="0"/>
                        <a:t>Seul</a:t>
                      </a:r>
                      <a:r>
                        <a:rPr lang="fr-FR" sz="1400" dirty="0" smtClean="0"/>
                        <a:t>: ne</a:t>
                      </a:r>
                      <a:r>
                        <a:rPr lang="fr-FR" sz="1400" baseline="0" dirty="0" smtClean="0"/>
                        <a:t> rentre pas dans la situation d’apprentissage</a:t>
                      </a:r>
                    </a:p>
                    <a:p>
                      <a:r>
                        <a:rPr lang="fr-FR" sz="1400" baseline="0" dirty="0" smtClean="0"/>
                        <a:t>Ne participe pas</a:t>
                      </a:r>
                      <a:endParaRPr lang="fr-FR"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fr-FR" sz="1400" b="1" dirty="0" smtClean="0"/>
                        <a:t>Collectif</a:t>
                      </a:r>
                      <a:r>
                        <a:rPr lang="fr-FR" sz="1400" dirty="0" smtClean="0"/>
                        <a:t>: pas de cohésion collective</a:t>
                      </a:r>
                    </a:p>
                    <a:p>
                      <a:r>
                        <a:rPr lang="fr-FR" sz="1400" b="1" dirty="0" smtClean="0"/>
                        <a:t>Seul</a:t>
                      </a:r>
                      <a:r>
                        <a:rPr lang="fr-FR" sz="1400" dirty="0" smtClean="0"/>
                        <a:t>: Peu de respect;</a:t>
                      </a:r>
                    </a:p>
                    <a:p>
                      <a:r>
                        <a:rPr lang="fr-FR" sz="1400" dirty="0" smtClean="0"/>
                        <a:t>Pas d’arbitrage</a:t>
                      </a:r>
                    </a:p>
                    <a:p>
                      <a:r>
                        <a:rPr lang="fr-FR" sz="1400" dirty="0" smtClean="0"/>
                        <a:t>Aucun rôle</a:t>
                      </a:r>
                    </a:p>
                    <a:p>
                      <a:endParaRPr lang="fr-FR" sz="1400" dirty="0" smtClean="0"/>
                    </a:p>
                    <a:p>
                      <a:endParaRPr lang="fr-FR" sz="1400" dirty="0" smtClean="0"/>
                    </a:p>
                    <a:p>
                      <a:r>
                        <a:rPr lang="fr-FR" sz="1800" dirty="0" smtClean="0">
                          <a:solidFill>
                            <a:srgbClr val="FF0000"/>
                          </a:solidFill>
                        </a:rPr>
                        <a:t>retour</a:t>
                      </a:r>
                      <a:r>
                        <a:rPr lang="fr-FR" sz="1800" dirty="0" smtClean="0">
                          <a:solidFill>
                            <a:schemeClr val="tx1"/>
                          </a:solidFill>
                        </a:rPr>
                        <a:t>  </a:t>
                      </a:r>
                      <a:r>
                        <a:rPr lang="fr-FR" sz="1800" dirty="0" smtClean="0">
                          <a:solidFill>
                            <a:srgbClr val="FF0000"/>
                          </a:solidFill>
                          <a:hlinkClick r:id="rId2" action="ppaction://hlinksldjump"/>
                        </a:rPr>
                        <a:t>MENU</a:t>
                      </a:r>
                      <a:endParaRPr lang="fr-FR"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fr-FR" sz="1400" dirty="0" smtClean="0"/>
                        <a:t> ne participe pas</a:t>
                      </a:r>
                      <a:endParaRPr lang="fr-FR"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fr-FR" sz="1400" dirty="0" smtClean="0"/>
                        <a:t>ne</a:t>
                      </a:r>
                      <a:r>
                        <a:rPr lang="fr-FR" sz="1400" baseline="0" dirty="0" smtClean="0"/>
                        <a:t> relève pas de données</a:t>
                      </a:r>
                      <a:endParaRPr lang="fr-FR"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endParaRPr lang="fr-FR"/>
          </a:p>
        </p:txBody>
      </p:sp>
      <p:sp>
        <p:nvSpPr>
          <p:cNvPr id="4" name="Rectangle 3"/>
          <p:cNvSpPr/>
          <p:nvPr/>
        </p:nvSpPr>
        <p:spPr>
          <a:xfrm>
            <a:off x="0" y="0"/>
            <a:ext cx="9144000" cy="685800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APPRENDRE A APPRENDRE  AU HAND-BALL</a:t>
            </a:r>
          </a:p>
          <a:p>
            <a:pPr algn="ctr"/>
            <a:endParaRPr lang="fr-FR" dirty="0" smtClean="0">
              <a:solidFill>
                <a:schemeClr val="tx1"/>
              </a:solidFill>
            </a:endParaRPr>
          </a:p>
          <a:p>
            <a:pPr algn="ctr"/>
            <a:endParaRPr lang="fr-FR" dirty="0" smtClean="0">
              <a:solidFill>
                <a:schemeClr val="tx1"/>
              </a:solidFill>
            </a:endParaRPr>
          </a:p>
          <a:p>
            <a:r>
              <a:rPr lang="fr-FR" dirty="0" smtClean="0">
                <a:solidFill>
                  <a:schemeClr val="tx1"/>
                </a:solidFill>
              </a:rPr>
              <a:t>apprendre à apprendre en hand-ball……………………………………………………..…………..allez    </a:t>
            </a:r>
            <a:r>
              <a:rPr lang="fr-FR" dirty="0" smtClean="0">
                <a:solidFill>
                  <a:schemeClr val="tx1"/>
                </a:solidFill>
                <a:hlinkClick r:id="rId2" action="ppaction://hlinksldjump"/>
              </a:rPr>
              <a:t>ICI</a:t>
            </a:r>
            <a:endParaRPr lang="fr-FR" dirty="0" smtClean="0">
              <a:solidFill>
                <a:schemeClr val="tx1"/>
              </a:solidFill>
            </a:endParaRPr>
          </a:p>
          <a:p>
            <a:r>
              <a:rPr lang="fr-FR" dirty="0" smtClean="0">
                <a:solidFill>
                  <a:schemeClr val="tx1"/>
                </a:solidFill>
              </a:rPr>
              <a:t>situations complexes ;items évaluées ; fiches de progressions et d’évaluations;…allez    </a:t>
            </a:r>
            <a:r>
              <a:rPr lang="fr-FR" dirty="0" smtClean="0">
                <a:solidFill>
                  <a:schemeClr val="tx1"/>
                </a:solidFill>
                <a:hlinkClick r:id="rId3" action="ppaction://hlinksldjump"/>
              </a:rPr>
              <a:t>ICI </a:t>
            </a:r>
            <a:r>
              <a:rPr lang="fr-FR" dirty="0" smtClean="0">
                <a:solidFill>
                  <a:schemeClr val="tx1"/>
                </a:solidFill>
              </a:rPr>
              <a:t>  </a:t>
            </a:r>
          </a:p>
          <a:p>
            <a:endParaRPr lang="fr-FR" dirty="0" smtClean="0">
              <a:solidFill>
                <a:schemeClr val="tx1"/>
              </a:solidFill>
            </a:endParaRPr>
          </a:p>
          <a:p>
            <a:r>
              <a:rPr lang="fr-FR" dirty="0" smtClean="0">
                <a:solidFill>
                  <a:schemeClr val="tx1"/>
                </a:solidFill>
              </a:rPr>
              <a:t>annexe</a:t>
            </a:r>
          </a:p>
          <a:p>
            <a:r>
              <a:rPr lang="fr-FR" dirty="0" smtClean="0">
                <a:solidFill>
                  <a:schemeClr val="tx1"/>
                </a:solidFill>
              </a:rPr>
              <a:t>organisation des journées ………………………………………………………………………………….allez   </a:t>
            </a:r>
            <a:r>
              <a:rPr lang="fr-FR" dirty="0" smtClean="0">
                <a:solidFill>
                  <a:schemeClr val="tx1"/>
                </a:solidFill>
                <a:hlinkClick r:id="rId4" action="ppaction://hlinksldjump"/>
              </a:rPr>
              <a:t>ICI </a:t>
            </a:r>
            <a:r>
              <a:rPr lang="fr-FR" dirty="0" smtClean="0">
                <a:solidFill>
                  <a:schemeClr val="tx1"/>
                </a:solidFill>
              </a:rPr>
              <a:t> </a:t>
            </a:r>
          </a:p>
          <a:p>
            <a:pPr marL="342900" indent="-342900"/>
            <a:r>
              <a:rPr lang="fr-FR" dirty="0" smtClean="0">
                <a:solidFill>
                  <a:schemeClr val="tx1"/>
                </a:solidFill>
              </a:rPr>
              <a:t>domaines de formation (2015) )………………………………………………………………..……….allez    </a:t>
            </a:r>
            <a:r>
              <a:rPr lang="fr-FR" dirty="0" smtClean="0">
                <a:solidFill>
                  <a:schemeClr val="tx1"/>
                </a:solidFill>
                <a:hlinkClick r:id="rId5" action="ppaction://hlinksldjump"/>
              </a:rPr>
              <a:t>ICI </a:t>
            </a:r>
            <a:r>
              <a:rPr lang="fr-FR" dirty="0" smtClean="0">
                <a:solidFill>
                  <a:schemeClr val="tx1"/>
                </a:solidFill>
              </a:rPr>
              <a:t> </a:t>
            </a:r>
          </a:p>
          <a:p>
            <a:pPr marL="342900" indent="-342900"/>
            <a:r>
              <a:rPr lang="fr-FR" dirty="0" smtClean="0">
                <a:solidFill>
                  <a:schemeClr val="tx1"/>
                </a:solidFill>
              </a:rPr>
              <a:t>niveaux (2008/2010) et attendus de fin de cycle(2015) hand-ball…………………..…allez    </a:t>
            </a:r>
            <a:r>
              <a:rPr lang="fr-FR" dirty="0" smtClean="0">
                <a:solidFill>
                  <a:schemeClr val="tx1"/>
                </a:solidFill>
                <a:hlinkClick r:id="rId6" action="ppaction://hlinksldjump"/>
              </a:rPr>
              <a:t>ICI</a:t>
            </a:r>
            <a:r>
              <a:rPr lang="fr-FR" dirty="0" smtClean="0">
                <a:solidFill>
                  <a:schemeClr val="tx1"/>
                </a:solidFill>
              </a:rPr>
              <a:t> </a:t>
            </a:r>
          </a:p>
          <a:p>
            <a:r>
              <a:rPr lang="fr-FR" dirty="0" smtClean="0">
                <a:solidFill>
                  <a:schemeClr val="tx1"/>
                </a:solidFill>
              </a:rPr>
              <a:t>curriculum de formation  en hand-ball ……………………………………………………………...allez   </a:t>
            </a:r>
            <a:r>
              <a:rPr lang="fr-FR" dirty="0" smtClean="0">
                <a:solidFill>
                  <a:schemeClr val="tx1"/>
                </a:solidFill>
                <a:hlinkClick r:id="rId7" action="ppaction://hlinksldjump"/>
              </a:rPr>
              <a:t>ICI  </a:t>
            </a:r>
            <a:r>
              <a:rPr lang="fr-FR" dirty="0" smtClean="0">
                <a:solidFill>
                  <a:schemeClr val="tx1"/>
                </a:solidFill>
              </a:rPr>
              <a:t> </a:t>
            </a:r>
          </a:p>
          <a:p>
            <a:r>
              <a:rPr lang="fr-FR" dirty="0" smtClean="0">
                <a:solidFill>
                  <a:schemeClr val="tx1"/>
                </a:solidFill>
              </a:rPr>
              <a:t>Lexique hand-ball ……………………………………………………………………………………………..allez    </a:t>
            </a:r>
            <a:r>
              <a:rPr lang="fr-FR" dirty="0" smtClean="0">
                <a:solidFill>
                  <a:schemeClr val="tx1"/>
                </a:solidFill>
                <a:hlinkClick r:id="rId8" action="ppaction://hlinksldjump"/>
              </a:rPr>
              <a:t>ICI </a:t>
            </a:r>
            <a:r>
              <a:rPr lang="fr-FR" dirty="0" smtClean="0">
                <a:solidFill>
                  <a:schemeClr val="tx1"/>
                </a:solidFill>
              </a:rPr>
              <a:t>       </a:t>
            </a:r>
            <a:r>
              <a:rPr lang="fr-FR" dirty="0" smtClean="0">
                <a:solidFill>
                  <a:schemeClr val="tx1"/>
                </a:solidFill>
                <a:hlinkClick r:id="" action="ppaction://noaction"/>
              </a:rPr>
              <a:t> </a:t>
            </a:r>
            <a:r>
              <a:rPr lang="fr-FR" dirty="0" smtClean="0">
                <a:solidFill>
                  <a:schemeClr val="tx1"/>
                </a:solidFill>
              </a:rPr>
              <a:t> </a:t>
            </a:r>
          </a:p>
          <a:p>
            <a:endParaRPr lang="fr-FR" dirty="0">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sp>
        <p:nvSpPr>
          <p:cNvPr id="6" name="Rectangle 5"/>
          <p:cNvSpPr/>
          <p:nvPr/>
        </p:nvSpPr>
        <p:spPr>
          <a:xfrm>
            <a:off x="0" y="-214338"/>
            <a:ext cx="9144000" cy="707233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99" name="Rectangle 3"/>
          <p:cNvSpPr>
            <a:spLocks noChangeArrowheads="1"/>
          </p:cNvSpPr>
          <p:nvPr/>
        </p:nvSpPr>
        <p:spPr bwMode="auto">
          <a:xfrm>
            <a:off x="0" y="0"/>
            <a:ext cx="16714704" cy="698652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VOCABULAIRE SPECIFIQUE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Aide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n.f</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Intention défensive qui vise à soutenir l’action défensive du partenaire en difficulté face au PB.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Remarque : Intention défensive fondamentale.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Alignée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adj. Dispositif de défense sur une seule ligne parallèle à la ligne de but.</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Remarque : Cet alignement peut être proche ou éloigné du but.0/6 ou 6/0.</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Alignement</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n.m. Position sur une même ligne de plusieurs joueurs.</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On parle d’alignement défensif pour permettre les changements.</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En attaque la notion d’alignement fait référence à la position du porteur de balle du défenseur et d’un attaquant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cf</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remarque).. Position à rompre en attaque pour pouvoir recevoir la balle par le partenaire ou le porteur de balle				  .Sortir de l’alignement pour recevoir la balle = se démarquer.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Aplatie-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adj. Dispositif de défense dans lequel les joueurs occupent l’espace le plus proche de la zone.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Appel de balle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adj. Action significative du non porteur indiquant au porteur de balle sa disponibilité pour recevoir</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Appui</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n.m. Joueur situé en avant d’une ligne parallèle à la ligne de fond et passant par le porteur de balle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Remarque: Permet le Passe et Va.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Attaque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n.f</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Phase de jeu pendant laquelle l’équipe est en possession de la balle.. Elle s’achève par la perte de balle.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Attaque de balle -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n.f</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Action du réceptionneur visant à attraper la balle de façon active..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Attitude déterminante pour s’emparer de la balle de manière efficace.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Attaque placée -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n.f</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Organisation collective autour d’une défense déjà regroupée devant sa surface de but.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Base arrière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n.f</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Ensemble des joueurs qui évoluent loin de l’organisation défensive adverse.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Remarque : On distingue généralement les trois postes d’arrières.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Base avant</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n.f</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Ensemble des joueurs qui évoluent à proximité de la surface de but et au contact de l’organisation défensive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Remarque : On distingue généralement les pivots et les ailiers.</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Bloc</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n.m. Utilisation par l’attaquant sans la balle de son corps pour faire obstacle à un déplacement latéral,</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ou arrière du défenseur.</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Remarque : Cet obstacle doit faciliter l’accès au tir du partenaire.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Bloc défensif</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n.m. Ensemble coordonné des joueurs en défense pour protéger le but.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Calque -</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n.m. Dispositif de défense qui reproduit le dispositif offensif à l’identique..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1"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Chabala</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n.m. Feinte de tir tendu avec passage du poignet sous la balle pour ralentir la vitesse de la balle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Changement</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n.m. Modification de la répartition des responsabilités entre deux défenseurs proches, pour répondre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au déplacement de leurs vis à vis en attaque. Remarque : L’alignement défensif est indispensable.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Permet de rester dans son secteur de défense.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
        <p:nvSpPr>
          <p:cNvPr id="4" name="Rectangle 3"/>
          <p:cNvSpPr/>
          <p:nvPr/>
        </p:nvSpPr>
        <p:spPr>
          <a:xfrm>
            <a:off x="0" y="0"/>
            <a:ext cx="9144000" cy="6858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73" name="Rectangle 1"/>
          <p:cNvSpPr>
            <a:spLocks noChangeArrowheads="1"/>
          </p:cNvSpPr>
          <p:nvPr/>
        </p:nvSpPr>
        <p:spPr bwMode="auto">
          <a:xfrm>
            <a:off x="0" y="0"/>
            <a:ext cx="9320244" cy="677108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Changer de secteur</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v.t</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L’attaquant quitte le secteur de jeu correspondant à son poste pour aller jouer dans un autre secteur</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Circulation tactique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n.f</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“Suite d’actions individuelles et de combinaisons tactiques effectuées suivant</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un certain plan d’organisation, la balle et les joueurs circulant successivement vers des endroits du terrain établis à l’avance.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Combinaison tactique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n.f</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“Coordination des actions individuelles de deux ou plusieurs joueurs,</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afin de réaliser une tâche partielle du jeu”.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Teodoresco</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Remarque : La passe est la plus simple des combinaisons tactiques.</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Le passe et va.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Contourner</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v.t</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Jouer dans un espace non protégé par le bloc défensif adverse.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Remarque : On parle de jeu en contournement pour éviter le jeu à forte densité de joueurs.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Contre-attaque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n.f</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Transmission directe de la balle par le GB, dans le dos du repli défensif,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pour mettre le partenaire en situation de duel avec le gardien de but. Remarque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Cette passe peut aussi être réalisée par un joueur après interception. Référence au jeu sur grand espace.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Contrer</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v.t</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Action qui consiste à faire opposition à un tir avec les bras ou une partie du corps</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en se plaçant sur la trajectoire de balle.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Contrôler </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v.t</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Contenir les actions offensives de l’adversaire direct.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Couloir de circulation</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n.m. Zone de circulation, latérale ou en profondeur,</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déterminée par le dispositif défensif, exploitable par les attaquants.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Couloir de jeu direct</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n.m. Couloir ( virtuel) qui va du porteur de balle au but.</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Remarque : Ce couloir est constamment à reconstruire dans le jeu collectif et individuel.</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Couverture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n.f</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Pour un défenseur, c’est un placement en soutien (aide) défensif</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proche du partenaire situé face au porteur de balle.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Crédit d’action</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n.m. Ensemble des actions possibles dont dispose le porteur balle.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Remarque : Plus le joueur conserve un crédit d’actions important face au défenseur</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plus il dispose de variété dans son jeu : passe, 3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pas,débordement</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dribble,Schwenker</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Créer le surnombre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v.t</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Pour le porteur de balle, mobiliser son adversaire puis celui du partenaire proche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pour libérer un espace, pour le non porteur</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Déborder</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v.t</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Manœuvre de l’attaquant pour franchir la ligne d’avantage déterminée par le plan des épaules du défenseur.</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Remarque : On parle de débordement lorsque les joueurs sont proches, sinon il y a évitement.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Décalage -</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n.m. Exploitation du surnombre dans le sens du débordement.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Défense </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n.f</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Phase de jeu pendant laquelle l’équipe n’est pas en possession de la balle.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Remarque : Elle commence dès que l’équipe perd la balle et se divise en deux phases :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repli défensif et défense placée. La défense s’achève par la récupération de balle.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
        <p:nvSpPr>
          <p:cNvPr id="4" name="Rectangle 3"/>
          <p:cNvSpPr/>
          <p:nvPr/>
        </p:nvSpPr>
        <p:spPr>
          <a:xfrm>
            <a:off x="0" y="0"/>
            <a:ext cx="9144000" cy="6858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49" name="Rectangle 1"/>
          <p:cNvSpPr>
            <a:spLocks noChangeArrowheads="1"/>
          </p:cNvSpPr>
          <p:nvPr/>
        </p:nvSpPr>
        <p:spPr bwMode="auto">
          <a:xfrm>
            <a:off x="0" y="0"/>
            <a:ext cx="10406054" cy="669414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9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Défense placée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n.f</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Regroupement collectif devant la zone, organisé par un système et un dispositif.</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Remarque : Cette phase de jeu fait suite au repli défensif victorieux.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Défense sur tt le terrain</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Répartition des défenseurs organisée sur tout le terrain, en fonction de la dispersion des attaquants</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Remarque : Option défensive souvent retenue dans la formation des jeunes joueurs.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Dialectique attaque / défense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n.f</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Analyse des interactions entre les dispositifs et les systèmes de jeu proposés</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par les deux équipes.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Remarque:Elle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devrait évoluer constamment au cours du match.</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Dispositif </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n.m. Position de référence des joueurs sur le terrain en attaque comme en défense,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lorsque le demi centre est en possession de la balle. Remarque :La description du dispositif se fait en France du milieu du terrain vers le but.</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2-4 en défense ;5-1 en attaque.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Dissuader</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v.t</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Action défensive en direction d’un attaquant pour l’empêcher de recevoir la balle.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Remarque : Intention défensive fondamentale qui vise à prendre l’initiative sur l’adversaire.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Distance de combat</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n.f</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Espace entre deux adversaires qui détermine les possibilités d’actions des joueurs.</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Dribbler</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v.t</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Conduire la balle en la faisant rebondir, avec ou sans déplacement.</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Duel</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n.m. Affrontement direct entre deux adversaires dans le cadre du jeu. Remarque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On distingue plusieurs types de duels : porteur de balle/adversaire direct, le duel tireur/gardien de but.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La notion de duel induit un gagnant et un perdant.</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Écartement</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n.m. Action visant à occuper la plus grande largeur possible du terrain,</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par le placement des joueurs et la circulation de la balle.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Remarque : Cette notion fait référence aux fondamentaux d’attaque.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Dans l’attaque en surnombre c’est le premier principe à respecter.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Écran</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Action offensive visant, par l’utilisation du corps en barrage, à faire obstacle à un déplacement antérieur du défenseur</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Remarque : Cet obstacle doit faciliter l’accès au tir du partenaire.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Enchaîner </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v.t</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Activité du joueur avec intention de poursuivre son action en favorisant la continuité du jeu.</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Remarque : On distingue des enchaînements :1.d’actions: recevoir, dribbler, passer.</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2. de tâches : dissuader, harceler, intercepter. 3. de phases :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défendre,contre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attaquer.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Enclenchement</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n.m. Début d’offensive, reconnue par les attaquants comme un signal et permettant de coordonner</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les intentions des joueurs. Remarque : Souvent marqué par une rupture dans le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rythme,les</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transmissions et les courses.</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L’enclenchement laisse de la place à l’initiative des joueurs.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Espace de jeu effectif défensif</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n.m. Surface du terrain utilisée effectivement de façon opérationnelle par les défenseurs.</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Remarque :Cet espace est représenté en reliant sur un schéma les positions des défenseurs à la périphérie.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
        <p:nvSpPr>
          <p:cNvPr id="7" name="Rectangle 6"/>
          <p:cNvSpPr/>
          <p:nvPr/>
        </p:nvSpPr>
        <p:spPr>
          <a:xfrm>
            <a:off x="0" y="0"/>
            <a:ext cx="9144000" cy="6858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25" name="Rectangle 1"/>
          <p:cNvSpPr>
            <a:spLocks noChangeArrowheads="1"/>
          </p:cNvSpPr>
          <p:nvPr/>
        </p:nvSpPr>
        <p:spPr bwMode="auto">
          <a:xfrm>
            <a:off x="0" y="0"/>
            <a:ext cx="9243492" cy="698652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Espace de jeu effectif défensif</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n.m. Surface du terrain utilisée effectivement de façon opérationnelle par les défenseurs.</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Remarque :Cet espace est représenté en reliant sur un schéma les positions des défenseurs à la périphérie.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Espace de jeu effectif offensif</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n.m. Surface du terrain utilisée effectivement de façon opérationnelle par les attaquants.</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Remarque :Cet espace est représenté en reliant sur un schéma les positions des attaquants à la périphérie.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Espace libre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n.m. Secteur non occupé par la défense et directement utilisable par l’attaquant.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Remarque :Zone de fragilité de la défense, la recherche de cet espace doit être la priorité du joueur en attaque.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Étagée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adj. Dispositif de défense réparti sur plusieurs niveaux en profondeur, composé de un à cinq joueurs</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Etagement</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n.m. Occupation de l’espace en profondeur (dans l’axe du terrain).</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Remarque : Position qui favorise la montée de balle en permettant les passes en profondeur.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Eviter </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v.t</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Action du porteur de balle qui vise à esquiver le contact avec le défenseur.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Remarque :On parle de jeu en évitement.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Excentrer</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v.t</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S’organiser défensivement pour repousser la balle vers les ailes.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Remarque:Cette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notion fait référence aux fondamentaux de défense.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Exploitation du surnombre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n.f</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Utilisation directe de l’espace libre (seul face au GB) par le ou les partenaires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suite à la création du surnombre. F Feinter -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v.t</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Produire une action clairement identifiable par l’adversaire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pour masquer sa véritable intention. Remarque : Utilisable à tout moment avec et sans balle et par tous les joueurs.</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Fermer-</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v.t</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Action défensive qui vise à interdire le passage à l’attaquant en direction du but.</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Remarque : Cette notion de fermeture est souvent associée à la fermeture de l’intervalle par deux défenseurs.</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Forme de jeu</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n.f</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“Ce qui est repérable dans l’occupation de l’espace sur le terrain par les joueurs, en attaque et en défense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Remarque:On</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parle de jeu en grappes alternées, de jeu de progressions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contrariées,de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jeu de relais contournement</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Fixer</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v.t</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Action du porteur de balle visant à mobiliser le défenseur (lui interdisant tout enchaînement possible).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Flottement</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n.m. Déplacement défensif latéral dans le sens de la circulation de balle.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GB  Fermeture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Action du GB visant à réduire la surface de cible accessible au tireur.</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Remarque:Les</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fermeture d’angle peuvent se faire par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réaction,anticipation</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,provocation.</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GB - Déplacement</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Le gardien de but organise ses déplacements devant son but suivant un arc de cercle d’amplitude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plus ou moins importante. Remarque : Ces déplacements lui permettent de suivre la circulation de la balle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en maintenant un placement efficace.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GB - Jeu en provocation</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Mode de jeu dans lequel le GB, par son attitude, incite le tireur à choisir un impact prédéterminé.</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Remarque:Permet</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au GB de prendre l’ascendant sur le tireur en l’amenant à tirer là où le GB est le plus efficace.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GB - Parade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Intervention du GB sur le tir pour empêcher le but.</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Remarque :Cette intervention peut se faire avec différents segments du corps, jambes, bras, tête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mais également avec le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corps,le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tronc.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
        <p:nvSpPr>
          <p:cNvPr id="4" name="Rectangle 3"/>
          <p:cNvSpPr/>
          <p:nvPr/>
        </p:nvSpPr>
        <p:spPr>
          <a:xfrm>
            <a:off x="0" y="0"/>
            <a:ext cx="9144000" cy="6858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433" name="Rectangle 1"/>
          <p:cNvSpPr>
            <a:spLocks noChangeArrowheads="1"/>
          </p:cNvSpPr>
          <p:nvPr/>
        </p:nvSpPr>
        <p:spPr bwMode="auto">
          <a:xfrm>
            <a:off x="0" y="0"/>
            <a:ext cx="8920712" cy="677108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GB - Récupération</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Action pour le GB consistant à reprendre la possession de la balle suite à un tir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ou une perte de balle de l’adversaire. Remarque :De la vitesse de récupération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dépend l’efficacité du changement de statut défenseur / attaquant.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GB - Relance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Action du GB consistant à transmettre la balle à ses partenaires suite à la récupération.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Remarque : L’efficacité de la relance dépend souvent de la rapidité et des choix du GB.</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Harceler</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v.t</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Action défensive de l’adversaire direct du porteur de balle pour le perturber et le gêner</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dans sa progression vers le but. Remarque : Intention défensive fondamentale qui vise à bloquer l’utilisation de la balle.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Homme à homme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n.m. Système défensif dans lequel chaque joueur a la responsabilité d’un adversaire direct.</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Homme à homme stricte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n.m. Système défensif qui privilégie la prise en charge et le contrôle d’un adversaire direct</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quelque soit ses déplacements et sa positon. Remarque : Responsabilisation de chacun.</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Les changements de joueurs sont interdits.</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Infériorité numérique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n.f</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Jeu avec un ou plusieurs joueur(s)</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de moins en attaque ou en défense suite à une ou plusieurs exclusion(s).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Intention -</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n.f</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Disposition / détermination personnelle du joueur en vue d’une intervention défensive ou offensive.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Remarque : La notion d’intention fait référence à une analyse du jeu partant du joueur et non du système.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Intercepter</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v.t</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Agir sur la trajectoire de balle pour se l’approprier.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Remarque : Intention défensive fondamentale qui vise à reconquérir directement la balle.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Intervalle </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n.m. Espace libre défini entre deux défenseurs.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Jeu dans le secteur</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n.m. Jeu dans l’espace défini par le poste occupé.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Remarque : Appelé aussi jeu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direct.Le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secteur de l’ailier…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Jeu en lecture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On préfère parler de jeu spontané par opposition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au </a:t>
            </a: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jeu programmé</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n.m. Jeu dans lequel le joueur ajuste-adapte* ses actions en fonction des indices repérés</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dans le jeu de ses partenaires et des adversaires.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Remarque:Favorise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l’initiative du joueur.</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Place la notion d’activité adaptative comme référentiel d’analyse de l’activité.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Jeu hors secteur</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n.m. Jeu dans un autre secteur que celui du poste occupé au départ.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Remarque: Appelé aussi </a:t>
            </a: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jeu indirect</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kung-fu</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n.m. Utilisation de l’espace aérien au-dessus de la surface de but pour tirer ou pour servir un partenaire.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Mode de jeu</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n.m. “Comportements les plus souvent repérés chez le joueur selon les compétences acquises,</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significatifs de ce qui l’organise momentanément.” Remarque :Pour le tireur on reconnaît les modes suivants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percuteur,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éviteur</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éviteur</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feinteur,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contourneur</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traverseur</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Marquage </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n.m. Prise en charge d’un joueur pour limiter ses possibilités d’actions offensives.</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
        <p:nvSpPr>
          <p:cNvPr id="4" name="Rectangle 3"/>
          <p:cNvSpPr/>
          <p:nvPr/>
        </p:nvSpPr>
        <p:spPr>
          <a:xfrm>
            <a:off x="0" y="0"/>
            <a:ext cx="9144000" cy="6858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409" name="Rectangle 1"/>
          <p:cNvSpPr>
            <a:spLocks noChangeArrowheads="1"/>
          </p:cNvSpPr>
          <p:nvPr/>
        </p:nvSpPr>
        <p:spPr bwMode="auto">
          <a:xfrm>
            <a:off x="0" y="0"/>
            <a:ext cx="10796225" cy="720197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Montée de balle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n.f</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Progression rapide et collective de la balle à travers ou en contournant le repli défensif.</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Remarque: En cas d’impossibilité de tir elle doit permettre la continuité du jeu.</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Neutraliser</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v.t</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Action défensive qui permet d’arrêter le porteur de balle en lui interdisant tous débordement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et toute transmission.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Occupation de l’espace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n.m. Utilisation optimale du terrain pour battre l’adversaire,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déterminée par l’occupation des postes en attaque. Remarque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S’utilise en attaque comme en défense et fait souvent référence au dispositif écartement/étagement.</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Organisation</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n.f</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Elle définit les positionnements et les rôles et tâches des joueurs</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Remarque :On peut l’analyser à partir du dispositif et du système de jeu en attaque et en défense.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On parle d’organisation collective ou individuelle.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Ouverture d’angle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n.f</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Organisation corporelle qui permet au tireur à l’aile de s’approcher de l’axe central</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tout en s’écartant du but. Remarque : Elle est conditionnée par :la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course,l’impulsion,l’</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orientation de cette impulsion</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(haut et point de 7m),l’ouverture des épaules, l’éloignement de la balle de l’axe du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corps,l’</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armé et la tenue de balle.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Passage de bras</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n.m. Geste technique particulier du porteur de balle visant, au contact de l’adversaire,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à éviter celui-ci par un mouvement circulaire du bras permettant le débordement à l’opposé du bras tireur.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Remarque :Il est associé à un travail d’appui pour se dégager du défenseur (déplacement latéral + profondeur)</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et à un effacement des épaules.</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Passe décisive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n.f</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Passe qui amène le réceptionneur en situation de tir face au gardien de but.</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Remarque:Souvent</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prise en compte dans les statistiques des attaquants en match.</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Passe et suit</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n.m. Le porteur de balle fait une passe au joueur en soutien et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enchaîne un déplacement vers ce dernier (suit sa balle).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Passe et va</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n.m. Le porteur de balle fait une passe au joueur en appui et enchaîne un déplacement en profondeur.</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Passer -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v.t</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Action de lancer la balle en direction d’un partenaire avec une intention de continuité du jeu.</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Remarque : Prendre en compte le jeu de la défense et l’intention du futur réceptionneur. Elle peut aussi être une simple déviation (1 ou 2 mains).</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Pénétrer</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v.t</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Rentrée de joueur à l’intérieur du dispositif défensif. Remarque : Avec ou sans balle.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Permuter</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v.t</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Déplacement respectif de deux joueurs qui changent d’espace d’attaque ou de poste.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Phase </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n.f</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Différentes séquences de jeu définies par la possession ou non de la balle et l’espace de jeu utilisé.</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Remarque : On distingue quatre phases :le repli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défensif,la</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défense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placée,la</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montée de balle et l’attaque placée.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Poste </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n.m. Joueur qui sort de l’alignement défensif et dont l’espace de jeu se situe devant ce dispositif entre deux lignes.</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Remarque : Participe au réseau d’échange. Relation d’aide au porteur de balle.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Favorise le jeu en passe et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va,alternance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pivot/poste.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
        <p:nvSpPr>
          <p:cNvPr id="4" name="Rectangle 3"/>
          <p:cNvSpPr/>
          <p:nvPr/>
        </p:nvSpPr>
        <p:spPr>
          <a:xfrm>
            <a:off x="0" y="0"/>
            <a:ext cx="9144000" cy="6858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481" name="Rectangle 1"/>
          <p:cNvSpPr>
            <a:spLocks noChangeArrowheads="1"/>
          </p:cNvSpPr>
          <p:nvPr/>
        </p:nvSpPr>
        <p:spPr bwMode="auto">
          <a:xfrm>
            <a:off x="0" y="0"/>
            <a:ext cx="9280041" cy="677108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Presser</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v.t</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Action défensive qui se déroule au contact du porteur de balle pour le contraindre à</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prendre une décision rapide et de jouer hâtivement. Remarque :Intention défensive.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Profondeur</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n.f</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Jeu ou positionnement dans l’axe du terrain.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Remarque : On parle de jeu en profondeur ou de relations en profondeur. Jeu en passe et va avec joueur en appui.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Projet défensif ou projet offensif</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n.m. Mise en œuvre d’une stratégie en rapport avec le potentiel de l’équipe et</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le jeu développé par l’adversaire. Remarque : Atteindre une efficacité optimale par un comportement individuel et</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collectif adapté au jeu de l’adversaire.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Protection de la balle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n.f</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Action du porteur de balle visant à opposer à l’adversaire le corps ou une partie du corps pour</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placer la balle hors de portée. Remarque : Notion de corps obstacle et d’éloignement de la balle.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Protection du but</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n.f</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Organisation collective visant à interdire l’accès au tir. Remarque : C’est une finalité défensive.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Rapport de force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n.m. Interactions entre les initiatives de l’une et de l’autre équipe pour prendre l’avantage.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Remarque : On distingue un rapport de force favorable ou défavorable. Ce rapport de force peut être collectif ou individuel.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Réception</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n.f</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attraper la balle suite à une passe d’un partenaire. Remarque : On distingue : réception à 2 mains ou 1 main.</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Elle nécessite une attitude dynamique pour favoriser la prise de balle.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Récupération de balle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n.f</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Organisation collective défensive visant à s’approprier la balle rapidement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en perturbant le jeu de l’attaquant. Remarque : C’est une finalité défensive.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Renverser -</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v.t</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Action offensive du porteur de balle qui inverse le sens de la circulation de balle.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Repli </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n.m. organisation collective visant à interdire la passe directe dans le dos des défenseurs, à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gêner la progression de la balle voir à la récupérer. Remarque :Développer la notion de continuité entre la phase d’attaque et</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celle de défense (changement de statut) et lier le repli défensif à la mise en place de la défense.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Réseau d’échanges</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n.m. Ensemble des possibilités de passes pour le porteur de balle.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Roucoulette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n.f</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Tir dans lequel le joueur imprime un effet rotatif à la balle. Remarque :Il peut être avec ou sans rebond.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Sauter un relais </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v.t</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Dans la circulation de balle, éviter un poste de jeu. </a:t>
            </a:r>
            <a:r>
              <a:rPr kumimoji="0" lang="fr-FR" sz="1400" b="0" i="0" u="none" strike="noStrike" cap="none" normalizeH="0" baseline="0" err="1" smtClean="0">
                <a:ln>
                  <a:noFill/>
                </a:ln>
                <a:solidFill>
                  <a:schemeClr val="tx1"/>
                </a:solidFill>
                <a:effectLst/>
                <a:latin typeface="Calibri" pitchFamily="34" charset="0"/>
                <a:ea typeface="Times New Roman" pitchFamily="18" charset="0"/>
                <a:cs typeface="Times New Roman" pitchFamily="18" charset="0"/>
              </a:rPr>
              <a:t>Remarque</a:t>
            </a:r>
            <a:r>
              <a:rPr kumimoji="0" lang="fr-FR" sz="14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Employé </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pour varier la</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circulation de balle ou surprendre la défense. Aussi utilisé pour battre les défenses de zone.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Savoir faire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n.m. Action motrice adaptée à la situation. Remarque : aspect technico-tactique.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Schéma tactique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n.m. Enchaînement d’actions connues par tous les joueurs dont la finalité est déterminée à l’avance.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Se démarquer</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v.t</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Rompre la position de l’alignement par rapport au porteur de balle et au défenseur en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se rendant disponible pour recevoir. Remarque : Prendre en compte :distance de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passe,orientation</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course,appel</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de balle.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S’engager </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v.i</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Course dans l’espace libre avec ou sans balle présentant un danger pour l’adversaire.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Se placer</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v.i</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Se positionner à un emplacement déterminé par un dispositif en vue de prendre un avantage sur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son adversaire direct. Face à l’espace libre, à distance de passe, en appui, en soutien…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
        <p:nvSpPr>
          <p:cNvPr id="4" name="Rectangle 3"/>
          <p:cNvSpPr/>
          <p:nvPr/>
        </p:nvSpPr>
        <p:spPr>
          <a:xfrm>
            <a:off x="0" y="0"/>
            <a:ext cx="9144000" cy="6858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endParaRPr lang="fr-FR" dirty="0" smtClean="0">
              <a:solidFill>
                <a:schemeClr val="tx1"/>
              </a:solidFill>
              <a:latin typeface="Arial" pitchFamily="34" charset="0"/>
              <a:cs typeface="Arial" pitchFamily="34" charset="0"/>
            </a:endParaRPr>
          </a:p>
        </p:txBody>
      </p:sp>
      <p:sp>
        <p:nvSpPr>
          <p:cNvPr id="19457" name="Rectangle 1"/>
          <p:cNvSpPr>
            <a:spLocks noChangeArrowheads="1"/>
          </p:cNvSpPr>
          <p:nvPr/>
        </p:nvSpPr>
        <p:spPr bwMode="auto">
          <a:xfrm>
            <a:off x="0" y="0"/>
            <a:ext cx="9409435" cy="677108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Signal </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n.m. Elément repérable par l’ensemble des joueurs pour annoncer une action prédéfinie.</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Remarque :La reconnaissance des signaux optimise l’activité des joueurs.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S’orienter</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v.i</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Recherche d’une posture qui prenne en compte l’ensemble du jeu et facilite les initiatives du joueur.</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Remarque:En</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défense,l’</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orientation est définie par la ligne des épaules et la position des appuis.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En attaque, on distingue l’orientation des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appuis,des</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épaules,du</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regard…</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Sortie de balle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n.f</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Passe qui fait suite immédiatement à un duel offensif au contact de l’adversaire.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Remarque : La qualité de cette passe est déterminante pour la continuité du jeu.</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Soutien</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n.m Joueur en attaque situé en arrière d’une ligne parallèle à la ligne de fond et passant par le porteur de balle.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Remarque :Réceptionneur qui permet le passe et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suit.A</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respecter :distance d’</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échange,orientation</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et disponibilité.</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Permet de maintenir la conservation de la balle.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Stopper</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v.t</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Action d’arrêter la progression de l’adversaire direct porteur de balle.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Stratégie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n.f</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Ensemble des actions interindividuelles et/ou collectives, mises en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oeuvre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au cours d’une rencontre.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Subtiliser</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v.t</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Action qui consiste à enlever la balle de la main de l’attaquant en gardant la main ouverte sans frapper la balle.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Remarque : on parle de “vol de balles” par exemple dans le dribble (réf. Richardson).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Supériorité numérique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Jeu avec un ou plusieurs joueur(s) de plus en attaque ou en défense suite à 1 ou plusieurs exclusion(s).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Suspension</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n.f</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“Tirer en suspension” après une impulsion sans contact avec le sol. Remarque :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On distingue : impulsion pied d’</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appel,appel</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inversé et à deux pieds.</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Système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n.m. Principes collectifs qui organisent les relations des joueurs en attaque comme en défense.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Remarque : Système de zone ou homme à homme en défense.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Schwenker</a:t>
            </a: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n.m. Geste technique permettant de feinter le tir en suspension, de dribbler et de poursuivre l’action offensive.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Remarque :Le joueur doit lâcher la balle dans la première suspension avant de reprendre le contact avec le sol.</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Tactique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n.f</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“La totalité des actions individuelles et collectives des joueurs d’une équipe, organisée et</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coordonnée rationnellement et d’une façon unitaire, dans les limites du règlement, au but d’obtenir la victoire”.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Teodoresco</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Technique </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n.f</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Registre des activités motrices répertoriées au handball.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Tir -</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n.m. Action de lancer la balle en direction du but avec </a:t>
            </a: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l’intention de marquer :C’est la finalité du jeu.</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Prendre en compte le jeu de la défense et du gardien de but.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Tir à effet</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n.m. Tir dans lequel le joueur imprime une rotation à la balle.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Remarque : Rotation </a:t>
            </a:r>
            <a:r>
              <a:rPr kumimoji="0" lang="fr-F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verticale,horizontale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ou mixte.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Tir à l’amble</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n.m. Tirer en appui avec la jambe du côté du bras tireur en avant.</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Remarque :Appelé aussi tir dans la foulée.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Tir à rebond</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n.m. Tir dans lequel la balle touche le sol avant de pénétrer dans le but.</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
        <p:nvSpPr>
          <p:cNvPr id="4" name="Rectangle 3"/>
          <p:cNvSpPr/>
          <p:nvPr/>
        </p:nvSpPr>
        <p:spPr>
          <a:xfrm>
            <a:off x="0" y="0"/>
            <a:ext cx="9144000" cy="6858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fr-FR" sz="1400" b="1" dirty="0" smtClean="0">
                <a:solidFill>
                  <a:schemeClr val="tx1"/>
                </a:solidFill>
                <a:latin typeface="Calibri" pitchFamily="34" charset="0"/>
                <a:ea typeface="Times New Roman" pitchFamily="18" charset="0"/>
                <a:cs typeface="Times New Roman" pitchFamily="18" charset="0"/>
              </a:rPr>
              <a:t>Tir bas</a:t>
            </a:r>
            <a:r>
              <a:rPr lang="fr-FR" sz="1400" dirty="0" smtClean="0">
                <a:solidFill>
                  <a:schemeClr val="tx1"/>
                </a:solidFill>
                <a:latin typeface="Calibri" pitchFamily="34" charset="0"/>
                <a:ea typeface="Times New Roman" pitchFamily="18" charset="0"/>
                <a:cs typeface="Times New Roman" pitchFamily="18" charset="0"/>
              </a:rPr>
              <a:t> - n.m. Tirer avec un lâcher de balle au niveau du genou. Remarque : La trajectoire peut être remontée dans le haut du but.</a:t>
            </a:r>
            <a:endParaRPr lang="fr-FR" sz="1400" dirty="0" smtClean="0">
              <a:solidFill>
                <a:schemeClr val="tx1"/>
              </a:solidFill>
              <a:latin typeface="Arial" pitchFamily="34" charset="0"/>
              <a:cs typeface="Arial" pitchFamily="34" charset="0"/>
            </a:endParaRPr>
          </a:p>
          <a:p>
            <a:pPr lvl="0" eaLnBrk="0" fontAlgn="base" hangingPunct="0">
              <a:spcBef>
                <a:spcPct val="0"/>
              </a:spcBef>
              <a:spcAft>
                <a:spcPct val="0"/>
              </a:spcAft>
            </a:pPr>
            <a:r>
              <a:rPr lang="fr-FR" sz="1400" b="1" dirty="0" smtClean="0">
                <a:solidFill>
                  <a:schemeClr val="tx1"/>
                </a:solidFill>
                <a:latin typeface="Calibri" pitchFamily="34" charset="0"/>
                <a:ea typeface="Times New Roman" pitchFamily="18" charset="0"/>
                <a:cs typeface="Times New Roman" pitchFamily="18" charset="0"/>
              </a:rPr>
              <a:t>Tir coin court</a:t>
            </a:r>
            <a:r>
              <a:rPr lang="fr-FR" sz="1400" dirty="0" smtClean="0">
                <a:solidFill>
                  <a:schemeClr val="tx1"/>
                </a:solidFill>
                <a:latin typeface="Calibri" pitchFamily="34" charset="0"/>
                <a:ea typeface="Times New Roman" pitchFamily="18" charset="0"/>
                <a:cs typeface="Times New Roman" pitchFamily="18" charset="0"/>
              </a:rPr>
              <a:t> - n.m. Par rapport au but, il s’agit de la localisation la plus proche du tireur.</a:t>
            </a:r>
            <a:endParaRPr lang="fr-FR" sz="1400" dirty="0" smtClean="0">
              <a:solidFill>
                <a:schemeClr val="tx1"/>
              </a:solidFill>
              <a:latin typeface="Arial" pitchFamily="34" charset="0"/>
              <a:cs typeface="Arial" pitchFamily="34" charset="0"/>
            </a:endParaRPr>
          </a:p>
          <a:p>
            <a:pPr lvl="0" eaLnBrk="0" fontAlgn="base" hangingPunct="0">
              <a:spcBef>
                <a:spcPct val="0"/>
              </a:spcBef>
              <a:spcAft>
                <a:spcPct val="0"/>
              </a:spcAft>
            </a:pPr>
            <a:r>
              <a:rPr lang="fr-FR" sz="1400" b="1" dirty="0" smtClean="0">
                <a:solidFill>
                  <a:schemeClr val="tx1"/>
                </a:solidFill>
                <a:latin typeface="Calibri" pitchFamily="34" charset="0"/>
                <a:ea typeface="Times New Roman" pitchFamily="18" charset="0"/>
                <a:cs typeface="Times New Roman" pitchFamily="18" charset="0"/>
              </a:rPr>
              <a:t>Tir coin long</a:t>
            </a:r>
            <a:r>
              <a:rPr lang="fr-FR" sz="1400" dirty="0" smtClean="0">
                <a:solidFill>
                  <a:schemeClr val="tx1"/>
                </a:solidFill>
                <a:latin typeface="Calibri" pitchFamily="34" charset="0"/>
                <a:ea typeface="Times New Roman" pitchFamily="18" charset="0"/>
                <a:cs typeface="Times New Roman" pitchFamily="18" charset="0"/>
              </a:rPr>
              <a:t> - n.m. Par rapport au but, il s’agit de la localisation la plus éloignée du tireur.</a:t>
            </a:r>
            <a:endParaRPr lang="fr-FR" sz="1400" dirty="0" smtClean="0">
              <a:solidFill>
                <a:schemeClr val="tx1"/>
              </a:solidFill>
              <a:latin typeface="Arial" pitchFamily="34" charset="0"/>
              <a:cs typeface="Arial" pitchFamily="34" charset="0"/>
            </a:endParaRPr>
          </a:p>
          <a:p>
            <a:pPr lvl="0" eaLnBrk="0" fontAlgn="base" hangingPunct="0">
              <a:spcBef>
                <a:spcPct val="0"/>
              </a:spcBef>
              <a:spcAft>
                <a:spcPct val="0"/>
              </a:spcAft>
            </a:pPr>
            <a:r>
              <a:rPr lang="fr-FR" sz="1400" b="1" dirty="0" smtClean="0">
                <a:solidFill>
                  <a:schemeClr val="tx1"/>
                </a:solidFill>
                <a:latin typeface="Calibri" pitchFamily="34" charset="0"/>
                <a:ea typeface="Times New Roman" pitchFamily="18" charset="0"/>
                <a:cs typeface="Times New Roman" pitchFamily="18" charset="0"/>
              </a:rPr>
              <a:t>Tir croisé</a:t>
            </a:r>
            <a:r>
              <a:rPr lang="fr-FR" sz="1400" dirty="0" smtClean="0">
                <a:solidFill>
                  <a:schemeClr val="tx1"/>
                </a:solidFill>
                <a:latin typeface="Calibri" pitchFamily="34" charset="0"/>
                <a:ea typeface="Times New Roman" pitchFamily="18" charset="0"/>
                <a:cs typeface="Times New Roman" pitchFamily="18" charset="0"/>
              </a:rPr>
              <a:t> - n.m. Tir dont la trajectoire franchit l’axe central du but en passant devant le gardien de but. Remarque : Tir dont la trajectoire est la plus longue.</a:t>
            </a:r>
            <a:endParaRPr lang="fr-FR" sz="1400" dirty="0" smtClean="0">
              <a:solidFill>
                <a:schemeClr val="tx1"/>
              </a:solidFill>
              <a:latin typeface="Arial" pitchFamily="34" charset="0"/>
              <a:cs typeface="Arial" pitchFamily="34" charset="0"/>
            </a:endParaRPr>
          </a:p>
          <a:p>
            <a:pPr lvl="0" eaLnBrk="0" fontAlgn="base" hangingPunct="0">
              <a:spcBef>
                <a:spcPct val="0"/>
              </a:spcBef>
              <a:spcAft>
                <a:spcPct val="0"/>
              </a:spcAft>
            </a:pPr>
            <a:r>
              <a:rPr lang="fr-FR" sz="1400" b="1" dirty="0" smtClean="0">
                <a:solidFill>
                  <a:schemeClr val="tx1"/>
                </a:solidFill>
                <a:latin typeface="Calibri" pitchFamily="34" charset="0"/>
                <a:ea typeface="Times New Roman" pitchFamily="18" charset="0"/>
                <a:cs typeface="Times New Roman" pitchFamily="18" charset="0"/>
              </a:rPr>
              <a:t>Tir décroisé</a:t>
            </a:r>
            <a:r>
              <a:rPr lang="fr-FR" sz="1400" dirty="0" smtClean="0">
                <a:solidFill>
                  <a:schemeClr val="tx1"/>
                </a:solidFill>
                <a:latin typeface="Calibri" pitchFamily="34" charset="0"/>
                <a:ea typeface="Times New Roman" pitchFamily="18" charset="0"/>
                <a:cs typeface="Times New Roman" pitchFamily="18" charset="0"/>
              </a:rPr>
              <a:t> - n.m. Tir dont la trajectoire reste parallèle à l’axe central du but. </a:t>
            </a:r>
            <a:r>
              <a:rPr lang="fr-FR" sz="1400" dirty="0" err="1" smtClean="0">
                <a:solidFill>
                  <a:schemeClr val="tx1"/>
                </a:solidFill>
                <a:latin typeface="Calibri" pitchFamily="34" charset="0"/>
                <a:ea typeface="Times New Roman" pitchFamily="18" charset="0"/>
                <a:cs typeface="Times New Roman" pitchFamily="18" charset="0"/>
              </a:rPr>
              <a:t>Remarque:Tir</a:t>
            </a:r>
            <a:r>
              <a:rPr lang="fr-FR" sz="1400" dirty="0" smtClean="0">
                <a:solidFill>
                  <a:schemeClr val="tx1"/>
                </a:solidFill>
                <a:latin typeface="Calibri" pitchFamily="34" charset="0"/>
                <a:ea typeface="Times New Roman" pitchFamily="18" charset="0"/>
                <a:cs typeface="Times New Roman" pitchFamily="18" charset="0"/>
              </a:rPr>
              <a:t> dont la trajectoire est la plus courte.</a:t>
            </a:r>
            <a:endParaRPr lang="fr-FR" sz="1400" dirty="0" smtClean="0">
              <a:solidFill>
                <a:schemeClr val="tx1"/>
              </a:solidFill>
              <a:latin typeface="Arial" pitchFamily="34" charset="0"/>
              <a:cs typeface="Arial" pitchFamily="34" charset="0"/>
            </a:endParaRPr>
          </a:p>
          <a:p>
            <a:pPr lvl="0" eaLnBrk="0" fontAlgn="base" hangingPunct="0">
              <a:spcBef>
                <a:spcPct val="0"/>
              </a:spcBef>
              <a:spcAft>
                <a:spcPct val="0"/>
              </a:spcAft>
            </a:pPr>
            <a:r>
              <a:rPr lang="fr-FR" sz="1400" b="1" dirty="0" smtClean="0">
                <a:solidFill>
                  <a:schemeClr val="tx1"/>
                </a:solidFill>
                <a:latin typeface="Calibri" pitchFamily="34" charset="0"/>
                <a:ea typeface="Times New Roman" pitchFamily="18" charset="0"/>
                <a:cs typeface="Times New Roman" pitchFamily="18" charset="0"/>
              </a:rPr>
              <a:t>Tir en appui</a:t>
            </a:r>
            <a:r>
              <a:rPr lang="fr-FR" sz="1400" dirty="0" smtClean="0">
                <a:solidFill>
                  <a:schemeClr val="tx1"/>
                </a:solidFill>
                <a:latin typeface="Calibri" pitchFamily="34" charset="0"/>
                <a:ea typeface="Times New Roman" pitchFamily="18" charset="0"/>
                <a:cs typeface="Times New Roman" pitchFamily="18" charset="0"/>
              </a:rPr>
              <a:t> - n.m. Tir avec les pieds au sol. </a:t>
            </a:r>
            <a:endParaRPr lang="fr-FR" sz="1400" dirty="0" smtClean="0">
              <a:solidFill>
                <a:schemeClr val="tx1"/>
              </a:solidFill>
              <a:latin typeface="Arial" pitchFamily="34" charset="0"/>
              <a:cs typeface="Arial" pitchFamily="34" charset="0"/>
            </a:endParaRPr>
          </a:p>
          <a:p>
            <a:pPr lvl="0" eaLnBrk="0" fontAlgn="base" hangingPunct="0">
              <a:spcBef>
                <a:spcPct val="0"/>
              </a:spcBef>
              <a:spcAft>
                <a:spcPct val="0"/>
              </a:spcAft>
            </a:pPr>
            <a:r>
              <a:rPr lang="fr-FR" sz="1400" b="1" dirty="0" smtClean="0">
                <a:solidFill>
                  <a:schemeClr val="tx1"/>
                </a:solidFill>
                <a:latin typeface="Calibri" pitchFamily="34" charset="0"/>
                <a:ea typeface="Times New Roman" pitchFamily="18" charset="0"/>
                <a:cs typeface="Times New Roman" pitchFamily="18" charset="0"/>
              </a:rPr>
              <a:t>Tir en désaxé</a:t>
            </a:r>
            <a:r>
              <a:rPr lang="fr-FR" sz="1400" dirty="0" smtClean="0">
                <a:solidFill>
                  <a:schemeClr val="tx1"/>
                </a:solidFill>
                <a:latin typeface="Calibri" pitchFamily="34" charset="0"/>
                <a:ea typeface="Times New Roman" pitchFamily="18" charset="0"/>
                <a:cs typeface="Times New Roman" pitchFamily="18" charset="0"/>
              </a:rPr>
              <a:t> - n.m. Tir avec une flexion latérale du tronc en franchissant l’axe vertical.</a:t>
            </a:r>
            <a:endParaRPr lang="fr-FR" sz="1400" dirty="0" smtClean="0">
              <a:solidFill>
                <a:schemeClr val="tx1"/>
              </a:solidFill>
              <a:latin typeface="Arial" pitchFamily="34" charset="0"/>
              <a:cs typeface="Arial" pitchFamily="34" charset="0"/>
            </a:endParaRPr>
          </a:p>
          <a:p>
            <a:pPr lvl="0" eaLnBrk="0" fontAlgn="base" hangingPunct="0">
              <a:spcBef>
                <a:spcPct val="0"/>
              </a:spcBef>
              <a:spcAft>
                <a:spcPct val="0"/>
              </a:spcAft>
            </a:pPr>
            <a:r>
              <a:rPr lang="fr-FR" sz="1400" b="1" dirty="0" smtClean="0">
                <a:solidFill>
                  <a:schemeClr val="tx1"/>
                </a:solidFill>
                <a:latin typeface="Calibri" pitchFamily="34" charset="0"/>
                <a:ea typeface="Times New Roman" pitchFamily="18" charset="0"/>
                <a:cs typeface="Times New Roman" pitchFamily="18" charset="0"/>
              </a:rPr>
              <a:t>Trapèze </a:t>
            </a:r>
            <a:r>
              <a:rPr lang="fr-FR" sz="1400" dirty="0" smtClean="0">
                <a:solidFill>
                  <a:schemeClr val="tx1"/>
                </a:solidFill>
                <a:latin typeface="Calibri" pitchFamily="34" charset="0"/>
                <a:ea typeface="Times New Roman" pitchFamily="18" charset="0"/>
                <a:cs typeface="Times New Roman" pitchFamily="18" charset="0"/>
              </a:rPr>
              <a:t>- n.m. Disposition de quatre joueurs en attaque qui permet une occupation optimale de l’espace tant en largeur qu’en profondeur (4 postes clés : 2 ailiers et 2 arrières). </a:t>
            </a:r>
            <a:r>
              <a:rPr lang="fr-FR" sz="1400" dirty="0" err="1" smtClean="0">
                <a:solidFill>
                  <a:schemeClr val="tx1"/>
                </a:solidFill>
                <a:latin typeface="Calibri" pitchFamily="34" charset="0"/>
                <a:ea typeface="Times New Roman" pitchFamily="18" charset="0"/>
                <a:cs typeface="Times New Roman" pitchFamily="18" charset="0"/>
              </a:rPr>
              <a:t>Remarque:Le</a:t>
            </a:r>
            <a:r>
              <a:rPr lang="fr-FR" sz="1400" dirty="0" smtClean="0">
                <a:solidFill>
                  <a:schemeClr val="tx1"/>
                </a:solidFill>
                <a:latin typeface="Calibri" pitchFamily="34" charset="0"/>
                <a:ea typeface="Times New Roman" pitchFamily="18" charset="0"/>
                <a:cs typeface="Times New Roman" pitchFamily="18" charset="0"/>
              </a:rPr>
              <a:t> respect du trapèze permet la conservation de la balle et la continuité du jeu.</a:t>
            </a:r>
            <a:endParaRPr lang="fr-FR" sz="1400" dirty="0" smtClean="0">
              <a:solidFill>
                <a:schemeClr val="tx1"/>
              </a:solidFill>
              <a:latin typeface="Arial" pitchFamily="34" charset="0"/>
              <a:cs typeface="Arial" pitchFamily="34" charset="0"/>
            </a:endParaRPr>
          </a:p>
          <a:p>
            <a:pPr lvl="0" eaLnBrk="0" fontAlgn="base" hangingPunct="0">
              <a:spcBef>
                <a:spcPct val="0"/>
              </a:spcBef>
              <a:spcAft>
                <a:spcPct val="0"/>
              </a:spcAft>
            </a:pPr>
            <a:r>
              <a:rPr lang="fr-FR" sz="1400" b="1" dirty="0" smtClean="0">
                <a:solidFill>
                  <a:schemeClr val="tx1"/>
                </a:solidFill>
                <a:latin typeface="Calibri" pitchFamily="34" charset="0"/>
                <a:ea typeface="Times New Roman" pitchFamily="18" charset="0"/>
                <a:cs typeface="Times New Roman" pitchFamily="18" charset="0"/>
              </a:rPr>
              <a:t>Triangle des alignements </a:t>
            </a:r>
            <a:r>
              <a:rPr lang="fr-FR" sz="1400" dirty="0" smtClean="0">
                <a:solidFill>
                  <a:schemeClr val="tx1"/>
                </a:solidFill>
                <a:latin typeface="Calibri" pitchFamily="34" charset="0"/>
                <a:ea typeface="Times New Roman" pitchFamily="18" charset="0"/>
                <a:cs typeface="Times New Roman" pitchFamily="18" charset="0"/>
              </a:rPr>
              <a:t>- n.m. Organisation collective en forme de triangle avec un sommet face au porteur de balle et alignement des partenaires sur les côtés. Remarque : Ce triangle se déforme en fonction de la circulation de la balle. Il interdit l’accès du secteur central et repousse la balle vers les ailes (secteur de moindre efficacité).</a:t>
            </a:r>
            <a:endParaRPr lang="fr-FR" sz="1400" dirty="0" smtClean="0">
              <a:solidFill>
                <a:schemeClr val="tx1"/>
              </a:solidFill>
              <a:latin typeface="Arial" pitchFamily="34" charset="0"/>
              <a:cs typeface="Arial" pitchFamily="34" charset="0"/>
            </a:endParaRPr>
          </a:p>
          <a:p>
            <a:pPr lvl="0" eaLnBrk="0" fontAlgn="base" hangingPunct="0">
              <a:spcBef>
                <a:spcPct val="0"/>
              </a:spcBef>
              <a:spcAft>
                <a:spcPct val="0"/>
              </a:spcAft>
            </a:pPr>
            <a:r>
              <a:rPr lang="fr-FR" sz="1400" b="1" dirty="0" smtClean="0">
                <a:solidFill>
                  <a:schemeClr val="tx1"/>
                </a:solidFill>
                <a:latin typeface="Calibri" pitchFamily="34" charset="0"/>
                <a:ea typeface="Times New Roman" pitchFamily="18" charset="0"/>
                <a:cs typeface="Times New Roman" pitchFamily="18" charset="0"/>
              </a:rPr>
              <a:t> Volte ou </a:t>
            </a:r>
            <a:r>
              <a:rPr lang="fr-FR" sz="1400" b="1" dirty="0" err="1" smtClean="0">
                <a:solidFill>
                  <a:schemeClr val="tx1"/>
                </a:solidFill>
                <a:latin typeface="Calibri" pitchFamily="34" charset="0"/>
                <a:ea typeface="Times New Roman" pitchFamily="18" charset="0"/>
                <a:cs typeface="Times New Roman" pitchFamily="18" charset="0"/>
              </a:rPr>
              <a:t>renroulement</a:t>
            </a:r>
            <a:r>
              <a:rPr lang="fr-FR" sz="1400" dirty="0" smtClean="0">
                <a:solidFill>
                  <a:schemeClr val="tx1"/>
                </a:solidFill>
                <a:latin typeface="Calibri" pitchFamily="34" charset="0"/>
                <a:ea typeface="Times New Roman" pitchFamily="18" charset="0"/>
                <a:cs typeface="Times New Roman" pitchFamily="18" charset="0"/>
              </a:rPr>
              <a:t> Technique particulière qui consiste à pivoter dos à l’adversaire pour se réengager à l’opposé du bras tireur.</a:t>
            </a:r>
            <a:endParaRPr lang="fr-FR" sz="1400" dirty="0" smtClean="0">
              <a:solidFill>
                <a:schemeClr val="tx1"/>
              </a:solidFill>
              <a:latin typeface="Arial" pitchFamily="34" charset="0"/>
              <a:cs typeface="Arial" pitchFamily="34" charset="0"/>
            </a:endParaRPr>
          </a:p>
          <a:p>
            <a:pPr lvl="0" eaLnBrk="0" fontAlgn="base" hangingPunct="0">
              <a:spcBef>
                <a:spcPct val="0"/>
              </a:spcBef>
              <a:spcAft>
                <a:spcPct val="0"/>
              </a:spcAft>
            </a:pPr>
            <a:r>
              <a:rPr lang="fr-FR" sz="1400" b="1" dirty="0" smtClean="0">
                <a:solidFill>
                  <a:schemeClr val="tx1"/>
                </a:solidFill>
                <a:latin typeface="Calibri" pitchFamily="34" charset="0"/>
                <a:ea typeface="Times New Roman" pitchFamily="18" charset="0"/>
                <a:cs typeface="Times New Roman" pitchFamily="18" charset="0"/>
              </a:rPr>
              <a:t>Zone-</a:t>
            </a:r>
            <a:r>
              <a:rPr lang="fr-FR" sz="1400" dirty="0" smtClean="0">
                <a:solidFill>
                  <a:schemeClr val="tx1"/>
                </a:solidFill>
                <a:latin typeface="Calibri" pitchFamily="34" charset="0"/>
                <a:ea typeface="Times New Roman" pitchFamily="18" charset="0"/>
                <a:cs typeface="Times New Roman" pitchFamily="18" charset="0"/>
              </a:rPr>
              <a:t> </a:t>
            </a:r>
            <a:r>
              <a:rPr lang="fr-FR" sz="1400" dirty="0" err="1" smtClean="0">
                <a:solidFill>
                  <a:schemeClr val="tx1"/>
                </a:solidFill>
                <a:latin typeface="Calibri" pitchFamily="34" charset="0"/>
                <a:ea typeface="Times New Roman" pitchFamily="18" charset="0"/>
                <a:cs typeface="Times New Roman" pitchFamily="18" charset="0"/>
              </a:rPr>
              <a:t>n.f</a:t>
            </a:r>
            <a:r>
              <a:rPr lang="fr-FR" sz="1400" dirty="0" smtClean="0">
                <a:solidFill>
                  <a:schemeClr val="tx1"/>
                </a:solidFill>
                <a:latin typeface="Calibri" pitchFamily="34" charset="0"/>
                <a:ea typeface="Times New Roman" pitchFamily="18" charset="0"/>
                <a:cs typeface="Times New Roman" pitchFamily="18" charset="0"/>
              </a:rPr>
              <a:t>. Système défensif dans lequel chaque joueur a la responsabilité d’un secteur en fonction du poste occupé par le défenseur dans le dispositif. Remarque : Système organisé par rapport à la circulation de balle privilégiant le surnombre défensif côté balle.</a:t>
            </a:r>
          </a:p>
          <a:p>
            <a:pPr lvl="0" eaLnBrk="0" fontAlgn="base" hangingPunct="0">
              <a:spcBef>
                <a:spcPct val="0"/>
              </a:spcBef>
              <a:spcAft>
                <a:spcPct val="0"/>
              </a:spcAft>
            </a:pPr>
            <a:endParaRPr lang="fr-FR" sz="1400" dirty="0" smtClean="0">
              <a:solidFill>
                <a:schemeClr val="tx1"/>
              </a:solidFill>
              <a:latin typeface="Calibri" pitchFamily="34" charset="0"/>
              <a:cs typeface="Times New Roman" pitchFamily="18" charset="0"/>
            </a:endParaRPr>
          </a:p>
          <a:p>
            <a:pPr lvl="0" eaLnBrk="0" fontAlgn="base" hangingPunct="0">
              <a:spcBef>
                <a:spcPct val="0"/>
              </a:spcBef>
              <a:spcAft>
                <a:spcPct val="0"/>
              </a:spcAft>
            </a:pPr>
            <a:endParaRPr lang="fr-FR" sz="1400" dirty="0" smtClean="0">
              <a:solidFill>
                <a:schemeClr val="tx1"/>
              </a:solidFill>
              <a:latin typeface="Calibri" pitchFamily="34" charset="0"/>
              <a:cs typeface="Times New Roman" pitchFamily="18" charset="0"/>
            </a:endParaRPr>
          </a:p>
          <a:p>
            <a:pPr lvl="0" eaLnBrk="0" fontAlgn="base" hangingPunct="0">
              <a:spcBef>
                <a:spcPct val="0"/>
              </a:spcBef>
              <a:spcAft>
                <a:spcPct val="0"/>
              </a:spcAft>
            </a:pPr>
            <a:endParaRPr lang="fr-FR" sz="1400" dirty="0" smtClean="0">
              <a:solidFill>
                <a:schemeClr val="tx1"/>
              </a:solidFill>
              <a:latin typeface="Calibri" pitchFamily="34" charset="0"/>
              <a:cs typeface="Times New Roman" pitchFamily="18" charset="0"/>
            </a:endParaRPr>
          </a:p>
          <a:p>
            <a:pPr lvl="0" algn="ctr" eaLnBrk="0" fontAlgn="base" hangingPunct="0">
              <a:spcBef>
                <a:spcPct val="0"/>
              </a:spcBef>
              <a:spcAft>
                <a:spcPct val="0"/>
              </a:spcAft>
            </a:pPr>
            <a:r>
              <a:rPr lang="fr-FR" dirty="0" smtClean="0">
                <a:solidFill>
                  <a:schemeClr val="tx1"/>
                </a:solidFill>
                <a:latin typeface="Calibri" pitchFamily="34" charset="0"/>
                <a:cs typeface="Times New Roman" pitchFamily="18" charset="0"/>
              </a:rPr>
              <a:t>RETOUR </a:t>
            </a:r>
            <a:r>
              <a:rPr lang="fr-FR" dirty="0" smtClean="0">
                <a:solidFill>
                  <a:schemeClr val="tx1"/>
                </a:solidFill>
                <a:latin typeface="Calibri" pitchFamily="34" charset="0"/>
                <a:cs typeface="Times New Roman" pitchFamily="18" charset="0"/>
                <a:hlinkClick r:id="rId2" action="ppaction://hlinksldjump"/>
              </a:rPr>
              <a:t>MENU</a:t>
            </a:r>
            <a:endParaRPr lang="fr-FR" dirty="0" smtClean="0">
              <a:solidFill>
                <a:schemeClr val="tx1"/>
              </a:solidFill>
              <a:latin typeface="Arial" pitchFamily="34" charset="0"/>
              <a:cs typeface="Arial" pitchFamily="34" charset="0"/>
            </a:endParaRPr>
          </a:p>
          <a:p>
            <a:pPr lvl="0" eaLnBrk="0" fontAlgn="base" hangingPunct="0">
              <a:spcBef>
                <a:spcPct val="0"/>
              </a:spcBef>
              <a:spcAft>
                <a:spcPct val="0"/>
              </a:spcAft>
            </a:pPr>
            <a:endParaRPr lang="fr-FR" dirty="0" smtClean="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
        <p:nvSpPr>
          <p:cNvPr id="4" name="Rectangle 3"/>
          <p:cNvSpPr/>
          <p:nvPr/>
        </p:nvSpPr>
        <p:spPr>
          <a:xfrm>
            <a:off x="0" y="0"/>
            <a:ext cx="9144000" cy="6858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Apprendre</a:t>
            </a:r>
          </a:p>
          <a:p>
            <a:pPr algn="ctr"/>
            <a:endParaRPr lang="fr-FR" dirty="0" smtClean="0">
              <a:solidFill>
                <a:schemeClr val="tx1"/>
              </a:solidFill>
            </a:endParaRPr>
          </a:p>
          <a:p>
            <a:r>
              <a:rPr lang="fr-FR" dirty="0" smtClean="0">
                <a:solidFill>
                  <a:schemeClr val="tx1"/>
                </a:solidFill>
              </a:rPr>
              <a:t>Si on se place du cote de l’enseignant c’est transmettre un savoir; </a:t>
            </a:r>
          </a:p>
          <a:p>
            <a:endParaRPr lang="fr-FR" dirty="0" smtClean="0">
              <a:solidFill>
                <a:schemeClr val="tx1"/>
              </a:solidFill>
            </a:endParaRPr>
          </a:p>
          <a:p>
            <a:r>
              <a:rPr lang="fr-FR" dirty="0" smtClean="0">
                <a:solidFill>
                  <a:schemeClr val="tx1"/>
                </a:solidFill>
              </a:rPr>
              <a:t>en l occurrence en EPS transmettre une motricité spécifique et culturelle; l’enseignant mets plus ou moins consciemment en place une problématique qui permet de résoudre la question de l’apprentissage de l’activité : par ex  en hand : apprendre sans dribble est un choix délibéré ; </a:t>
            </a:r>
          </a:p>
          <a:p>
            <a:r>
              <a:rPr lang="fr-FR" dirty="0" smtClean="0">
                <a:solidFill>
                  <a:schemeClr val="tx1"/>
                </a:solidFill>
              </a:rPr>
              <a:t>c’est sur la forme qu’ il agit</a:t>
            </a:r>
          </a:p>
          <a:p>
            <a:endParaRPr lang="fr-FR" dirty="0" smtClean="0">
              <a:solidFill>
                <a:schemeClr val="tx1"/>
              </a:solidFill>
            </a:endParaRPr>
          </a:p>
          <a:p>
            <a:r>
              <a:rPr lang="fr-FR" b="1" dirty="0" smtClean="0">
                <a:solidFill>
                  <a:schemeClr val="tx1"/>
                </a:solidFill>
              </a:rPr>
              <a:t>Mais la question est l’élève veut il apprendre </a:t>
            </a:r>
          </a:p>
          <a:p>
            <a:endParaRPr lang="fr-FR" dirty="0" smtClean="0">
              <a:solidFill>
                <a:schemeClr val="tx1"/>
              </a:solidFill>
            </a:endParaRPr>
          </a:p>
          <a:p>
            <a:r>
              <a:rPr lang="fr-FR" dirty="0" smtClean="0">
                <a:solidFill>
                  <a:schemeClr val="tx1"/>
                </a:solidFill>
              </a:rPr>
              <a:t>Bien joli de trouver une problématique pour résoudre une motricité spécifique encore faut il que l’apprenant veuille le faire.</a:t>
            </a:r>
          </a:p>
          <a:p>
            <a:endParaRPr lang="fr-FR" dirty="0" smtClean="0">
              <a:solidFill>
                <a:schemeClr val="tx1"/>
              </a:solidFill>
            </a:endParaRPr>
          </a:p>
          <a:p>
            <a:r>
              <a:rPr lang="fr-FR" dirty="0" smtClean="0">
                <a:solidFill>
                  <a:schemeClr val="tx1"/>
                </a:solidFill>
              </a:rPr>
              <a:t>Il y a un problème de fond: il </a:t>
            </a:r>
            <a:r>
              <a:rPr lang="fr-FR" smtClean="0">
                <a:solidFill>
                  <a:schemeClr val="tx1"/>
                </a:solidFill>
              </a:rPr>
              <a:t>faut  </a:t>
            </a:r>
            <a:r>
              <a:rPr lang="fr-FR" dirty="0" smtClean="0">
                <a:solidFill>
                  <a:schemeClr val="tx1"/>
                </a:solidFill>
              </a:rPr>
              <a:t>apprendre à l’élève a apprendre</a:t>
            </a:r>
          </a:p>
          <a:p>
            <a:endParaRPr lang="fr-FR" dirty="0" smtClean="0">
              <a:solidFill>
                <a:schemeClr val="tx1"/>
              </a:solidFill>
            </a:endParaRPr>
          </a:p>
          <a:p>
            <a:r>
              <a:rPr lang="fr-FR" dirty="0" smtClean="0">
                <a:solidFill>
                  <a:schemeClr val="tx1"/>
                </a:solidFill>
              </a:rPr>
              <a:t>Par le biais des compétences; les programmes dorénavant intègrent outre l’apprentissage disciplinaire ; au moins 2 autres formes d’apprentissage:					 </a:t>
            </a:r>
            <a:r>
              <a:rPr lang="fr-FR" sz="2000" b="1" dirty="0" smtClean="0">
                <a:solidFill>
                  <a:schemeClr val="tx1"/>
                </a:solidFill>
              </a:rPr>
              <a:t>la méthode pour apprendre </a:t>
            </a:r>
          </a:p>
          <a:p>
            <a:r>
              <a:rPr lang="fr-FR" sz="2000" b="1" dirty="0" smtClean="0">
                <a:solidFill>
                  <a:schemeClr val="tx1"/>
                </a:solidFill>
              </a:rPr>
              <a:t>	 la sociabilité pour apprendre.</a:t>
            </a:r>
          </a:p>
          <a:p>
            <a:r>
              <a:rPr lang="fr-FR" sz="2000" b="1" dirty="0" smtClean="0">
                <a:solidFill>
                  <a:schemeClr val="tx1"/>
                </a:solidFill>
              </a:rPr>
              <a:t> </a:t>
            </a:r>
            <a:r>
              <a:rPr lang="fr-FR" dirty="0" smtClean="0">
                <a:solidFill>
                  <a:schemeClr val="tx1"/>
                </a:solidFill>
              </a:rPr>
              <a:t>sauf que l’éducation nationale   « oublie » de définir ces concepts et finalement  on se retrouve dans un fourre tout que chaque enseignant exploite a sa guise sans posture </a:t>
            </a:r>
            <a:r>
              <a:rPr lang="fr-FR" dirty="0" err="1" smtClean="0">
                <a:solidFill>
                  <a:schemeClr val="tx1"/>
                </a:solidFill>
              </a:rPr>
              <a:t>inter-disciplinaire</a:t>
            </a:r>
            <a:r>
              <a:rPr lang="fr-FR" dirty="0" smtClean="0">
                <a:solidFill>
                  <a:schemeClr val="tx1"/>
                </a:solidFill>
              </a:rPr>
              <a:t> ni inter-niveaux.</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
        <p:nvSpPr>
          <p:cNvPr id="4" name="Rectangle 3"/>
          <p:cNvSpPr/>
          <p:nvPr/>
        </p:nvSpPr>
        <p:spPr>
          <a:xfrm>
            <a:off x="0" y="0"/>
            <a:ext cx="9144000" cy="6858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smtClean="0">
              <a:solidFill>
                <a:schemeClr val="tx1"/>
              </a:solidFill>
            </a:endParaRPr>
          </a:p>
          <a:p>
            <a:pPr algn="ctr"/>
            <a:endParaRPr lang="fr-FR" dirty="0" smtClean="0">
              <a:solidFill>
                <a:schemeClr val="tx1"/>
              </a:solidFill>
            </a:endParaRPr>
          </a:p>
          <a:p>
            <a:pPr algn="ctr"/>
            <a:endParaRPr lang="fr-FR" dirty="0" smtClean="0">
              <a:solidFill>
                <a:schemeClr val="tx1"/>
              </a:solidFill>
            </a:endParaRPr>
          </a:p>
          <a:p>
            <a:pPr algn="ctr"/>
            <a:endParaRPr lang="fr-FR" dirty="0" smtClean="0">
              <a:solidFill>
                <a:schemeClr val="tx1"/>
              </a:solidFill>
            </a:endParaRPr>
          </a:p>
          <a:p>
            <a:pPr algn="ctr"/>
            <a:endParaRPr lang="fr-FR" dirty="0" smtClean="0">
              <a:solidFill>
                <a:schemeClr val="tx1"/>
              </a:solidFill>
            </a:endParaRPr>
          </a:p>
          <a:p>
            <a:pPr algn="ctr"/>
            <a:endParaRPr lang="fr-FR" dirty="0" smtClean="0">
              <a:solidFill>
                <a:schemeClr val="tx1"/>
              </a:solidFill>
            </a:endParaRPr>
          </a:p>
          <a:p>
            <a:pPr algn="ctr"/>
            <a:r>
              <a:rPr lang="fr-FR" dirty="0" smtClean="0">
                <a:solidFill>
                  <a:schemeClr val="tx1"/>
                </a:solidFill>
              </a:rPr>
              <a:t>Eternel débutant</a:t>
            </a:r>
          </a:p>
          <a:p>
            <a:pPr algn="ctr"/>
            <a:endParaRPr lang="fr-FR" dirty="0" smtClean="0">
              <a:solidFill>
                <a:schemeClr val="tx1"/>
              </a:solidFill>
            </a:endParaRPr>
          </a:p>
          <a:p>
            <a:r>
              <a:rPr lang="fr-FR" dirty="0" smtClean="0">
                <a:solidFill>
                  <a:schemeClr val="tx1"/>
                </a:solidFill>
              </a:rPr>
              <a:t>Les inspecteurs font remonter que l’élève en EPS mais aussi de plus en plus dans d’autres disciplines est un eternel débutant</a:t>
            </a:r>
          </a:p>
          <a:p>
            <a:endParaRPr lang="fr-FR" dirty="0" smtClean="0">
              <a:solidFill>
                <a:schemeClr val="tx1"/>
              </a:solidFill>
            </a:endParaRPr>
          </a:p>
          <a:p>
            <a:r>
              <a:rPr lang="fr-FR" dirty="0" smtClean="0">
                <a:solidFill>
                  <a:schemeClr val="tx1"/>
                </a:solidFill>
              </a:rPr>
              <a:t>La encore l’éducation nationale ouvre des pistes pour soit ne pas les exploiter soit les refermer</a:t>
            </a:r>
          </a:p>
          <a:p>
            <a:endParaRPr lang="fr-FR" dirty="0" smtClean="0">
              <a:solidFill>
                <a:schemeClr val="tx1"/>
              </a:solidFill>
            </a:endParaRPr>
          </a:p>
          <a:p>
            <a:r>
              <a:rPr lang="fr-FR" dirty="0" smtClean="0">
                <a:solidFill>
                  <a:schemeClr val="tx1"/>
                </a:solidFill>
              </a:rPr>
              <a:t>-Création d’ un curriculum national de formation sur chaque APSA : les programmes  de 2000 et surtout les programmes de 2008 2009 2010  offraient une progression de niveaux 1 à5 dans chaque APSA  ( hors les réformes du collège et lycées éliminent ce processus national)  					POURQUOI ?</a:t>
            </a:r>
          </a:p>
          <a:p>
            <a:r>
              <a:rPr lang="fr-FR" dirty="0" smtClean="0">
                <a:solidFill>
                  <a:schemeClr val="tx1"/>
                </a:solidFill>
              </a:rPr>
              <a:t>-explicite d’un processus d’apprentissage social (il faut apprendre en coopérant) dont les compétences actuelles abordent sans vraiment les expliquer ( alors même que les références pédagogiques implicites existent et ne datent pas d’hier avec en particulier le travail de MERAND </a:t>
            </a:r>
          </a:p>
          <a:p>
            <a:r>
              <a:rPr lang="fr-FR" dirty="0" smtClean="0">
                <a:solidFill>
                  <a:schemeClr val="tx1"/>
                </a:solidFill>
              </a:rPr>
              <a:t>Alors  même que les travaux scientifiques anciens et fondamentaux de </a:t>
            </a:r>
            <a:r>
              <a:rPr lang="fr-FR" dirty="0" err="1" smtClean="0">
                <a:solidFill>
                  <a:schemeClr val="tx1"/>
                </a:solidFill>
              </a:rPr>
              <a:t>Vygotsky</a:t>
            </a:r>
            <a:r>
              <a:rPr lang="fr-FR" dirty="0" smtClean="0">
                <a:solidFill>
                  <a:schemeClr val="tx1"/>
                </a:solidFill>
              </a:rPr>
              <a:t>  de Bruner font références à l’apprentissage social par tutorat. </a:t>
            </a:r>
          </a:p>
          <a:p>
            <a:r>
              <a:rPr lang="fr-FR" dirty="0" smtClean="0">
                <a:solidFill>
                  <a:schemeClr val="tx1"/>
                </a:solidFill>
              </a:rPr>
              <a:t>				POURQUOI?</a:t>
            </a:r>
          </a:p>
          <a:p>
            <a:r>
              <a:rPr lang="fr-FR" dirty="0" smtClean="0">
                <a:solidFill>
                  <a:schemeClr val="tx1"/>
                </a:solidFill>
              </a:rPr>
              <a:t>-explicite de méthodologie d’apprentissage dont les compétences actuelles encore une fois abordent sans jamais clarifier ( alors même que les théories sur l’apprentissage (cognitif ou écologique) sont largement connues et  peuvent se coupler </a:t>
            </a:r>
            <a:r>
              <a:rPr lang="fr-FR" dirty="0" err="1" smtClean="0">
                <a:solidFill>
                  <a:schemeClr val="tx1"/>
                </a:solidFill>
              </a:rPr>
              <a:t>aisèment</a:t>
            </a:r>
            <a:r>
              <a:rPr lang="fr-FR" dirty="0" smtClean="0">
                <a:solidFill>
                  <a:schemeClr val="tx1"/>
                </a:solidFill>
              </a:rPr>
              <a:t> avec le théories de l informations ( émetteur/ </a:t>
            </a:r>
            <a:r>
              <a:rPr lang="fr-FR" dirty="0" err="1" smtClean="0">
                <a:solidFill>
                  <a:schemeClr val="tx1"/>
                </a:solidFill>
              </a:rPr>
              <a:t>recepteur</a:t>
            </a:r>
            <a:r>
              <a:rPr lang="fr-FR" dirty="0" smtClean="0">
                <a:solidFill>
                  <a:schemeClr val="tx1"/>
                </a:solidFill>
              </a:rPr>
              <a:t>)</a:t>
            </a:r>
          </a:p>
          <a:p>
            <a:r>
              <a:rPr lang="fr-FR" dirty="0" smtClean="0">
                <a:solidFill>
                  <a:schemeClr val="tx1"/>
                </a:solidFill>
              </a:rPr>
              <a:t>				POURQUOI?                                </a:t>
            </a:r>
            <a:r>
              <a:rPr lang="fr-FR" dirty="0" smtClean="0">
                <a:solidFill>
                  <a:srgbClr val="FF0000"/>
                </a:solidFill>
              </a:rPr>
              <a:t>RETOUR </a:t>
            </a:r>
            <a:r>
              <a:rPr lang="fr-FR" dirty="0" smtClean="0">
                <a:solidFill>
                  <a:srgbClr val="FF0000"/>
                </a:solidFill>
                <a:hlinkClick r:id="rId2" action="ppaction://hlinksldjump"/>
              </a:rPr>
              <a:t>MENU</a:t>
            </a:r>
            <a:endParaRPr lang="fr-FR" dirty="0" smtClean="0">
              <a:solidFill>
                <a:srgbClr val="FF0000"/>
              </a:solidFill>
            </a:endParaRPr>
          </a:p>
          <a:p>
            <a:endParaRPr lang="fr-FR" dirty="0" smtClean="0">
              <a:solidFill>
                <a:schemeClr val="tx1"/>
              </a:solidFill>
            </a:endParaRPr>
          </a:p>
          <a:p>
            <a:endParaRPr lang="fr-FR" dirty="0" smtClean="0">
              <a:solidFill>
                <a:schemeClr val="tx1"/>
              </a:solidFill>
            </a:endParaRPr>
          </a:p>
          <a:p>
            <a:pPr algn="ctr"/>
            <a:endParaRPr lang="fr-FR" dirty="0" smtClean="0">
              <a:solidFill>
                <a:schemeClr val="tx1"/>
              </a:solidFill>
            </a:endParaRPr>
          </a:p>
          <a:p>
            <a:pPr algn="ctr"/>
            <a:endParaRPr lang="fr-FR" dirty="0" smtClean="0">
              <a:solidFill>
                <a:schemeClr val="tx1"/>
              </a:solidFill>
            </a:endParaRPr>
          </a:p>
          <a:p>
            <a:pPr algn="ctr"/>
            <a:endParaRPr lang="fr-FR" dirty="0" smtClean="0">
              <a:solidFill>
                <a:schemeClr val="tx1"/>
              </a:solidFill>
            </a:endParaRPr>
          </a:p>
          <a:p>
            <a:pPr algn="ctr"/>
            <a:endParaRPr lang="fr-FR" dirty="0" smtClean="0">
              <a:solidFill>
                <a:schemeClr val="tx1"/>
              </a:solidFill>
            </a:endParaRPr>
          </a:p>
          <a:p>
            <a:pPr algn="ctr"/>
            <a:endParaRPr lang="fr-FR"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
        <p:nvSpPr>
          <p:cNvPr id="4" name="Rectangle 3"/>
          <p:cNvSpPr/>
          <p:nvPr/>
        </p:nvSpPr>
        <p:spPr>
          <a:xfrm>
            <a:off x="0" y="0"/>
            <a:ext cx="9144000" cy="68580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u="sng" dirty="0" smtClean="0">
                <a:solidFill>
                  <a:schemeClr val="tx1"/>
                </a:solidFill>
              </a:rPr>
              <a:t>FONCTIONNEMENT GLOBAL DES APSA</a:t>
            </a:r>
          </a:p>
          <a:p>
            <a:pPr algn="ctr"/>
            <a:endParaRPr lang="fr-FR" dirty="0" smtClean="0">
              <a:solidFill>
                <a:schemeClr val="tx1"/>
              </a:solidFill>
            </a:endParaRPr>
          </a:p>
          <a:p>
            <a:pPr algn="ctr"/>
            <a:endParaRPr lang="fr-FR" dirty="0" smtClean="0">
              <a:solidFill>
                <a:schemeClr val="tx1"/>
              </a:solidFill>
            </a:endParaRPr>
          </a:p>
          <a:p>
            <a:pPr algn="ctr"/>
            <a:r>
              <a:rPr lang="fr-FR" dirty="0" smtClean="0">
                <a:solidFill>
                  <a:schemeClr val="tx1"/>
                </a:solidFill>
              </a:rPr>
              <a:t>SEANCE 1 TESTS DE NIVEAU</a:t>
            </a:r>
          </a:p>
          <a:p>
            <a:pPr algn="ctr"/>
            <a:r>
              <a:rPr lang="fr-FR" dirty="0" smtClean="0">
                <a:solidFill>
                  <a:schemeClr val="tx1"/>
                </a:solidFill>
              </a:rPr>
              <a:t>SEANCES 2/3/4 CHALLENGE1</a:t>
            </a:r>
          </a:p>
          <a:p>
            <a:pPr algn="ctr"/>
            <a:r>
              <a:rPr lang="fr-FR" dirty="0" smtClean="0">
                <a:solidFill>
                  <a:schemeClr val="tx1"/>
                </a:solidFill>
              </a:rPr>
              <a:t>SEANCE 5 EVALUATION1</a:t>
            </a:r>
          </a:p>
          <a:p>
            <a:pPr algn="ctr"/>
            <a:r>
              <a:rPr lang="fr-FR" dirty="0" smtClean="0">
                <a:solidFill>
                  <a:schemeClr val="tx1"/>
                </a:solidFill>
              </a:rPr>
              <a:t>SEANCES 6/7/8 CHALLENGE2 (changement d’équipe)</a:t>
            </a:r>
          </a:p>
          <a:p>
            <a:pPr algn="ctr"/>
            <a:r>
              <a:rPr lang="fr-FR" dirty="0" smtClean="0">
                <a:solidFill>
                  <a:schemeClr val="tx1"/>
                </a:solidFill>
              </a:rPr>
              <a:t>SEANCE 9 EVALUATION 2</a:t>
            </a:r>
          </a:p>
          <a:p>
            <a:pPr algn="ctr"/>
            <a:endParaRPr lang="fr-FR" dirty="0">
              <a:solidFill>
                <a:schemeClr val="tx1"/>
              </a:solidFill>
            </a:endParaRPr>
          </a:p>
          <a:p>
            <a:pPr algn="ctr"/>
            <a:r>
              <a:rPr lang="fr-FR" b="1" dirty="0" smtClean="0">
                <a:solidFill>
                  <a:schemeClr val="tx1"/>
                </a:solidFill>
              </a:rPr>
              <a:t>COMPETENCES MOTRICES= 8 points</a:t>
            </a:r>
          </a:p>
          <a:p>
            <a:pPr algn="ctr"/>
            <a:r>
              <a:rPr lang="fr-FR" dirty="0" smtClean="0">
                <a:solidFill>
                  <a:schemeClr val="tx1"/>
                </a:solidFill>
              </a:rPr>
              <a:t>  performance individuelles et collectives</a:t>
            </a:r>
          </a:p>
          <a:p>
            <a:pPr algn="ctr"/>
            <a:endParaRPr lang="fr-FR" dirty="0" smtClean="0">
              <a:solidFill>
                <a:schemeClr val="tx1"/>
              </a:solidFill>
            </a:endParaRPr>
          </a:p>
          <a:p>
            <a:pPr algn="ctr"/>
            <a:r>
              <a:rPr lang="fr-FR" b="1" dirty="0" smtClean="0">
                <a:solidFill>
                  <a:schemeClr val="tx1"/>
                </a:solidFill>
              </a:rPr>
              <a:t>COMPETENCES METHODOLOGIQUES= 6 points </a:t>
            </a:r>
          </a:p>
          <a:p>
            <a:pPr algn="ctr"/>
            <a:r>
              <a:rPr lang="fr-FR" dirty="0" smtClean="0">
                <a:solidFill>
                  <a:schemeClr val="tx1"/>
                </a:solidFill>
              </a:rPr>
              <a:t>4 pts efficacités individuelles et collectives  ( écouter/répéter/combiner)</a:t>
            </a:r>
          </a:p>
          <a:p>
            <a:pPr algn="ctr"/>
            <a:r>
              <a:rPr lang="fr-FR" sz="1200" dirty="0" smtClean="0">
                <a:solidFill>
                  <a:schemeClr val="tx1"/>
                </a:solidFill>
              </a:rPr>
              <a:t>Écouter est de l’ordre de la motivation consciente cognitive(apprentissage cognitif)</a:t>
            </a:r>
          </a:p>
          <a:p>
            <a:pPr algn="ctr"/>
            <a:r>
              <a:rPr lang="fr-FR" sz="1200" dirty="0" smtClean="0">
                <a:solidFill>
                  <a:schemeClr val="tx1"/>
                </a:solidFill>
              </a:rPr>
              <a:t>Répéter est de l’ ordre de la motivation sensorielle (apprentissage écologique)</a:t>
            </a:r>
          </a:p>
          <a:p>
            <a:pPr algn="ctr"/>
            <a:endParaRPr lang="fr-FR" sz="1200" dirty="0" smtClean="0">
              <a:solidFill>
                <a:schemeClr val="tx1"/>
              </a:solidFill>
            </a:endParaRPr>
          </a:p>
          <a:p>
            <a:pPr algn="ctr"/>
            <a:r>
              <a:rPr lang="fr-FR" dirty="0" smtClean="0">
                <a:solidFill>
                  <a:schemeClr val="tx1"/>
                </a:solidFill>
              </a:rPr>
              <a:t>2 points échauffements individuels et collectifs</a:t>
            </a:r>
          </a:p>
          <a:p>
            <a:pPr algn="ctr"/>
            <a:endParaRPr lang="fr-FR" sz="1200" dirty="0">
              <a:solidFill>
                <a:schemeClr val="tx1"/>
              </a:solidFill>
            </a:endParaRPr>
          </a:p>
          <a:p>
            <a:pPr algn="ctr"/>
            <a:r>
              <a:rPr lang="fr-FR" b="1" dirty="0" smtClean="0">
                <a:solidFill>
                  <a:schemeClr val="tx1"/>
                </a:solidFill>
              </a:rPr>
              <a:t>COMPETENCES SOCIALES= 6 points </a:t>
            </a:r>
          </a:p>
          <a:p>
            <a:pPr algn="ctr"/>
            <a:r>
              <a:rPr lang="fr-FR" dirty="0" smtClean="0">
                <a:solidFill>
                  <a:schemeClr val="tx1"/>
                </a:solidFill>
              </a:rPr>
              <a:t>Responsabilités individuelles et collectives ( challenge)</a:t>
            </a:r>
            <a:endParaRPr lang="fr-FR"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nvPr>
        </p:nvGraphicFramePr>
        <p:xfrm>
          <a:off x="0" y="142852"/>
          <a:ext cx="9144000" cy="6715149"/>
        </p:xfrm>
        <a:graphic>
          <a:graphicData uri="http://schemas.openxmlformats.org/drawingml/2006/table">
            <a:tbl>
              <a:tblPr firstRow="1" bandRow="1">
                <a:tableStyleId>{5C22544A-7EE6-4342-B048-85BDC9FD1C3A}</a:tableStyleId>
              </a:tblPr>
              <a:tblGrid>
                <a:gridCol w="9144000"/>
              </a:tblGrid>
              <a:tr h="959307">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9307">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9307">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9307">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9307">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9307">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9307">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Titre 1"/>
          <p:cNvSpPr>
            <a:spLocks noGrp="1"/>
          </p:cNvSpPr>
          <p:nvPr>
            <p:ph type="title"/>
          </p:nvPr>
        </p:nvSpPr>
        <p:spPr>
          <a:xfrm>
            <a:off x="0" y="0"/>
            <a:ext cx="9144000" cy="6858000"/>
          </a:xfrm>
          <a:solidFill>
            <a:schemeClr val="tx1"/>
          </a:solidFill>
        </p:spPr>
        <p:txBody>
          <a:bodyPr>
            <a:normAutofit/>
          </a:bodyPr>
          <a:lstStyle/>
          <a:p>
            <a:endParaRPr lang="fr-FR" sz="1200" dirty="0"/>
          </a:p>
        </p:txBody>
      </p:sp>
      <p:graphicFrame>
        <p:nvGraphicFramePr>
          <p:cNvPr id="7" name="Tableau 6"/>
          <p:cNvGraphicFramePr>
            <a:graphicFrameLocks noGrp="1"/>
          </p:cNvGraphicFramePr>
          <p:nvPr/>
        </p:nvGraphicFramePr>
        <p:xfrm>
          <a:off x="0" y="0"/>
          <a:ext cx="9144000" cy="7511260"/>
        </p:xfrm>
        <a:graphic>
          <a:graphicData uri="http://schemas.openxmlformats.org/drawingml/2006/table">
            <a:tbl>
              <a:tblPr firstRow="1" bandRow="1">
                <a:tableStyleId>{5C22544A-7EE6-4342-B048-85BDC9FD1C3A}</a:tableStyleId>
              </a:tblPr>
              <a:tblGrid>
                <a:gridCol w="9144000"/>
              </a:tblGrid>
              <a:tr h="500042">
                <a:tc>
                  <a:txBody>
                    <a:bodyPr/>
                    <a:lstStyle/>
                    <a:p>
                      <a:r>
                        <a:rPr lang="fr-FR" sz="1400" baseline="0" dirty="0" smtClean="0">
                          <a:solidFill>
                            <a:schemeClr val="tx1"/>
                          </a:solidFill>
                        </a:rPr>
                        <a:t> </a:t>
                      </a:r>
                    </a:p>
                    <a:p>
                      <a:r>
                        <a:rPr lang="fr-FR" sz="1600" baseline="0" dirty="0" smtClean="0">
                          <a:solidFill>
                            <a:srgbClr val="FF0000"/>
                          </a:solidFill>
                        </a:rPr>
                        <a:t>CHAMPS </a:t>
                      </a:r>
                      <a:r>
                        <a:rPr lang="fr-FR" sz="1600" baseline="0" dirty="0" smtClean="0">
                          <a:solidFill>
                            <a:schemeClr val="tx1"/>
                          </a:solidFill>
                        </a:rPr>
                        <a:t>4:           </a:t>
                      </a:r>
                      <a:r>
                        <a:rPr lang="fr-FR" sz="1600" baseline="0" dirty="0" smtClean="0">
                          <a:solidFill>
                            <a:srgbClr val="FF0000"/>
                          </a:solidFill>
                        </a:rPr>
                        <a:t>APSA:            </a:t>
                      </a:r>
                      <a:r>
                        <a:rPr lang="fr-FR" sz="1600" baseline="0" dirty="0" smtClean="0">
                          <a:solidFill>
                            <a:schemeClr val="tx1"/>
                          </a:solidFill>
                        </a:rPr>
                        <a:t> </a:t>
                      </a:r>
                      <a:r>
                        <a:rPr lang="fr-FR" sz="1600" baseline="0" dirty="0" smtClean="0">
                          <a:solidFill>
                            <a:schemeClr val="accent2">
                              <a:lumMod val="50000"/>
                            </a:schemeClr>
                          </a:solidFill>
                        </a:rPr>
                        <a:t>HAND-BALL</a:t>
                      </a:r>
                      <a:r>
                        <a:rPr lang="fr-FR" sz="1600" baseline="0" dirty="0" smtClean="0">
                          <a:solidFill>
                            <a:schemeClr val="tx1"/>
                          </a:solidFill>
                        </a:rPr>
                        <a:t>                             </a:t>
                      </a:r>
                      <a:endParaRPr lang="fr-FR"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951534">
                <a:tc>
                  <a:txBody>
                    <a:bodyPr/>
                    <a:lstStyle/>
                    <a:p>
                      <a:r>
                        <a:rPr lang="fr-FR" sz="1600" b="1" dirty="0" smtClean="0">
                          <a:solidFill>
                            <a:srgbClr val="FF0000"/>
                          </a:solidFill>
                        </a:rPr>
                        <a:t> </a:t>
                      </a:r>
                      <a:r>
                        <a:rPr lang="fr-FR" sz="1400" b="1" kern="1200" dirty="0" smtClean="0">
                          <a:solidFill>
                            <a:srgbClr val="FF0000"/>
                          </a:solidFill>
                          <a:latin typeface="+mn-lt"/>
                          <a:ea typeface="+mn-ea"/>
                          <a:cs typeface="+mn-cs"/>
                        </a:rPr>
                        <a:t>SPIRALE  DE L APSA   </a:t>
                      </a:r>
                      <a:r>
                        <a:rPr lang="fr-FR" sz="1400" b="1" kern="1200" dirty="0" smtClean="0">
                          <a:solidFill>
                            <a:schemeClr val="tx1"/>
                          </a:solidFill>
                          <a:latin typeface="+mn-lt"/>
                          <a:ea typeface="+mn-ea"/>
                          <a:cs typeface="+mn-cs"/>
                        </a:rPr>
                        <a:t>( agir sur </a:t>
                      </a:r>
                      <a:r>
                        <a:rPr lang="fr-FR" sz="1400" b="1" kern="1200" baseline="0" dirty="0" smtClean="0">
                          <a:solidFill>
                            <a:schemeClr val="tx1"/>
                          </a:solidFill>
                          <a:latin typeface="+mn-lt"/>
                          <a:ea typeface="+mn-ea"/>
                          <a:cs typeface="+mn-cs"/>
                        </a:rPr>
                        <a:t> 1</a:t>
                      </a:r>
                      <a:r>
                        <a:rPr lang="fr-FR" sz="1400" b="1" kern="1200" dirty="0" smtClean="0">
                          <a:solidFill>
                            <a:schemeClr val="tx1"/>
                          </a:solidFill>
                          <a:latin typeface="+mn-lt"/>
                          <a:ea typeface="+mn-ea"/>
                          <a:cs typeface="+mn-cs"/>
                        </a:rPr>
                        <a:t> élément</a:t>
                      </a:r>
                      <a:r>
                        <a:rPr lang="fr-FR" sz="1400" b="1" kern="1200" baseline="0" dirty="0" smtClean="0">
                          <a:solidFill>
                            <a:schemeClr val="tx1"/>
                          </a:solidFill>
                          <a:latin typeface="+mn-lt"/>
                          <a:ea typeface="+mn-ea"/>
                          <a:cs typeface="+mn-cs"/>
                        </a:rPr>
                        <a:t> </a:t>
                      </a:r>
                      <a:r>
                        <a:rPr lang="fr-FR" sz="1400" b="1" kern="1200" dirty="0" smtClean="0">
                          <a:solidFill>
                            <a:schemeClr val="tx1"/>
                          </a:solidFill>
                          <a:latin typeface="+mn-lt"/>
                          <a:ea typeface="+mn-ea"/>
                          <a:cs typeface="+mn-cs"/>
                        </a:rPr>
                        <a:t>transforme)   ex jouer avec un ballon senior </a:t>
                      </a:r>
                      <a:r>
                        <a:rPr lang="fr-FR" sz="1400" b="1" kern="1200" dirty="0" err="1" smtClean="0">
                          <a:solidFill>
                            <a:schemeClr val="tx1"/>
                          </a:solidFill>
                          <a:latin typeface="+mn-lt"/>
                          <a:ea typeface="+mn-ea"/>
                          <a:cs typeface="+mn-cs"/>
                        </a:rPr>
                        <a:t>tres</a:t>
                      </a:r>
                      <a:r>
                        <a:rPr lang="fr-FR" sz="1400" b="1" kern="1200" dirty="0" smtClean="0">
                          <a:solidFill>
                            <a:schemeClr val="tx1"/>
                          </a:solidFill>
                          <a:latin typeface="+mn-lt"/>
                          <a:ea typeface="+mn-ea"/>
                          <a:cs typeface="+mn-cs"/>
                        </a:rPr>
                        <a:t> gonflé ou un ballon benjamin peu gonflé …..perception et prise totalement </a:t>
                      </a:r>
                      <a:r>
                        <a:rPr lang="fr-FR" sz="1400" b="1" kern="1200" dirty="0" err="1" smtClean="0">
                          <a:solidFill>
                            <a:schemeClr val="tx1"/>
                          </a:solidFill>
                          <a:latin typeface="+mn-lt"/>
                          <a:ea typeface="+mn-ea"/>
                          <a:cs typeface="+mn-cs"/>
                        </a:rPr>
                        <a:t>differentes</a:t>
                      </a:r>
                      <a:r>
                        <a:rPr lang="fr-FR" sz="1400" b="1" kern="1200" dirty="0" smtClean="0">
                          <a:solidFill>
                            <a:schemeClr val="tx1"/>
                          </a:solidFill>
                          <a:latin typeface="+mn-lt"/>
                          <a:ea typeface="+mn-ea"/>
                          <a:cs typeface="+mn-cs"/>
                        </a:rPr>
                        <a:t> entrainent motricité différente</a:t>
                      </a:r>
                    </a:p>
                    <a:p>
                      <a:r>
                        <a:rPr lang="fr-FR" sz="1400" b="1" kern="1200" dirty="0" smtClean="0">
                          <a:solidFill>
                            <a:schemeClr val="tx1"/>
                          </a:solidFill>
                          <a:latin typeface="+mn-lt"/>
                          <a:ea typeface="+mn-ea"/>
                          <a:cs typeface="+mn-cs"/>
                        </a:rPr>
                        <a:t>sécurité/règlement</a:t>
                      </a:r>
                      <a:r>
                        <a:rPr lang="fr-FR" sz="1400" b="1" kern="1200" baseline="0" dirty="0" smtClean="0">
                          <a:solidFill>
                            <a:schemeClr val="tx1"/>
                          </a:solidFill>
                          <a:latin typeface="+mn-lt"/>
                          <a:ea typeface="+mn-ea"/>
                          <a:cs typeface="+mn-cs"/>
                        </a:rPr>
                        <a:t>  (</a:t>
                      </a:r>
                      <a:r>
                        <a:rPr lang="fr-FR" sz="1400" b="1" kern="1200" baseline="0" dirty="0" err="1" smtClean="0">
                          <a:solidFill>
                            <a:schemeClr val="tx1"/>
                          </a:solidFill>
                          <a:latin typeface="+mn-lt"/>
                          <a:ea typeface="+mn-ea"/>
                          <a:cs typeface="+mn-cs"/>
                        </a:rPr>
                        <a:t>nbre</a:t>
                      </a:r>
                      <a:r>
                        <a:rPr lang="fr-FR" sz="1400" b="1" kern="1200" baseline="0" dirty="0" smtClean="0">
                          <a:solidFill>
                            <a:schemeClr val="tx1"/>
                          </a:solidFill>
                          <a:latin typeface="+mn-lt"/>
                          <a:ea typeface="+mn-ea"/>
                          <a:cs typeface="+mn-cs"/>
                        </a:rPr>
                        <a:t> de dribble/</a:t>
                      </a:r>
                      <a:r>
                        <a:rPr lang="fr-FR" sz="1400" b="1" kern="1200" baseline="0" dirty="0" err="1" smtClean="0">
                          <a:solidFill>
                            <a:schemeClr val="tx1"/>
                          </a:solidFill>
                          <a:latin typeface="+mn-lt"/>
                          <a:ea typeface="+mn-ea"/>
                          <a:cs typeface="+mn-cs"/>
                        </a:rPr>
                        <a:t>nbre</a:t>
                      </a:r>
                      <a:r>
                        <a:rPr lang="fr-FR" sz="1400" b="1" kern="1200" baseline="0" dirty="0" smtClean="0">
                          <a:solidFill>
                            <a:schemeClr val="tx1"/>
                          </a:solidFill>
                          <a:latin typeface="+mn-lt"/>
                          <a:ea typeface="+mn-ea"/>
                          <a:cs typeface="+mn-cs"/>
                        </a:rPr>
                        <a:t> de joueurs </a:t>
                      </a:r>
                      <a:r>
                        <a:rPr lang="fr-FR" sz="1400" b="1" kern="1200" baseline="0" dirty="0" err="1" smtClean="0">
                          <a:solidFill>
                            <a:schemeClr val="tx1"/>
                          </a:solidFill>
                          <a:latin typeface="+mn-lt"/>
                          <a:ea typeface="+mn-ea"/>
                          <a:cs typeface="+mn-cs"/>
                        </a:rPr>
                        <a:t>etc</a:t>
                      </a:r>
                      <a:r>
                        <a:rPr lang="fr-FR" sz="1400" b="1" kern="1200" baseline="0" dirty="0" smtClean="0">
                          <a:solidFill>
                            <a:schemeClr val="tx1"/>
                          </a:solidFill>
                          <a:latin typeface="+mn-lt"/>
                          <a:ea typeface="+mn-ea"/>
                          <a:cs typeface="+mn-cs"/>
                        </a:rPr>
                        <a:t>    )      b</a:t>
                      </a:r>
                      <a:r>
                        <a:rPr lang="fr-FR" sz="1400" b="1" kern="1200" dirty="0" smtClean="0">
                          <a:solidFill>
                            <a:schemeClr val="tx1"/>
                          </a:solidFill>
                          <a:latin typeface="+mn-lt"/>
                          <a:ea typeface="+mn-ea"/>
                          <a:cs typeface="+mn-cs"/>
                        </a:rPr>
                        <a:t>allon        cible          </a:t>
                      </a:r>
                      <a:r>
                        <a:rPr lang="fr-FR" sz="1400" b="1" kern="1200" baseline="0" dirty="0" smtClean="0">
                          <a:solidFill>
                            <a:schemeClr val="tx1"/>
                          </a:solidFill>
                          <a:latin typeface="+mn-lt"/>
                          <a:ea typeface="+mn-ea"/>
                          <a:cs typeface="+mn-cs"/>
                        </a:rPr>
                        <a:t> </a:t>
                      </a:r>
                      <a:r>
                        <a:rPr lang="fr-FR" sz="1400" b="1" kern="1200" dirty="0" smtClean="0">
                          <a:solidFill>
                            <a:schemeClr val="tx1"/>
                          </a:solidFill>
                          <a:latin typeface="+mn-lt"/>
                          <a:ea typeface="+mn-ea"/>
                          <a:cs typeface="+mn-cs"/>
                        </a:rPr>
                        <a:t>espace              </a:t>
                      </a:r>
                      <a:r>
                        <a:rPr lang="fr-FR" sz="1400" b="1" kern="1200" baseline="0" dirty="0" smtClean="0">
                          <a:solidFill>
                            <a:schemeClr val="tx1"/>
                          </a:solidFill>
                          <a:latin typeface="+mn-lt"/>
                          <a:ea typeface="+mn-ea"/>
                          <a:cs typeface="+mn-cs"/>
                        </a:rPr>
                        <a:t>temps</a:t>
                      </a:r>
                      <a:r>
                        <a:rPr lang="fr-FR" sz="1400" b="1" kern="1200" dirty="0" smtClean="0">
                          <a:solidFill>
                            <a:schemeClr val="tx1"/>
                          </a:solidFill>
                          <a:latin typeface="+mn-lt"/>
                          <a:ea typeface="+mn-ea"/>
                          <a:cs typeface="+mn-cs"/>
                        </a:rPr>
                        <a:t>                                                             porteur de balle</a:t>
                      </a:r>
                      <a:r>
                        <a:rPr lang="fr-FR" sz="1400" b="1" kern="1200" baseline="0" dirty="0" smtClean="0">
                          <a:solidFill>
                            <a:schemeClr val="tx1"/>
                          </a:solidFill>
                          <a:latin typeface="+mn-lt"/>
                          <a:ea typeface="+mn-ea"/>
                          <a:cs typeface="+mn-cs"/>
                        </a:rPr>
                        <a:t>                                    </a:t>
                      </a:r>
                      <a:r>
                        <a:rPr lang="fr-FR" sz="1400" b="1" kern="1200" dirty="0" smtClean="0">
                          <a:solidFill>
                            <a:schemeClr val="tx1"/>
                          </a:solidFill>
                          <a:latin typeface="+mn-lt"/>
                          <a:ea typeface="+mn-ea"/>
                          <a:cs typeface="+mn-cs"/>
                        </a:rPr>
                        <a:t>non porteur de balle (partenaire)                   défenseur</a:t>
                      </a:r>
                      <a:endParaRPr lang="fr-FR" sz="1400" b="1" kern="1200" baseline="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904868">
                <a:tc>
                  <a:txBody>
                    <a:bodyPr/>
                    <a:lstStyle/>
                    <a:p>
                      <a:r>
                        <a:rPr lang="fr-FR" sz="1400" b="1" kern="1200" dirty="0" smtClean="0">
                          <a:solidFill>
                            <a:srgbClr val="FF0000"/>
                          </a:solidFill>
                          <a:latin typeface="+mn-lt"/>
                          <a:ea typeface="+mn-ea"/>
                          <a:cs typeface="+mn-cs"/>
                        </a:rPr>
                        <a:t>CHALLENGE</a:t>
                      </a:r>
                      <a:r>
                        <a:rPr lang="fr-FR" sz="1400" b="1" kern="1200" baseline="0" dirty="0" smtClean="0">
                          <a:solidFill>
                            <a:srgbClr val="FF0000"/>
                          </a:solidFill>
                          <a:latin typeface="+mn-lt"/>
                          <a:ea typeface="+mn-ea"/>
                          <a:cs typeface="+mn-cs"/>
                        </a:rPr>
                        <a:t>  cycle3/4/</a:t>
                      </a:r>
                      <a:r>
                        <a:rPr lang="fr-FR" sz="1400" b="1" kern="1200" baseline="0" dirty="0" err="1" smtClean="0">
                          <a:solidFill>
                            <a:srgbClr val="FF0000"/>
                          </a:solidFill>
                          <a:latin typeface="+mn-lt"/>
                          <a:ea typeface="+mn-ea"/>
                          <a:cs typeface="+mn-cs"/>
                        </a:rPr>
                        <a:t>term</a:t>
                      </a:r>
                      <a:r>
                        <a:rPr lang="fr-FR" sz="1400" b="1" kern="1200" baseline="0" dirty="0" smtClean="0">
                          <a:solidFill>
                            <a:srgbClr val="FF0000"/>
                          </a:solidFill>
                          <a:latin typeface="+mn-lt"/>
                          <a:ea typeface="+mn-ea"/>
                          <a:cs typeface="+mn-cs"/>
                        </a:rPr>
                        <a:t> :   </a:t>
                      </a:r>
                      <a:r>
                        <a:rPr lang="fr-FR" sz="1400" b="1" kern="1200" baseline="0" dirty="0" smtClean="0">
                          <a:solidFill>
                            <a:schemeClr val="tx1"/>
                          </a:solidFill>
                          <a:latin typeface="+mn-lt"/>
                          <a:ea typeface="+mn-ea"/>
                          <a:cs typeface="+mn-cs"/>
                        </a:rPr>
                        <a:t> équipe identique sur 3 séances ; progression des scores en points sur chaque séance </a:t>
                      </a:r>
                      <a:endParaRPr lang="fr-FR" sz="1400" b="1" kern="1200" baseline="0" dirty="0" smtClean="0">
                        <a:solidFill>
                          <a:srgbClr val="FF0000"/>
                        </a:solidFill>
                        <a:latin typeface="+mn-lt"/>
                        <a:ea typeface="+mn-ea"/>
                        <a:cs typeface="+mn-cs"/>
                      </a:endParaRPr>
                    </a:p>
                    <a:p>
                      <a:r>
                        <a:rPr lang="fr-FR" sz="1400" b="1" kern="1200" baseline="0" dirty="0" smtClean="0">
                          <a:solidFill>
                            <a:srgbClr val="FF0000"/>
                          </a:solidFill>
                          <a:latin typeface="+mn-lt"/>
                          <a:ea typeface="+mn-ea"/>
                          <a:cs typeface="+mn-cs"/>
                        </a:rPr>
                        <a:t>Terrain   </a:t>
                      </a:r>
                      <a:r>
                        <a:rPr lang="fr-FR" sz="1400" b="1" kern="1200" baseline="0" dirty="0" smtClean="0">
                          <a:solidFill>
                            <a:schemeClr val="tx1"/>
                          </a:solidFill>
                          <a:latin typeface="+mn-lt"/>
                          <a:ea typeface="+mn-ea"/>
                          <a:cs typeface="+mn-cs"/>
                        </a:rPr>
                        <a:t>match   sur ½ terrain  en 3/3+ gardien;        5équipes     1 équipe arbitre       </a:t>
                      </a:r>
                      <a:r>
                        <a:rPr lang="fr-FR" sz="1400" b="1" kern="1200" baseline="0" dirty="0" smtClean="0">
                          <a:solidFill>
                            <a:srgbClr val="FF0000"/>
                          </a:solidFill>
                          <a:latin typeface="+mn-lt"/>
                          <a:ea typeface="+mn-ea"/>
                          <a:cs typeface="+mn-cs"/>
                        </a:rPr>
                        <a:t>temps de jeu </a:t>
                      </a:r>
                      <a:r>
                        <a:rPr lang="fr-FR" sz="1400" b="1" kern="1200" baseline="0" dirty="0" smtClean="0">
                          <a:solidFill>
                            <a:schemeClr val="tx1"/>
                          </a:solidFill>
                          <a:latin typeface="+mn-lt"/>
                          <a:ea typeface="+mn-ea"/>
                          <a:cs typeface="+mn-cs"/>
                        </a:rPr>
                        <a:t>: 6mn                                                                                                                                                                                                                                                                                                      </a:t>
                      </a:r>
                      <a:r>
                        <a:rPr lang="fr-FR" sz="1400" b="1" kern="1200" baseline="0" dirty="0" smtClean="0">
                          <a:solidFill>
                            <a:srgbClr val="FF0000"/>
                          </a:solidFill>
                          <a:latin typeface="+mn-lt"/>
                          <a:ea typeface="+mn-ea"/>
                          <a:cs typeface="+mn-cs"/>
                        </a:rPr>
                        <a:t>marque </a:t>
                      </a:r>
                      <a:r>
                        <a:rPr lang="fr-FR" sz="1400" b="1" kern="1200" baseline="0" dirty="0" smtClean="0">
                          <a:solidFill>
                            <a:schemeClr val="tx1"/>
                          </a:solidFill>
                          <a:latin typeface="+mn-lt"/>
                          <a:ea typeface="+mn-ea"/>
                          <a:cs typeface="+mn-cs"/>
                        </a:rPr>
                        <a:t>buts de 5m de large</a:t>
                      </a:r>
                      <a:r>
                        <a:rPr lang="fr-FR" sz="1400" b="1" kern="1200" baseline="0" dirty="0" smtClean="0">
                          <a:solidFill>
                            <a:srgbClr val="FF0000"/>
                          </a:solidFill>
                          <a:latin typeface="+mn-lt"/>
                          <a:ea typeface="+mn-ea"/>
                          <a:cs typeface="+mn-cs"/>
                        </a:rPr>
                        <a:t>   </a:t>
                      </a:r>
                      <a:r>
                        <a:rPr lang="fr-FR" sz="1400" b="1" kern="1200" baseline="0" dirty="0" smtClean="0">
                          <a:solidFill>
                            <a:schemeClr val="tx1"/>
                          </a:solidFill>
                          <a:latin typeface="+mn-lt"/>
                          <a:ea typeface="+mn-ea"/>
                          <a:cs typeface="+mn-cs"/>
                        </a:rPr>
                        <a:t>tir au niveau des jambes     1</a:t>
                      </a:r>
                      <a:r>
                        <a:rPr lang="fr-FR" sz="1400" b="1" kern="1200" baseline="30000" dirty="0" smtClean="0">
                          <a:solidFill>
                            <a:schemeClr val="tx1"/>
                          </a:solidFill>
                          <a:latin typeface="+mn-lt"/>
                          <a:ea typeface="+mn-ea"/>
                          <a:cs typeface="+mn-cs"/>
                        </a:rPr>
                        <a:t>er</a:t>
                      </a:r>
                      <a:r>
                        <a:rPr lang="fr-FR" sz="1400" b="1" kern="1200" baseline="0" dirty="0" smtClean="0">
                          <a:solidFill>
                            <a:schemeClr val="tx1"/>
                          </a:solidFill>
                          <a:latin typeface="+mn-lt"/>
                          <a:ea typeface="+mn-ea"/>
                          <a:cs typeface="+mn-cs"/>
                        </a:rPr>
                        <a:t> but 5pts. 2</a:t>
                      </a:r>
                      <a:r>
                        <a:rPr lang="fr-FR" sz="1400" b="1" kern="1200" baseline="30000" dirty="0" smtClean="0">
                          <a:solidFill>
                            <a:schemeClr val="tx1"/>
                          </a:solidFill>
                          <a:latin typeface="+mn-lt"/>
                          <a:ea typeface="+mn-ea"/>
                          <a:cs typeface="+mn-cs"/>
                        </a:rPr>
                        <a:t>e</a:t>
                      </a:r>
                      <a:r>
                        <a:rPr lang="fr-FR" sz="1400" b="1" kern="1200" baseline="0" dirty="0" smtClean="0">
                          <a:solidFill>
                            <a:schemeClr val="tx1"/>
                          </a:solidFill>
                          <a:latin typeface="+mn-lt"/>
                          <a:ea typeface="+mn-ea"/>
                          <a:cs typeface="+mn-cs"/>
                        </a:rPr>
                        <a:t> but 3pts . 3 et4e but 1pts     soit   10pts max /pers             </a:t>
                      </a:r>
                    </a:p>
                    <a:p>
                      <a:r>
                        <a:rPr lang="fr-FR" sz="1400" b="1" kern="1200" baseline="0" dirty="0" smtClean="0">
                          <a:solidFill>
                            <a:schemeClr val="tx1"/>
                          </a:solidFill>
                          <a:latin typeface="+mn-lt"/>
                          <a:ea typeface="+mn-ea"/>
                          <a:cs typeface="+mn-cs"/>
                        </a:rPr>
                        <a:t> </a:t>
                      </a:r>
                      <a:r>
                        <a:rPr lang="fr-FR" sz="1400" b="1" kern="1200" baseline="0" dirty="0" err="1" smtClean="0">
                          <a:solidFill>
                            <a:srgbClr val="FF0000"/>
                          </a:solidFill>
                          <a:latin typeface="+mn-lt"/>
                          <a:ea typeface="+mn-ea"/>
                          <a:cs typeface="+mn-cs"/>
                        </a:rPr>
                        <a:t>Role</a:t>
                      </a:r>
                      <a:r>
                        <a:rPr lang="fr-FR" sz="1400" b="1" kern="1200" baseline="0" dirty="0" smtClean="0">
                          <a:solidFill>
                            <a:srgbClr val="FF0000"/>
                          </a:solidFill>
                          <a:latin typeface="+mn-lt"/>
                          <a:ea typeface="+mn-ea"/>
                          <a:cs typeface="+mn-cs"/>
                        </a:rPr>
                        <a:t>:</a:t>
                      </a:r>
                      <a:r>
                        <a:rPr lang="fr-FR" sz="1400" b="1" kern="1200" baseline="0" dirty="0" smtClean="0">
                          <a:solidFill>
                            <a:schemeClr val="tx1"/>
                          </a:solidFill>
                          <a:latin typeface="+mn-lt"/>
                          <a:ea typeface="+mn-ea"/>
                          <a:cs typeface="+mn-cs"/>
                        </a:rPr>
                        <a:t> arbitrage                     </a:t>
                      </a:r>
                      <a:r>
                        <a:rPr lang="fr-FR" sz="1400" b="1" baseline="0" dirty="0" smtClean="0">
                          <a:solidFill>
                            <a:srgbClr val="FF0000"/>
                          </a:solidFill>
                        </a:rPr>
                        <a:t>Échauffement :  </a:t>
                      </a:r>
                      <a:r>
                        <a:rPr lang="fr-FR" sz="1400" b="1" baseline="0" dirty="0" smtClean="0">
                          <a:solidFill>
                            <a:schemeClr val="tx1"/>
                          </a:solidFill>
                        </a:rPr>
                        <a:t>sur des situations de passes et de tir   </a:t>
                      </a:r>
                      <a:endParaRPr lang="fr-FR" sz="1400" b="1" kern="1200" dirty="0" smtClean="0">
                        <a:solidFill>
                          <a:srgbClr val="FF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1552197">
                <a:tc>
                  <a:txBody>
                    <a:bodyPr/>
                    <a:lstStyle/>
                    <a:p>
                      <a:r>
                        <a:rPr lang="fr-FR" sz="1400" b="1" dirty="0" smtClean="0">
                          <a:solidFill>
                            <a:srgbClr val="FF0000"/>
                          </a:solidFill>
                        </a:rPr>
                        <a:t>SITUATION</a:t>
                      </a:r>
                      <a:r>
                        <a:rPr lang="fr-FR" sz="1400" b="1" baseline="0" dirty="0" smtClean="0">
                          <a:solidFill>
                            <a:srgbClr val="FF0000"/>
                          </a:solidFill>
                        </a:rPr>
                        <a:t> COMPLEXE : </a:t>
                      </a:r>
                      <a:r>
                        <a:rPr lang="fr-FR" sz="1400" b="1" baseline="0" dirty="0" smtClean="0">
                          <a:solidFill>
                            <a:schemeClr val="tx1"/>
                          </a:solidFill>
                        </a:rPr>
                        <a:t> T0   ( cycle préférentiel 3)</a:t>
                      </a:r>
                      <a:endParaRPr lang="fr-FR" sz="1400" b="0" baseline="0" dirty="0" smtClean="0">
                        <a:solidFill>
                          <a:schemeClr val="tx1"/>
                        </a:solidFill>
                      </a:endParaRPr>
                    </a:p>
                    <a:p>
                      <a:r>
                        <a:rPr lang="fr-FR" sz="1400" b="1" baseline="0" dirty="0" smtClean="0">
                          <a:solidFill>
                            <a:srgbClr val="FF0000"/>
                          </a:solidFill>
                        </a:rPr>
                        <a:t>Le terrain: </a:t>
                      </a:r>
                      <a:r>
                        <a:rPr lang="fr-FR" sz="1400" b="1" baseline="0" dirty="0" smtClean="0">
                          <a:solidFill>
                            <a:schemeClr val="accent2">
                              <a:lumMod val="50000"/>
                            </a:schemeClr>
                          </a:solidFill>
                        </a:rPr>
                        <a:t>Match sur 1/2terrain de hand-ball en 3/3 +gardien</a:t>
                      </a:r>
                    </a:p>
                    <a:p>
                      <a:r>
                        <a:rPr lang="fr-FR" sz="1400" b="1" baseline="0" dirty="0" smtClean="0">
                          <a:solidFill>
                            <a:srgbClr val="FF0000"/>
                          </a:solidFill>
                        </a:rPr>
                        <a:t>Temps de jeu</a:t>
                      </a:r>
                      <a:r>
                        <a:rPr lang="fr-FR" sz="1400" b="1" baseline="0" dirty="0" smtClean="0">
                          <a:solidFill>
                            <a:schemeClr val="tx1"/>
                          </a:solidFill>
                        </a:rPr>
                        <a:t>: 6mn  et entre les matchs 3 mn de discussions par équipe</a:t>
                      </a:r>
                    </a:p>
                    <a:p>
                      <a:r>
                        <a:rPr lang="fr-FR" sz="1400" b="1" baseline="0" dirty="0" smtClean="0">
                          <a:solidFill>
                            <a:srgbClr val="FF0000"/>
                          </a:solidFill>
                        </a:rPr>
                        <a:t>Marque: </a:t>
                      </a:r>
                      <a:r>
                        <a:rPr lang="fr-FR" sz="1400" b="1" baseline="0" dirty="0" smtClean="0">
                          <a:solidFill>
                            <a:schemeClr val="accent2">
                              <a:lumMod val="50000"/>
                            </a:schemeClr>
                          </a:solidFill>
                        </a:rPr>
                        <a:t>1 but plus large que des buts de hand </a:t>
                      </a:r>
                      <a:r>
                        <a:rPr lang="fr-FR" sz="1400" b="1" baseline="0" dirty="0" err="1" smtClean="0">
                          <a:solidFill>
                            <a:schemeClr val="accent2">
                              <a:lumMod val="50000"/>
                            </a:schemeClr>
                          </a:solidFill>
                        </a:rPr>
                        <a:t>ball</a:t>
                      </a:r>
                      <a:r>
                        <a:rPr lang="fr-FR" sz="1400" b="1" baseline="0" dirty="0" smtClean="0">
                          <a:solidFill>
                            <a:schemeClr val="accent2">
                              <a:lumMod val="50000"/>
                            </a:schemeClr>
                          </a:solidFill>
                        </a:rPr>
                        <a:t>  ( 5 m)      1</a:t>
                      </a:r>
                      <a:r>
                        <a:rPr lang="fr-FR" sz="1400" b="1" baseline="30000" dirty="0" smtClean="0">
                          <a:solidFill>
                            <a:schemeClr val="accent2">
                              <a:lumMod val="50000"/>
                            </a:schemeClr>
                          </a:solidFill>
                        </a:rPr>
                        <a:t>er</a:t>
                      </a:r>
                      <a:r>
                        <a:rPr lang="fr-FR" sz="1400" b="1" baseline="0" dirty="0" smtClean="0">
                          <a:solidFill>
                            <a:schemeClr val="accent2">
                              <a:lumMod val="50000"/>
                            </a:schemeClr>
                          </a:solidFill>
                        </a:rPr>
                        <a:t> but: 5 pts; 2eme but: 3pts;3et 4eme but: 1pt ;                     1 dribble  max autorisé par touche de balle ; tir accordé  en extension au dessous de la hanche du gardien</a:t>
                      </a:r>
                    </a:p>
                    <a:p>
                      <a:r>
                        <a:rPr lang="fr-FR" sz="1400" b="1" baseline="0" dirty="0" smtClean="0">
                          <a:solidFill>
                            <a:srgbClr val="FF0000"/>
                          </a:solidFill>
                        </a:rPr>
                        <a:t>Échauffement :  </a:t>
                      </a:r>
                      <a:r>
                        <a:rPr lang="fr-FR" sz="1400" b="1" baseline="0" dirty="0" smtClean="0">
                          <a:solidFill>
                            <a:schemeClr val="tx1"/>
                          </a:solidFill>
                        </a:rPr>
                        <a:t>sur des situations de passes puis de tir en extension</a:t>
                      </a:r>
                    </a:p>
                    <a:p>
                      <a:r>
                        <a:rPr lang="fr-FR" sz="1400" b="1" baseline="0" dirty="0" smtClean="0">
                          <a:solidFill>
                            <a:srgbClr val="FF0000"/>
                          </a:solidFill>
                        </a:rPr>
                        <a:t>Rôles: </a:t>
                      </a:r>
                      <a:r>
                        <a:rPr lang="fr-FR" sz="1400" b="1" baseline="0" dirty="0" smtClean="0">
                          <a:solidFill>
                            <a:schemeClr val="tx1"/>
                          </a:solidFill>
                        </a:rPr>
                        <a:t>arbitrage ; coaching   ( à déterminer)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1376378">
                <a:tc>
                  <a:txBody>
                    <a:bodyPr/>
                    <a:lstStyle/>
                    <a:p>
                      <a:r>
                        <a:rPr lang="fr-FR" sz="1400" b="1" dirty="0" smtClean="0">
                          <a:solidFill>
                            <a:srgbClr val="FF0000"/>
                          </a:solidFill>
                        </a:rPr>
                        <a:t>SITUATION</a:t>
                      </a:r>
                      <a:r>
                        <a:rPr lang="fr-FR" sz="1400" b="1" baseline="0" dirty="0" smtClean="0">
                          <a:solidFill>
                            <a:srgbClr val="FF0000"/>
                          </a:solidFill>
                        </a:rPr>
                        <a:t> COMPLEXE : </a:t>
                      </a:r>
                      <a:r>
                        <a:rPr lang="fr-FR" sz="1400" b="1" baseline="0" dirty="0" smtClean="0">
                          <a:solidFill>
                            <a:schemeClr val="tx1"/>
                          </a:solidFill>
                        </a:rPr>
                        <a:t>T1 (cycle préférentiel 4)</a:t>
                      </a:r>
                      <a:endParaRPr lang="fr-FR" sz="1400" b="0" baseline="0" dirty="0" smtClean="0">
                        <a:solidFill>
                          <a:schemeClr val="tx1"/>
                        </a:solidFill>
                      </a:endParaRPr>
                    </a:p>
                    <a:p>
                      <a:r>
                        <a:rPr lang="fr-FR" sz="1400" b="1" baseline="0" dirty="0" smtClean="0">
                          <a:solidFill>
                            <a:srgbClr val="FF0000"/>
                          </a:solidFill>
                        </a:rPr>
                        <a:t>Le terrain: </a:t>
                      </a:r>
                      <a:r>
                        <a:rPr lang="fr-FR" sz="1400" b="1" baseline="0" dirty="0" smtClean="0">
                          <a:solidFill>
                            <a:schemeClr val="accent2">
                              <a:lumMod val="50000"/>
                            </a:schemeClr>
                          </a:solidFill>
                        </a:rPr>
                        <a:t>Match sur terrain de hand-ball en 5/5 +gardien+2 remplaçants</a:t>
                      </a:r>
                    </a:p>
                    <a:p>
                      <a:r>
                        <a:rPr lang="fr-FR" sz="1400" b="1" baseline="0" dirty="0" smtClean="0">
                          <a:solidFill>
                            <a:srgbClr val="FF0000"/>
                          </a:solidFill>
                        </a:rPr>
                        <a:t>Temps de jeu</a:t>
                      </a:r>
                      <a:r>
                        <a:rPr lang="fr-FR" sz="1400" b="1" baseline="0" dirty="0" smtClean="0">
                          <a:solidFill>
                            <a:schemeClr val="tx1"/>
                          </a:solidFill>
                        </a:rPr>
                        <a:t>: 2*5mn avec 3’ de pause à la mi-temps/ changement de joueurs  selon le choix de l’équipe</a:t>
                      </a:r>
                    </a:p>
                    <a:p>
                      <a:r>
                        <a:rPr lang="fr-FR" sz="1400" b="1" baseline="0" dirty="0" smtClean="0">
                          <a:solidFill>
                            <a:srgbClr val="FF0000"/>
                          </a:solidFill>
                        </a:rPr>
                        <a:t>Marque: </a:t>
                      </a:r>
                      <a:r>
                        <a:rPr lang="fr-FR" sz="1400" b="1" baseline="0" dirty="0" smtClean="0">
                          <a:solidFill>
                            <a:schemeClr val="accent2">
                              <a:lumMod val="50000"/>
                            </a:schemeClr>
                          </a:solidFill>
                        </a:rPr>
                        <a:t>buts de 5m de large/ 1</a:t>
                      </a:r>
                      <a:r>
                        <a:rPr lang="fr-FR" sz="1400" b="1" baseline="30000" dirty="0" smtClean="0">
                          <a:solidFill>
                            <a:schemeClr val="accent2">
                              <a:lumMod val="50000"/>
                            </a:schemeClr>
                          </a:solidFill>
                        </a:rPr>
                        <a:t>er</a:t>
                      </a:r>
                      <a:r>
                        <a:rPr lang="fr-FR" sz="1400" b="1" baseline="0" dirty="0" smtClean="0">
                          <a:solidFill>
                            <a:schemeClr val="accent2">
                              <a:lumMod val="50000"/>
                            </a:schemeClr>
                          </a:solidFill>
                        </a:rPr>
                        <a:t> but: 5 pts; 2eme but: 3pts;3et 4eme but: 1pt // 1 dribble max</a:t>
                      </a:r>
                    </a:p>
                    <a:p>
                      <a:r>
                        <a:rPr lang="fr-FR" sz="1400" b="1" baseline="0" dirty="0" smtClean="0">
                          <a:solidFill>
                            <a:srgbClr val="FF0000"/>
                          </a:solidFill>
                        </a:rPr>
                        <a:t>Échauffement :  </a:t>
                      </a:r>
                      <a:r>
                        <a:rPr lang="fr-FR" sz="1400" b="1" baseline="0" dirty="0" smtClean="0">
                          <a:solidFill>
                            <a:schemeClr val="tx1"/>
                          </a:solidFill>
                        </a:rPr>
                        <a:t>par équipe, spécifique à chaque sport </a:t>
                      </a:r>
                      <a:r>
                        <a:rPr lang="fr-FR" sz="1400" b="1" baseline="0" dirty="0" err="1" smtClean="0">
                          <a:solidFill>
                            <a:schemeClr val="tx1"/>
                          </a:solidFill>
                        </a:rPr>
                        <a:t>co</a:t>
                      </a:r>
                      <a:r>
                        <a:rPr lang="fr-FR" sz="1400" b="1" baseline="0" dirty="0" smtClean="0">
                          <a:solidFill>
                            <a:schemeClr val="tx1"/>
                          </a:solidFill>
                        </a:rPr>
                        <a:t> et aux forces et lacunes de chaque joueur et équipe (évalué)</a:t>
                      </a:r>
                    </a:p>
                    <a:p>
                      <a:r>
                        <a:rPr lang="fr-FR" sz="1400" b="1" baseline="0" dirty="0" smtClean="0">
                          <a:solidFill>
                            <a:srgbClr val="FF0000"/>
                          </a:solidFill>
                        </a:rPr>
                        <a:t>Rôles: </a:t>
                      </a:r>
                      <a:r>
                        <a:rPr lang="fr-FR" sz="1400" b="1" baseline="0" dirty="0" smtClean="0">
                          <a:solidFill>
                            <a:schemeClr val="tx1"/>
                          </a:solidFill>
                        </a:rPr>
                        <a:t>arbitrage ; coaching  ( à déterminer)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2081042">
                <a:tc>
                  <a:txBody>
                    <a:bodyPr/>
                    <a:lstStyle/>
                    <a:p>
                      <a:r>
                        <a:rPr lang="fr-FR" sz="1400" b="1" dirty="0" smtClean="0">
                          <a:solidFill>
                            <a:srgbClr val="FF0000"/>
                          </a:solidFill>
                        </a:rPr>
                        <a:t>SITUATION</a:t>
                      </a:r>
                      <a:r>
                        <a:rPr lang="fr-FR" sz="1400" b="1" baseline="0" dirty="0" smtClean="0">
                          <a:solidFill>
                            <a:srgbClr val="FF0000"/>
                          </a:solidFill>
                        </a:rPr>
                        <a:t> COMPLEXE : </a:t>
                      </a:r>
                      <a:r>
                        <a:rPr lang="fr-FR" sz="1400" b="1" baseline="0" dirty="0" smtClean="0">
                          <a:solidFill>
                            <a:schemeClr val="tx1"/>
                          </a:solidFill>
                        </a:rPr>
                        <a:t>T2 (cycle préférentiel </a:t>
                      </a:r>
                      <a:r>
                        <a:rPr lang="fr-FR" sz="1400" b="1" baseline="0" dirty="0" err="1" smtClean="0">
                          <a:solidFill>
                            <a:schemeClr val="tx1"/>
                          </a:solidFill>
                        </a:rPr>
                        <a:t>term</a:t>
                      </a:r>
                      <a:r>
                        <a:rPr lang="fr-FR" sz="1400" b="1" baseline="0" dirty="0" smtClean="0">
                          <a:solidFill>
                            <a:schemeClr val="tx1"/>
                          </a:solidFill>
                        </a:rPr>
                        <a:t> et option)</a:t>
                      </a:r>
                      <a:endParaRPr lang="fr-FR" sz="1400" b="0" baseline="0" dirty="0" smtClean="0">
                        <a:solidFill>
                          <a:schemeClr val="tx1"/>
                        </a:solidFill>
                      </a:endParaRPr>
                    </a:p>
                    <a:p>
                      <a:r>
                        <a:rPr lang="fr-FR" sz="1400" b="1" baseline="0" dirty="0" smtClean="0">
                          <a:solidFill>
                            <a:srgbClr val="FF0000"/>
                          </a:solidFill>
                        </a:rPr>
                        <a:t>Le terrain: </a:t>
                      </a:r>
                      <a:r>
                        <a:rPr lang="fr-FR" sz="1400" b="1" baseline="0" dirty="0" smtClean="0">
                          <a:solidFill>
                            <a:schemeClr val="accent2">
                              <a:lumMod val="50000"/>
                            </a:schemeClr>
                          </a:solidFill>
                        </a:rPr>
                        <a:t>Match sur terrain de hand-ball en 6/6 +gardien+1 remplaçant</a:t>
                      </a:r>
                    </a:p>
                    <a:p>
                      <a:r>
                        <a:rPr lang="fr-FR" sz="1400" b="1" baseline="0" dirty="0" smtClean="0">
                          <a:solidFill>
                            <a:srgbClr val="FF0000"/>
                          </a:solidFill>
                        </a:rPr>
                        <a:t>Temps de jeu</a:t>
                      </a:r>
                      <a:r>
                        <a:rPr lang="fr-FR" sz="1400" b="1" baseline="0" dirty="0" smtClean="0">
                          <a:solidFill>
                            <a:schemeClr val="tx1"/>
                          </a:solidFill>
                        </a:rPr>
                        <a:t>: 2*8mn avec 3’ de pause à la mi-temps/ changement de joueurs  selon le choix de l’équipe</a:t>
                      </a:r>
                    </a:p>
                    <a:p>
                      <a:r>
                        <a:rPr lang="fr-FR" sz="1400" b="1" baseline="0" dirty="0" smtClean="0">
                          <a:solidFill>
                            <a:srgbClr val="FF0000"/>
                          </a:solidFill>
                        </a:rPr>
                        <a:t>Marque: </a:t>
                      </a:r>
                      <a:r>
                        <a:rPr lang="fr-FR" sz="1400" b="1" baseline="0" dirty="0" smtClean="0">
                          <a:solidFill>
                            <a:schemeClr val="accent2">
                              <a:lumMod val="50000"/>
                            </a:schemeClr>
                          </a:solidFill>
                        </a:rPr>
                        <a:t>buts de  hand/ 1</a:t>
                      </a:r>
                      <a:r>
                        <a:rPr lang="fr-FR" sz="1400" b="1" baseline="30000" dirty="0" smtClean="0">
                          <a:solidFill>
                            <a:schemeClr val="accent2">
                              <a:lumMod val="50000"/>
                            </a:schemeClr>
                          </a:solidFill>
                        </a:rPr>
                        <a:t>er</a:t>
                      </a:r>
                      <a:r>
                        <a:rPr lang="fr-FR" sz="1400" b="1" baseline="0" dirty="0" smtClean="0">
                          <a:solidFill>
                            <a:schemeClr val="accent2">
                              <a:lumMod val="50000"/>
                            </a:schemeClr>
                          </a:solidFill>
                        </a:rPr>
                        <a:t> but: 5 pts; 2eme but: 3pts;3et 4eme but: 1pt // 1 dribble max</a:t>
                      </a:r>
                    </a:p>
                    <a:p>
                      <a:r>
                        <a:rPr lang="fr-FR" sz="1400" b="1" baseline="0" dirty="0" smtClean="0">
                          <a:solidFill>
                            <a:srgbClr val="FF0000"/>
                          </a:solidFill>
                        </a:rPr>
                        <a:t>Échauffement :  </a:t>
                      </a:r>
                      <a:r>
                        <a:rPr lang="fr-FR" sz="1400" b="1" baseline="0" dirty="0" smtClean="0">
                          <a:solidFill>
                            <a:schemeClr val="tx1"/>
                          </a:solidFill>
                        </a:rPr>
                        <a:t>par équipe sur des situations de passes puis de tir en extension,  </a:t>
                      </a:r>
                    </a:p>
                    <a:p>
                      <a:r>
                        <a:rPr lang="fr-FR" sz="1400" b="1" baseline="0" dirty="0" smtClean="0">
                          <a:solidFill>
                            <a:srgbClr val="FF0000"/>
                          </a:solidFill>
                        </a:rPr>
                        <a:t>Rôles: </a:t>
                      </a:r>
                      <a:r>
                        <a:rPr lang="fr-FR" sz="1400" b="1" baseline="0" dirty="0" smtClean="0">
                          <a:solidFill>
                            <a:schemeClr val="tx1"/>
                          </a:solidFill>
                        </a:rPr>
                        <a:t>arbitrage ; coaching  ( à déterminer)                                                                                  </a:t>
                      </a:r>
                      <a:endParaRPr lang="fr-FR" sz="1400" b="1" baseline="0" dirty="0" smtClean="0">
                        <a:solidFill>
                          <a:srgbClr val="FF0000"/>
                        </a:solidFill>
                      </a:endParaRPr>
                    </a:p>
                    <a:p>
                      <a:endParaRPr lang="fr-FR"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sp>
        <p:nvSpPr>
          <p:cNvPr id="4" name="Rectangle 3"/>
          <p:cNvSpPr/>
          <p:nvPr/>
        </p:nvSpPr>
        <p:spPr>
          <a:xfrm>
            <a:off x="0" y="0"/>
            <a:ext cx="9144000" cy="6858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25" name="Rectangle 1"/>
          <p:cNvSpPr>
            <a:spLocks noChangeArrowheads="1"/>
          </p:cNvSpPr>
          <p:nvPr/>
        </p:nvSpPr>
        <p:spPr bwMode="auto">
          <a:xfrm>
            <a:off x="0" y="0"/>
            <a:ext cx="12559849" cy="7232749"/>
          </a:xfrm>
          <a:prstGeom prst="rect">
            <a:avLst/>
          </a:prstGeom>
          <a:solidFill>
            <a:schemeClr val="accent4">
              <a:lumMod val="20000"/>
              <a:lumOff val="8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Les items des compétences évaluées</a:t>
            </a:r>
          </a:p>
          <a:p>
            <a:pPr marL="0" marR="0" lvl="0" indent="0" algn="l" defTabSz="914400" rtl="0" eaLnBrk="1" fontAlgn="base" latinLnBrk="0" hangingPunct="1">
              <a:lnSpc>
                <a:spcPct val="100000"/>
              </a:lnSpc>
              <a:spcBef>
                <a:spcPct val="0"/>
              </a:spcBef>
              <a:spcAft>
                <a:spcPct val="0"/>
              </a:spcAft>
              <a:buClrTx/>
              <a:buSzTx/>
              <a:buFontTx/>
              <a:buNone/>
              <a:tabLst/>
            </a:pPr>
            <a:endParaRPr lang="fr-FR" sz="1600" b="1"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C1  </a:t>
            </a:r>
            <a:r>
              <a:rPr kumimoji="0" lang="fr-F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Développer sa motricité et apprendre à s’exprimer en utilisant son corps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1  porteur de balle et non porteur de balle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6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a:t>
            </a:r>
            <a:r>
              <a:rPr kumimoji="0" lang="fr-F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2 défenseur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3  habiletés motrices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C2  </a:t>
            </a:r>
            <a:r>
              <a:rPr kumimoji="0" lang="fr-F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S’approprier par la pratique physique et sportive des méthodes et outils pour apprendre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2a  </a:t>
            </a:r>
            <a:r>
              <a:rPr kumimoji="0" lang="fr-FR"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etre</a:t>
            </a:r>
            <a:r>
              <a:rPr kumimoji="0" lang="fr-F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attentif ;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2b  </a:t>
            </a:r>
            <a:r>
              <a:rPr kumimoji="0" lang="fr-FR"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repeter</a:t>
            </a:r>
            <a:r>
              <a:rPr kumimoji="0" lang="fr-FR" sz="16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et combiner</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fr-FR" sz="1600" dirty="0" smtClean="0">
                <a:latin typeface="Calibri" pitchFamily="34" charset="0"/>
                <a:ea typeface="Times New Roman" pitchFamily="18" charset="0"/>
                <a:cs typeface="Times New Roman" pitchFamily="18" charset="0"/>
              </a:rPr>
              <a:t> challenge: </a:t>
            </a:r>
            <a:r>
              <a:rPr kumimoji="0" lang="fr-F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2c Projet  collectif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6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a:t>
            </a:r>
            <a:r>
              <a:rPr kumimoji="0" lang="fr-F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2d  Participation   individuelle au projet collectif</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C3 Partager des règles       Assumer des rôles et de responsabilités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3a responsabilité  individuelle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3b responsabilité collective</a:t>
            </a:r>
          </a:p>
          <a:p>
            <a:pPr marL="0" marR="0" lvl="0" indent="0" algn="l" defTabSz="914400" rtl="0" eaLnBrk="0" fontAlgn="base" latinLnBrk="0" hangingPunct="0">
              <a:lnSpc>
                <a:spcPct val="100000"/>
              </a:lnSpc>
              <a:spcBef>
                <a:spcPct val="0"/>
              </a:spcBef>
              <a:spcAft>
                <a:spcPct val="0"/>
              </a:spcAft>
              <a:buClrTx/>
              <a:buSzTx/>
              <a:buFontTx/>
              <a:buNone/>
              <a:tabLst/>
            </a:pPr>
            <a:r>
              <a:rPr lang="fr-FR" sz="1600" dirty="0" smtClean="0">
                <a:latin typeface="Calibri" pitchFamily="34"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fr-FR" sz="1600" dirty="0" smtClean="0">
                <a:latin typeface="Calibri" pitchFamily="34" charset="0"/>
                <a:ea typeface="Times New Roman" pitchFamily="18" charset="0"/>
                <a:cs typeface="Times New Roman" pitchFamily="18" charset="0"/>
              </a:rPr>
              <a:t>                     3c efficacité individuelle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3d efficacité collective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C4  Apprendre à entretenir sa santé par une activité physique </a:t>
            </a:r>
            <a:r>
              <a:rPr kumimoji="0" lang="fr-FR" sz="1600" b="1"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règuliére</a:t>
            </a:r>
            <a:r>
              <a:rPr kumimoji="0" lang="fr-FR"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p>
          <a:p>
            <a:pPr eaLnBrk="0" fontAlgn="base" hangingPunct="0">
              <a:spcBef>
                <a:spcPct val="0"/>
              </a:spcBef>
              <a:spcAft>
                <a:spcPct val="0"/>
              </a:spcAft>
            </a:pPr>
            <a:r>
              <a:rPr kumimoji="0" lang="fr-FR"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méthodes d'échauffement et de  récupération</a:t>
            </a:r>
            <a:r>
              <a:rPr lang="fr-FR" sz="1600" b="1" dirty="0" smtClean="0"/>
              <a:t> </a:t>
            </a:r>
          </a:p>
          <a:p>
            <a:pPr eaLnBrk="0" fontAlgn="base" hangingPunct="0">
              <a:spcBef>
                <a:spcPct val="0"/>
              </a:spcBef>
              <a:spcAft>
                <a:spcPct val="0"/>
              </a:spcAft>
            </a:pPr>
            <a:endParaRPr lang="fr-FR" sz="1600" b="1" dirty="0" smtClean="0"/>
          </a:p>
          <a:p>
            <a:pPr eaLnBrk="0" fontAlgn="base" hangingPunct="0">
              <a:spcBef>
                <a:spcPct val="0"/>
              </a:spcBef>
              <a:spcAft>
                <a:spcPct val="0"/>
              </a:spcAft>
            </a:pPr>
            <a:r>
              <a:rPr lang="fr-FR" sz="1600" b="1" dirty="0" smtClean="0"/>
              <a:t>C5 S’approprier une culture physique sportive et artistique                                                                            </a:t>
            </a:r>
          </a:p>
          <a:p>
            <a:pPr eaLnBrk="0" fontAlgn="base" hangingPunct="0">
              <a:spcBef>
                <a:spcPct val="0"/>
              </a:spcBef>
              <a:spcAft>
                <a:spcPct val="0"/>
              </a:spcAft>
            </a:pPr>
            <a:r>
              <a:rPr lang="fr-FR" sz="1600" b="1" dirty="0" smtClean="0"/>
              <a:t>                    </a:t>
            </a:r>
            <a:r>
              <a:rPr lang="fr-FR" sz="1600" dirty="0" smtClean="0"/>
              <a:t>51 Devoir informatisé  sur l APSA                                                                                                                           </a:t>
            </a:r>
          </a:p>
          <a:p>
            <a:pPr eaLnBrk="0" fontAlgn="base" hangingPunct="0">
              <a:spcBef>
                <a:spcPct val="0"/>
              </a:spcBef>
              <a:spcAft>
                <a:spcPct val="0"/>
              </a:spcAft>
            </a:pPr>
            <a:r>
              <a:rPr lang="fr-FR" sz="1600" dirty="0" smtClean="0"/>
              <a:t>                    52 fiche manuscrite de résultats et/ou fiche de </a:t>
            </a:r>
            <a:r>
              <a:rPr lang="fr-FR" sz="1600" dirty="0" err="1" smtClean="0"/>
              <a:t>réglements</a:t>
            </a:r>
            <a:endParaRPr lang="fr-FR" sz="1600"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9144000" cy="714356"/>
          </a:xfrm>
          <a:solidFill>
            <a:schemeClr val="accent4">
              <a:lumMod val="20000"/>
              <a:lumOff val="80000"/>
            </a:schemeClr>
          </a:solidFill>
        </p:spPr>
        <p:txBody>
          <a:bodyPr>
            <a:normAutofit fontScale="90000"/>
          </a:bodyPr>
          <a:lstStyle/>
          <a:p>
            <a:pPr algn="l"/>
            <a:r>
              <a:rPr lang="fr-FR" sz="1600" b="1" dirty="0" smtClean="0"/>
              <a:t/>
            </a:r>
            <a:br>
              <a:rPr lang="fr-FR" sz="1600" b="1" dirty="0" smtClean="0"/>
            </a:br>
            <a:r>
              <a:rPr lang="fr-FR" sz="1600" b="1" dirty="0" smtClean="0"/>
              <a:t/>
            </a:r>
            <a:br>
              <a:rPr lang="fr-FR" sz="1600" b="1" dirty="0" smtClean="0"/>
            </a:br>
            <a:r>
              <a:rPr lang="fr-FR" sz="1600" b="1" dirty="0" smtClean="0"/>
              <a:t>CLASSE:                                  GROUPE (couleur):                                            APSA:   HAND</a:t>
            </a:r>
            <a:br>
              <a:rPr lang="fr-FR" sz="1600" b="1" dirty="0" smtClean="0"/>
            </a:br>
            <a:r>
              <a:rPr lang="fr-FR" sz="1600" b="1" dirty="0" smtClean="0"/>
              <a:t/>
            </a:r>
            <a:br>
              <a:rPr lang="fr-FR" sz="1600" b="1" dirty="0" smtClean="0"/>
            </a:br>
            <a:r>
              <a:rPr lang="fr-FR" sz="1600" b="1" dirty="0" smtClean="0"/>
              <a:t/>
            </a:r>
            <a:br>
              <a:rPr lang="fr-FR" sz="1600" b="1" dirty="0" smtClean="0"/>
            </a:br>
            <a:r>
              <a:rPr lang="fr-FR" sz="1200" dirty="0" smtClean="0"/>
              <a:t/>
            </a:r>
            <a:br>
              <a:rPr lang="fr-FR" sz="1200" dirty="0" smtClean="0"/>
            </a:br>
            <a:endParaRPr lang="fr-FR" sz="1200" dirty="0"/>
          </a:p>
        </p:txBody>
      </p:sp>
      <p:graphicFrame>
        <p:nvGraphicFramePr>
          <p:cNvPr id="5" name="Tableau 4"/>
          <p:cNvGraphicFramePr>
            <a:graphicFrameLocks noGrp="1"/>
          </p:cNvGraphicFramePr>
          <p:nvPr/>
        </p:nvGraphicFramePr>
        <p:xfrm>
          <a:off x="0" y="642918"/>
          <a:ext cx="9144032" cy="6340753"/>
        </p:xfrm>
        <a:graphic>
          <a:graphicData uri="http://schemas.openxmlformats.org/drawingml/2006/table">
            <a:tbl>
              <a:tblPr firstRow="1" bandRow="1">
                <a:tableStyleId>{5C22544A-7EE6-4342-B048-85BDC9FD1C3A}</a:tableStyleId>
              </a:tblPr>
              <a:tblGrid>
                <a:gridCol w="928662"/>
                <a:gridCol w="642942"/>
                <a:gridCol w="688344"/>
                <a:gridCol w="759782"/>
                <a:gridCol w="766452"/>
                <a:gridCol w="714380"/>
                <a:gridCol w="714380"/>
                <a:gridCol w="785818"/>
                <a:gridCol w="714380"/>
                <a:gridCol w="857256"/>
                <a:gridCol w="857256"/>
                <a:gridCol w="714380"/>
              </a:tblGrid>
              <a:tr h="1564991">
                <a:tc rowSpan="3">
                  <a:txBody>
                    <a:bodyPr/>
                    <a:lstStyle/>
                    <a:p>
                      <a:pPr algn="ctr"/>
                      <a:r>
                        <a:rPr lang="fr-FR" sz="2400" dirty="0" smtClean="0">
                          <a:solidFill>
                            <a:schemeClr val="tx1"/>
                          </a:solidFill>
                        </a:rPr>
                        <a:t>NOMS</a:t>
                      </a:r>
                      <a:endParaRPr lang="fr-FR" sz="2400" dirty="0">
                        <a:solidFill>
                          <a:schemeClr val="tx1"/>
                        </a:solidFill>
                      </a:endParaRPr>
                    </a:p>
                  </a:txBody>
                  <a:tcPr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gridSpan="4">
                  <a:txBody>
                    <a:bodyPr/>
                    <a:lstStyle/>
                    <a:p>
                      <a:pPr algn="ctr"/>
                      <a:r>
                        <a:rPr lang="fr-FR" dirty="0" smtClean="0">
                          <a:solidFill>
                            <a:schemeClr val="tx1"/>
                          </a:solidFill>
                        </a:rPr>
                        <a:t>C1</a:t>
                      </a:r>
                    </a:p>
                    <a:p>
                      <a:pPr algn="ctr"/>
                      <a:r>
                        <a:rPr lang="fr-FR" sz="1400" dirty="0" smtClean="0">
                          <a:solidFill>
                            <a:schemeClr val="tx1"/>
                          </a:solidFill>
                        </a:rPr>
                        <a:t>Performances individuelle et collective  </a:t>
                      </a:r>
                    </a:p>
                    <a:p>
                      <a:pPr algn="ctr"/>
                      <a:r>
                        <a:rPr lang="fr-FR" sz="1400" dirty="0" smtClean="0">
                          <a:solidFill>
                            <a:schemeClr val="tx1"/>
                          </a:solidFill>
                        </a:rPr>
                        <a:t>(motricité)</a:t>
                      </a:r>
                    </a:p>
                    <a:p>
                      <a:pPr algn="ctr"/>
                      <a:r>
                        <a:rPr lang="fr-FR" dirty="0" smtClean="0">
                          <a:solidFill>
                            <a:schemeClr val="tx1"/>
                          </a:solidFill>
                        </a:rPr>
                        <a:t>8</a:t>
                      </a:r>
                      <a:r>
                        <a:rPr lang="fr-FR" baseline="0" dirty="0" smtClean="0">
                          <a:solidFill>
                            <a:schemeClr val="tx1"/>
                          </a:solidFill>
                        </a:rPr>
                        <a:t> pts</a:t>
                      </a:r>
                      <a:endParaRPr lang="fr-F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gridSpan="4">
                  <a:txBody>
                    <a:bodyPr/>
                    <a:lstStyle/>
                    <a:p>
                      <a:pPr algn="ctr"/>
                      <a:r>
                        <a:rPr lang="fr-FR" dirty="0" smtClean="0">
                          <a:solidFill>
                            <a:schemeClr val="tx1"/>
                          </a:solidFill>
                        </a:rPr>
                        <a:t>C2</a:t>
                      </a:r>
                    </a:p>
                    <a:p>
                      <a:pPr algn="ctr"/>
                      <a:r>
                        <a:rPr lang="fr-FR" sz="1400" dirty="0" smtClean="0">
                          <a:solidFill>
                            <a:schemeClr val="tx1"/>
                          </a:solidFill>
                        </a:rPr>
                        <a:t>Efficacités individuelle et collective</a:t>
                      </a:r>
                    </a:p>
                    <a:p>
                      <a:pPr algn="ctr"/>
                      <a:r>
                        <a:rPr lang="fr-FR" sz="1400" dirty="0" smtClean="0">
                          <a:solidFill>
                            <a:schemeClr val="tx1"/>
                          </a:solidFill>
                        </a:rPr>
                        <a:t>(méthode</a:t>
                      </a:r>
                      <a:r>
                        <a:rPr lang="fr-FR" dirty="0" smtClean="0">
                          <a:solidFill>
                            <a:schemeClr val="tx1"/>
                          </a:solidFill>
                        </a:rPr>
                        <a:t>)  </a:t>
                      </a:r>
                    </a:p>
                    <a:p>
                      <a:pPr algn="ctr"/>
                      <a:r>
                        <a:rPr lang="fr-FR" dirty="0" smtClean="0">
                          <a:solidFill>
                            <a:schemeClr val="tx1"/>
                          </a:solidFill>
                        </a:rPr>
                        <a:t>6</a:t>
                      </a:r>
                      <a:r>
                        <a:rPr lang="fr-FR" baseline="0" dirty="0" smtClean="0">
                          <a:solidFill>
                            <a:schemeClr val="tx1"/>
                          </a:solidFill>
                        </a:rPr>
                        <a:t> pts</a:t>
                      </a:r>
                      <a:endParaRPr lang="fr-F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endParaRPr lang="fr-FR"/>
                    </a:p>
                  </a:txBody>
                  <a:tcPr/>
                </a:tc>
                <a:tc hMerge="1">
                  <a:txBody>
                    <a:bodyPr/>
                    <a:lstStyle/>
                    <a:p>
                      <a:pPr algn="ctr"/>
                      <a:endParaRPr lang="fr-F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fr-FR"/>
                    </a:p>
                  </a:txBody>
                  <a:tcPr/>
                </a:tc>
                <a:tc gridSpan="2">
                  <a:txBody>
                    <a:bodyPr/>
                    <a:lstStyle/>
                    <a:p>
                      <a:pPr algn="ctr"/>
                      <a:r>
                        <a:rPr lang="fr-FR" dirty="0" smtClean="0">
                          <a:solidFill>
                            <a:schemeClr val="tx1"/>
                          </a:solidFill>
                        </a:rPr>
                        <a:t>C3 </a:t>
                      </a:r>
                    </a:p>
                    <a:p>
                      <a:pPr algn="ctr"/>
                      <a:r>
                        <a:rPr lang="fr-FR" sz="1400" dirty="0" smtClean="0">
                          <a:solidFill>
                            <a:schemeClr val="tx1"/>
                          </a:solidFill>
                        </a:rPr>
                        <a:t>Responsabilités individuelle et collective</a:t>
                      </a:r>
                      <a:r>
                        <a:rPr lang="fr-FR" sz="1400" baseline="0" dirty="0" smtClean="0">
                          <a:solidFill>
                            <a:schemeClr val="tx1"/>
                          </a:solidFill>
                        </a:rPr>
                        <a:t> </a:t>
                      </a:r>
                      <a:r>
                        <a:rPr lang="fr-FR" sz="1400" dirty="0" smtClean="0">
                          <a:solidFill>
                            <a:schemeClr val="tx1"/>
                          </a:solidFill>
                        </a:rPr>
                        <a:t>(social)</a:t>
                      </a:r>
                    </a:p>
                    <a:p>
                      <a:pPr algn="ctr"/>
                      <a:r>
                        <a:rPr lang="fr-FR" dirty="0" smtClean="0">
                          <a:solidFill>
                            <a:schemeClr val="tx1"/>
                          </a:solidFill>
                        </a:rPr>
                        <a:t>6 pts</a:t>
                      </a:r>
                      <a:endParaRPr lang="fr-F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endParaRPr lang="fr-FR"/>
                    </a:p>
                  </a:txBody>
                  <a:tcPr/>
                </a:tc>
                <a:tc>
                  <a:txBody>
                    <a:bodyPr/>
                    <a:lstStyle/>
                    <a:p>
                      <a:pPr algn="ctr"/>
                      <a:r>
                        <a:rPr lang="fr-FR" dirty="0" smtClean="0">
                          <a:solidFill>
                            <a:schemeClr val="tx1"/>
                          </a:solidFill>
                        </a:rPr>
                        <a:t> </a:t>
                      </a:r>
                      <a:r>
                        <a:rPr lang="fr-FR" sz="1400" dirty="0" smtClean="0">
                          <a:solidFill>
                            <a:schemeClr val="tx1"/>
                          </a:solidFill>
                        </a:rPr>
                        <a:t>note</a:t>
                      </a:r>
                    </a:p>
                    <a:p>
                      <a:pPr algn="ctr"/>
                      <a:r>
                        <a:rPr lang="fr-FR" dirty="0" smtClean="0">
                          <a:solidFill>
                            <a:schemeClr val="tx1"/>
                          </a:solidFill>
                        </a:rPr>
                        <a:t>20  pts</a:t>
                      </a:r>
                      <a:endParaRPr lang="fr-F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605851">
                <a:tc vMerge="1">
                  <a:txBody>
                    <a:bodyPr/>
                    <a:lstStyle/>
                    <a:p>
                      <a:pPr algn="ctr"/>
                      <a:endParaRPr lang="fr-F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gridSpan="2">
                  <a:txBody>
                    <a:bodyPr/>
                    <a:lstStyle/>
                    <a:p>
                      <a:pPr algn="ctr"/>
                      <a:r>
                        <a:rPr lang="fr-FR" sz="1400" dirty="0" smtClean="0">
                          <a:solidFill>
                            <a:schemeClr val="tx1"/>
                          </a:solidFill>
                        </a:rPr>
                        <a:t>Porteur  et non porteur de balle</a:t>
                      </a:r>
                      <a:endParaRPr lang="fr-FR"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endParaRPr lang="fr-FR"/>
                    </a:p>
                  </a:txBody>
                  <a:tcPr/>
                </a:tc>
                <a:tc gridSpan="2">
                  <a:txBody>
                    <a:bodyPr/>
                    <a:lstStyle/>
                    <a:p>
                      <a:pPr algn="ctr"/>
                      <a:r>
                        <a:rPr lang="fr-FR" sz="1400" dirty="0" smtClean="0">
                          <a:solidFill>
                            <a:schemeClr val="tx1"/>
                          </a:solidFill>
                        </a:rPr>
                        <a:t>Technique individuelle et défense collective</a:t>
                      </a:r>
                      <a:endParaRPr lang="fr-FR"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endParaRPr lang="fr-FR"/>
                    </a:p>
                  </a:txBody>
                  <a:tcPr/>
                </a:tc>
                <a:tc gridSpan="2">
                  <a:txBody>
                    <a:bodyPr/>
                    <a:lstStyle/>
                    <a:p>
                      <a:pPr algn="ctr"/>
                      <a:r>
                        <a:rPr lang="fr-FR" sz="1400" dirty="0" smtClean="0">
                          <a:solidFill>
                            <a:schemeClr val="tx1"/>
                          </a:solidFill>
                        </a:rPr>
                        <a:t>4</a:t>
                      </a:r>
                      <a:r>
                        <a:rPr lang="fr-FR" sz="1400" baseline="0" dirty="0" smtClean="0">
                          <a:solidFill>
                            <a:schemeClr val="tx1"/>
                          </a:solidFill>
                        </a:rPr>
                        <a:t> pts  attention et  répétition</a:t>
                      </a:r>
                      <a:endParaRPr lang="fr-FR"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endParaRPr lang="fr-FR"/>
                    </a:p>
                  </a:txBody>
                  <a:tcPr/>
                </a:tc>
                <a:tc gridSpan="2">
                  <a:txBody>
                    <a:bodyPr/>
                    <a:lstStyle/>
                    <a:p>
                      <a:pPr algn="ctr"/>
                      <a:r>
                        <a:rPr lang="fr-FR" sz="1400" dirty="0" smtClean="0">
                          <a:solidFill>
                            <a:schemeClr val="tx1"/>
                          </a:solidFill>
                        </a:rPr>
                        <a:t>2 pts</a:t>
                      </a:r>
                    </a:p>
                    <a:p>
                      <a:pPr algn="ctr"/>
                      <a:r>
                        <a:rPr lang="fr-FR" sz="1400" dirty="0" smtClean="0">
                          <a:solidFill>
                            <a:schemeClr val="tx1"/>
                          </a:solidFill>
                        </a:rPr>
                        <a:t>Echauffement</a:t>
                      </a:r>
                      <a:endParaRPr lang="fr-F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endParaRPr lang="fr-FR"/>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rPr>
                        <a:t>6 pts</a:t>
                      </a:r>
                    </a:p>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rPr>
                        <a:t>challenge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endParaRPr lang="fr-F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690687">
                <a:tc vMerge="1">
                  <a:txBody>
                    <a:bodyPr/>
                    <a:lstStyle/>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fr-FR" sz="1600" dirty="0" smtClean="0"/>
                        <a:t>élève </a:t>
                      </a:r>
                      <a:endParaRPr lang="fr-FR"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fr-FR" sz="1600" dirty="0" smtClean="0"/>
                        <a:t>prof</a:t>
                      </a:r>
                      <a:endParaRPr lang="fr-FR"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fr-FR" sz="1800" dirty="0" smtClean="0"/>
                        <a:t>élève</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dirty="0" smtClean="0"/>
                        <a:t>prof</a:t>
                      </a:r>
                    </a:p>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fr-FR" sz="1800" dirty="0" smtClean="0"/>
                        <a:t>élève</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dirty="0" smtClean="0"/>
                        <a:t>prof</a:t>
                      </a:r>
                    </a:p>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fr-FR" sz="1800" dirty="0" smtClean="0"/>
                        <a:t>élève</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dirty="0" smtClean="0"/>
                        <a:t>prof</a:t>
                      </a:r>
                    </a:p>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fr-FR" sz="1800" dirty="0" smtClean="0"/>
                        <a:t>élève</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dirty="0" smtClean="0"/>
                        <a:t>prof</a:t>
                      </a:r>
                    </a:p>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endParaRPr lang="fr-FR"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670711">
                <a:tc>
                  <a:txBody>
                    <a:bodyPr/>
                    <a:lstStyle/>
                    <a:p>
                      <a:pPr algn="ct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smtClean="0"/>
                    </a:p>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670711">
                <a:tc>
                  <a:txBody>
                    <a:bodyPr/>
                    <a:lstStyle/>
                    <a:p>
                      <a:pPr algn="ct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smtClean="0"/>
                    </a:p>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670711">
                <a:tc>
                  <a:txBody>
                    <a:bodyPr/>
                    <a:lstStyle/>
                    <a:p>
                      <a:pPr algn="ctr"/>
                      <a:endParaRPr lang="fr-FR"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smtClean="0"/>
                    </a:p>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670711">
                <a:tc>
                  <a:txBody>
                    <a:bodyPr/>
                    <a:lstStyle/>
                    <a:p>
                      <a:pPr algn="ct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smtClean="0"/>
                    </a:p>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endParaRPr lang="fr-F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670711">
                <a:tc>
                  <a:txBody>
                    <a:bodyPr/>
                    <a:lstStyle/>
                    <a:p>
                      <a:pPr algn="ctr"/>
                      <a:endParaRPr lang="fr-FR"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smtClean="0"/>
                    </a:p>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3540</TotalTime>
  <Words>10158</Words>
  <PresentationFormat>Affichage à l'écran (4:3)</PresentationFormat>
  <Paragraphs>1458</Paragraphs>
  <Slides>38</Slides>
  <Notes>4</Notes>
  <HiddenSlides>0</HiddenSlides>
  <MMClips>0</MMClips>
  <ScaleCrop>false</ScaleCrop>
  <HeadingPairs>
    <vt:vector size="4" baseType="variant">
      <vt:variant>
        <vt:lpstr>Thème</vt:lpstr>
      </vt:variant>
      <vt:variant>
        <vt:i4>1</vt:i4>
      </vt:variant>
      <vt:variant>
        <vt:lpstr>Titres des diapositives</vt:lpstr>
      </vt:variant>
      <vt:variant>
        <vt:i4>38</vt:i4>
      </vt:variant>
    </vt:vector>
  </HeadingPairs>
  <TitlesOfParts>
    <vt:vector size="39" baseType="lpstr">
      <vt:lpstr>Thème Office</vt:lpstr>
      <vt:lpstr>Diapositive 1</vt:lpstr>
      <vt:lpstr>Diapositive 2</vt:lpstr>
      <vt:lpstr>Diapositive 3</vt:lpstr>
      <vt:lpstr>Diapositive 4</vt:lpstr>
      <vt:lpstr>Diapositive 5</vt:lpstr>
      <vt:lpstr>Diapositive 6</vt:lpstr>
      <vt:lpstr>Diapositive 7</vt:lpstr>
      <vt:lpstr>Diapositive 8</vt:lpstr>
      <vt:lpstr>  CLASSE:                                  GROUPE (couleur):                                            APSA:   HAND    </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laure cavalier</dc:creator>
  <cp:lastModifiedBy>Laurent</cp:lastModifiedBy>
  <cp:revision>145</cp:revision>
  <dcterms:created xsi:type="dcterms:W3CDTF">2019-04-18T17:03:32Z</dcterms:created>
  <dcterms:modified xsi:type="dcterms:W3CDTF">2019-07-04T09:08:37Z</dcterms:modified>
</cp:coreProperties>
</file>