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302" r:id="rId3"/>
    <p:sldId id="257" r:id="rId4"/>
    <p:sldId id="330" r:id="rId5"/>
    <p:sldId id="332" r:id="rId6"/>
    <p:sldId id="333" r:id="rId7"/>
    <p:sldId id="303" r:id="rId8"/>
    <p:sldId id="334" r:id="rId9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24B4F38-1235-4BB3-A76B-C2C471734AC7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34D4D12-D519-4BA5-B3E0-D8F8CEC5BE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547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5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82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34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40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37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9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44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53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30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28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58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52A31-F440-44B2-B4C0-8460594C267C}" type="datetimeFigureOut">
              <a:rPr lang="fr-FR" smtClean="0"/>
              <a:t>11/11/2022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47D09-A460-4710-AD08-D969ED5227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51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Gilles.Tanguy\Bureau\volley\Generique%20Serie%20Tv%20-%20Dessins%20Animes%20-%20Jeanne%20Et%20Serge.mp3" TargetMode="External"/><Relationship Id="rId6" Type="http://schemas.openxmlformats.org/officeDocument/2006/relationships/hyperlink" Target="file:///C:\Documents%20and%20Settings\Administrateur\contenus%202009\contenus%20volley%202009\niveau%203.wmv" TargetMode="External"/><Relationship Id="rId5" Type="http://schemas.openxmlformats.org/officeDocument/2006/relationships/hyperlink" Target="file:///C:\Documents%20and%20Settings\Administrateur\contenus%202009\contenus%20volley%202009\niveau%202.wmv" TargetMode="External"/><Relationship Id="rId4" Type="http://schemas.openxmlformats.org/officeDocument/2006/relationships/hyperlink" Target="file:///C:\Documents%20and%20Settings\Administrateur\contenus%202009\contenus%20volley%202009\niveau%201.wm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Gilles.Tanguy\Bureau\volley\Generique%20Serie%20Tv%20-%20Dessins%20Animes%20-%20Jeanne%20Et%20Serge.mp3" TargetMode="External"/><Relationship Id="rId6" Type="http://schemas.openxmlformats.org/officeDocument/2006/relationships/hyperlink" Target="file:///C:\Documents%20and%20Settings\Administrateur\contenus%202009\contenus%20volley%202009\niveau%204.wmv" TargetMode="External"/><Relationship Id="rId5" Type="http://schemas.openxmlformats.org/officeDocument/2006/relationships/hyperlink" Target="file:///C:\Documents%20and%20Settings\Administrateur\contenus%202009\contenus%20volley%202009\niveau%202.wmv" TargetMode="External"/><Relationship Id="rId4" Type="http://schemas.openxmlformats.org/officeDocument/2006/relationships/hyperlink" Target="file:///C:\Documents%20and%20Settings\Administrateur\contenus%202009\contenus%20volley%202009\niveau%203.wm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Gilles.Tanguy\Bureau\volley\Generique%20Serie%20Tv%20-%20Dessins%20Animes%20-%20Jeanne%20Et%20Serge.mp3" TargetMode="External"/><Relationship Id="rId6" Type="http://schemas.openxmlformats.org/officeDocument/2006/relationships/hyperlink" Target="file:///C:\Documents%20and%20Settings\Administrateur\contenus%202009\contenus%20volley%202009\niveau%205.wmv" TargetMode="External"/><Relationship Id="rId5" Type="http://schemas.openxmlformats.org/officeDocument/2006/relationships/hyperlink" Target="file:///C:\Documents%20and%20Settings\Administrateur\contenus%202009\contenus%20volley%202009\niveau%204.wmv" TargetMode="External"/><Relationship Id="rId4" Type="http://schemas.openxmlformats.org/officeDocument/2006/relationships/hyperlink" Target="file:///C:\Documents%20and%20Settings\Administrateur\contenus%202009\contenus%20volley%202009\niveau%202.wm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file:///C:\Documents%20and%20Settings\Administrateur\contenus%202009\contenus%20volley%202009\niveau%203.wmv" TargetMode="External"/><Relationship Id="rId3" Type="http://schemas.openxmlformats.org/officeDocument/2006/relationships/image" Target="../media/image1.png"/><Relationship Id="rId7" Type="http://schemas.openxmlformats.org/officeDocument/2006/relationships/hyperlink" Target="file:///C:\Documents%20and%20Settings\Administrateur\contenus%202009\contenus%20volley%202009\niveau%202.wmv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Gilles.Tanguy\Bureau\volley\Generique%20Serie%20Tv%20-%20Dessins%20Animes%20-%20Jeanne%20Et%20Serge.mp3" TargetMode="External"/><Relationship Id="rId6" Type="http://schemas.openxmlformats.org/officeDocument/2006/relationships/hyperlink" Target="file:///C:\Documents%20and%20Settings\Administrateur\contenus%202009\contenus%20volley%202009\niveau%201.wmv" TargetMode="External"/><Relationship Id="rId5" Type="http://schemas.openxmlformats.org/officeDocument/2006/relationships/hyperlink" Target="file:///C:\Documents%20and%20Settings\Administrateur\contenus%202009\contenus%20volley%202009\niveau%205.wmv" TargetMode="External"/><Relationship Id="rId4" Type="http://schemas.openxmlformats.org/officeDocument/2006/relationships/hyperlink" Target="file:///C:\Documents%20and%20Settings\Administrateur\contenus%202009\contenus%20volley%202009\niveau%204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>
            <a:extLst>
              <a:ext uri="{FF2B5EF4-FFF2-40B4-BE49-F238E27FC236}">
                <a16:creationId xmlns:a16="http://schemas.microsoft.com/office/drawing/2014/main" id="{AC302AD6-D8BB-0FC8-74BC-5236F647F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77" y="260648"/>
            <a:ext cx="87849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4000" dirty="0"/>
              <a:t>Construire un cycle d’une dizaine de séances</a:t>
            </a:r>
          </a:p>
        </p:txBody>
      </p:sp>
    </p:spTree>
    <p:extLst>
      <p:ext uri="{BB962C8B-B14F-4D97-AF65-F5344CB8AC3E}">
        <p14:creationId xmlns:p14="http://schemas.microsoft.com/office/powerpoint/2010/main" val="262690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9B08AB5B-808B-225B-99B9-A258C83CF0CF}"/>
              </a:ext>
            </a:extLst>
          </p:cNvPr>
          <p:cNvSpPr/>
          <p:nvPr/>
        </p:nvSpPr>
        <p:spPr>
          <a:xfrm>
            <a:off x="107504" y="1484784"/>
            <a:ext cx="3815408" cy="345638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sentir en sécurité,</a:t>
            </a:r>
          </a:p>
          <a:p>
            <a:pPr algn="ctr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plaisir immédiat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25B0178-3E89-529C-9B2D-082170CDA6A9}"/>
              </a:ext>
            </a:extLst>
          </p:cNvPr>
          <p:cNvSpPr/>
          <p:nvPr/>
        </p:nvSpPr>
        <p:spPr>
          <a:xfrm>
            <a:off x="3167844" y="1772816"/>
            <a:ext cx="2808312" cy="288032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Comprendre le but du jeu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826C169-969C-C218-28CA-CDE0C8C1FB5F}"/>
              </a:ext>
            </a:extLst>
          </p:cNvPr>
          <p:cNvSpPr/>
          <p:nvPr/>
        </p:nvSpPr>
        <p:spPr>
          <a:xfrm>
            <a:off x="5554256" y="2132856"/>
            <a:ext cx="2160748" cy="216024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sentir responsable de ses actions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E6FAA6E-7BA7-D517-7A6B-A3D171AA6088}"/>
              </a:ext>
            </a:extLst>
          </p:cNvPr>
          <p:cNvSpPr/>
          <p:nvPr/>
        </p:nvSpPr>
        <p:spPr>
          <a:xfrm>
            <a:off x="7607500" y="2672916"/>
            <a:ext cx="1071736" cy="108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S’inscrire à l’AS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AED67CE-DC6A-AB1A-8988-DA785D127237}"/>
              </a:ext>
            </a:extLst>
          </p:cNvPr>
          <p:cNvSpPr txBox="1"/>
          <p:nvPr/>
        </p:nvSpPr>
        <p:spPr>
          <a:xfrm>
            <a:off x="0" y="6230829"/>
            <a:ext cx="3167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volley au service de l’élève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83CC0E0-27EC-1734-8BE1-CD91D18CB404}"/>
              </a:ext>
            </a:extLst>
          </p:cNvPr>
          <p:cNvSpPr txBox="1"/>
          <p:nvPr/>
        </p:nvSpPr>
        <p:spPr>
          <a:xfrm>
            <a:off x="6371692" y="6230829"/>
            <a:ext cx="2772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L’élève au service du volley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83BCF09-A2A6-3FE0-5D83-98E72CA7626C}"/>
              </a:ext>
            </a:extLst>
          </p:cNvPr>
          <p:cNvSpPr txBox="1"/>
          <p:nvPr/>
        </p:nvSpPr>
        <p:spPr>
          <a:xfrm>
            <a:off x="1409020" y="4941168"/>
            <a:ext cx="1255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L’émotion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0FCF3A7-4EB1-2F3E-6AE7-860263018BC7}"/>
              </a:ext>
            </a:extLst>
          </p:cNvPr>
          <p:cNvSpPr txBox="1"/>
          <p:nvPr/>
        </p:nvSpPr>
        <p:spPr>
          <a:xfrm>
            <a:off x="4014113" y="4806787"/>
            <a:ext cx="125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L’enjeu, la décision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E8CA7D5-9690-CD49-B530-279A25C0D749}"/>
              </a:ext>
            </a:extLst>
          </p:cNvPr>
          <p:cNvSpPr txBox="1"/>
          <p:nvPr/>
        </p:nvSpPr>
        <p:spPr>
          <a:xfrm>
            <a:off x="5984038" y="4859868"/>
            <a:ext cx="1623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l’efficacité à l’efficience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1C146DE-1691-0BAA-DDB4-50011BC3FCEB}"/>
              </a:ext>
            </a:extLst>
          </p:cNvPr>
          <p:cNvSpPr txBox="1"/>
          <p:nvPr/>
        </p:nvSpPr>
        <p:spPr>
          <a:xfrm>
            <a:off x="1534562" y="1618195"/>
            <a:ext cx="1255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balle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21C5980-7F0D-DA97-86BB-228B572781D5}"/>
              </a:ext>
            </a:extLst>
          </p:cNvPr>
          <p:cNvSpPr txBox="1"/>
          <p:nvPr/>
        </p:nvSpPr>
        <p:spPr>
          <a:xfrm>
            <a:off x="3962237" y="1831226"/>
            <a:ext cx="1255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cible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E5A6794-1DA0-20C8-E762-575B4F50A9E2}"/>
              </a:ext>
            </a:extLst>
          </p:cNvPr>
          <p:cNvSpPr txBox="1"/>
          <p:nvPr/>
        </p:nvSpPr>
        <p:spPr>
          <a:xfrm>
            <a:off x="3962237" y="2132856"/>
            <a:ext cx="1255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rôles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D14BEE1-DF4E-AC5E-BC25-B04D99F9DF1A}"/>
              </a:ext>
            </a:extLst>
          </p:cNvPr>
          <p:cNvSpPr txBox="1"/>
          <p:nvPr/>
        </p:nvSpPr>
        <p:spPr>
          <a:xfrm>
            <a:off x="1536500" y="2014067"/>
            <a:ext cx="1255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filet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F2CA23E-ACF7-1E77-6365-80F509FA7586}"/>
              </a:ext>
            </a:extLst>
          </p:cNvPr>
          <p:cNvSpPr txBox="1"/>
          <p:nvPr/>
        </p:nvSpPr>
        <p:spPr>
          <a:xfrm>
            <a:off x="6134294" y="2200558"/>
            <a:ext cx="1255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rôle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028E8F7-2F0F-0504-8263-943FB090AE7E}"/>
              </a:ext>
            </a:extLst>
          </p:cNvPr>
          <p:cNvSpPr txBox="1"/>
          <p:nvPr/>
        </p:nvSpPr>
        <p:spPr>
          <a:xfrm>
            <a:off x="629584" y="210126"/>
            <a:ext cx="79208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des techniques au service de l’élève</a:t>
            </a:r>
            <a:endParaRPr lang="fr-FR" sz="4000" dirty="0"/>
          </a:p>
        </p:txBody>
      </p:sp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C2670A5F-A22A-6192-4613-8AE6EADF1533}"/>
              </a:ext>
            </a:extLst>
          </p:cNvPr>
          <p:cNvSpPr/>
          <p:nvPr/>
        </p:nvSpPr>
        <p:spPr>
          <a:xfrm>
            <a:off x="3312401" y="6342082"/>
            <a:ext cx="2816195" cy="222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37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Text Box 14">
            <a:extLst>
              <a:ext uri="{FF2B5EF4-FFF2-40B4-BE49-F238E27FC236}">
                <a16:creationId xmlns:a16="http://schemas.microsoft.com/office/drawing/2014/main" id="{EFABACFE-8B41-B049-7D5E-F5A7C5847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90" y="2365131"/>
            <a:ext cx="1063869" cy="291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292" b="1" dirty="0">
                <a:solidFill>
                  <a:srgbClr val="FF0000"/>
                </a:solidFill>
              </a:rPr>
              <a:t>de l'émotion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7C771051-B763-AF96-FFBE-ACB52675B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931" y="3494943"/>
            <a:ext cx="1063869" cy="291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292" b="1" dirty="0">
                <a:solidFill>
                  <a:srgbClr val="FF0000"/>
                </a:solidFill>
              </a:rPr>
              <a:t>de l'enjeu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106B4362-29F5-C6E0-0868-AA61FB991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931" y="4425462"/>
            <a:ext cx="1197220" cy="291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292" b="1" dirty="0">
                <a:solidFill>
                  <a:srgbClr val="FF0000"/>
                </a:solidFill>
              </a:rPr>
              <a:t>de la tactique</a:t>
            </a:r>
          </a:p>
        </p:txBody>
      </p:sp>
      <p:sp>
        <p:nvSpPr>
          <p:cNvPr id="4115" name="Text Box 19">
            <a:extLst>
              <a:ext uri="{FF2B5EF4-FFF2-40B4-BE49-F238E27FC236}">
                <a16:creationId xmlns:a16="http://schemas.microsoft.com/office/drawing/2014/main" id="{F9019EC1-43DC-67D0-093B-2827D6B48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89" y="5556739"/>
            <a:ext cx="1329103" cy="291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292" b="1">
                <a:solidFill>
                  <a:srgbClr val="FF0000"/>
                </a:solidFill>
              </a:rPr>
              <a:t>de la technique</a:t>
            </a:r>
          </a:p>
        </p:txBody>
      </p:sp>
      <p:sp>
        <p:nvSpPr>
          <p:cNvPr id="4116" name="Rectangle 20">
            <a:extLst>
              <a:ext uri="{FF2B5EF4-FFF2-40B4-BE49-F238E27FC236}">
                <a16:creationId xmlns:a16="http://schemas.microsoft.com/office/drawing/2014/main" id="{C0DC852A-027F-FE95-4381-EA8E48DF2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792" y="1767254"/>
            <a:ext cx="597877" cy="458665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22" name="Freeform 26">
            <a:extLst>
              <a:ext uri="{FF2B5EF4-FFF2-40B4-BE49-F238E27FC236}">
                <a16:creationId xmlns:a16="http://schemas.microsoft.com/office/drawing/2014/main" id="{D83612EC-1879-AFBD-1494-A1D9BBC259B2}"/>
              </a:ext>
            </a:extLst>
          </p:cNvPr>
          <p:cNvSpPr>
            <a:spLocks/>
          </p:cNvSpPr>
          <p:nvPr/>
        </p:nvSpPr>
        <p:spPr bwMode="auto">
          <a:xfrm>
            <a:off x="3043605" y="4359520"/>
            <a:ext cx="5716465" cy="1795096"/>
          </a:xfrm>
          <a:custGeom>
            <a:avLst/>
            <a:gdLst>
              <a:gd name="T0" fmla="*/ 0 w 3946"/>
              <a:gd name="T1" fmla="*/ 1944687 h 1180"/>
              <a:gd name="T2" fmla="*/ 426876 w 3946"/>
              <a:gd name="T3" fmla="*/ 972344 h 1180"/>
              <a:gd name="T4" fmla="*/ 1352819 w 3946"/>
              <a:gd name="T5" fmla="*/ 374105 h 1180"/>
              <a:gd name="T6" fmla="*/ 6192837 w 3946"/>
              <a:gd name="T7" fmla="*/ 0 h 11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46" h="1180">
                <a:moveTo>
                  <a:pt x="0" y="1180"/>
                </a:moveTo>
                <a:cubicBezTo>
                  <a:pt x="64" y="964"/>
                  <a:pt x="128" y="749"/>
                  <a:pt x="272" y="590"/>
                </a:cubicBezTo>
                <a:cubicBezTo>
                  <a:pt x="416" y="431"/>
                  <a:pt x="250" y="325"/>
                  <a:pt x="862" y="227"/>
                </a:cubicBezTo>
                <a:cubicBezTo>
                  <a:pt x="1474" y="129"/>
                  <a:pt x="2710" y="64"/>
                  <a:pt x="3946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1662"/>
          </a:p>
        </p:txBody>
      </p:sp>
      <p:sp>
        <p:nvSpPr>
          <p:cNvPr id="4127" name="Rectangle 31">
            <a:extLst>
              <a:ext uri="{FF2B5EF4-FFF2-40B4-BE49-F238E27FC236}">
                <a16:creationId xmlns:a16="http://schemas.microsoft.com/office/drawing/2014/main" id="{2AEEB02C-12B6-B9EA-DD4A-7B5853712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669" y="1767254"/>
            <a:ext cx="597877" cy="378948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28" name="Rectangle 32">
            <a:extLst>
              <a:ext uri="{FF2B5EF4-FFF2-40B4-BE49-F238E27FC236}">
                <a16:creationId xmlns:a16="http://schemas.microsoft.com/office/drawing/2014/main" id="{D9AC30D6-E9ED-A090-073E-C92B5D0AF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546" y="1767255"/>
            <a:ext cx="597877" cy="3257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29" name="Rectangle 33">
            <a:extLst>
              <a:ext uri="{FF2B5EF4-FFF2-40B4-BE49-F238E27FC236}">
                <a16:creationId xmlns:a16="http://schemas.microsoft.com/office/drawing/2014/main" id="{944A58EE-CE0A-E2D3-7175-83F12D797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423" y="1767254"/>
            <a:ext cx="597877" cy="292490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30" name="Rectangle 34">
            <a:extLst>
              <a:ext uri="{FF2B5EF4-FFF2-40B4-BE49-F238E27FC236}">
                <a16:creationId xmlns:a16="http://schemas.microsoft.com/office/drawing/2014/main" id="{7549FA44-E1B9-3371-969D-70123D8BA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766" y="1767254"/>
            <a:ext cx="597877" cy="279155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31" name="Rectangle 35">
            <a:extLst>
              <a:ext uri="{FF2B5EF4-FFF2-40B4-BE49-F238E27FC236}">
                <a16:creationId xmlns:a16="http://schemas.microsoft.com/office/drawing/2014/main" id="{0C1007FE-CDF2-CC1E-37A5-04798A849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643" y="1767254"/>
            <a:ext cx="597877" cy="265820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32" name="Rectangle 36">
            <a:extLst>
              <a:ext uri="{FF2B5EF4-FFF2-40B4-BE49-F238E27FC236}">
                <a16:creationId xmlns:a16="http://schemas.microsoft.com/office/drawing/2014/main" id="{08CEEC7D-A001-7AEE-3E20-3F33BE8AA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2520" y="1767254"/>
            <a:ext cx="597877" cy="259226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33" name="Rectangle 37">
            <a:extLst>
              <a:ext uri="{FF2B5EF4-FFF2-40B4-BE49-F238E27FC236}">
                <a16:creationId xmlns:a16="http://schemas.microsoft.com/office/drawing/2014/main" id="{DB04DF02-94BD-8F59-EC74-8D899359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397" y="1767254"/>
            <a:ext cx="597877" cy="259226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34" name="Rectangle 38">
            <a:extLst>
              <a:ext uri="{FF2B5EF4-FFF2-40B4-BE49-F238E27FC236}">
                <a16:creationId xmlns:a16="http://schemas.microsoft.com/office/drawing/2014/main" id="{7B72EFC1-C75C-A200-0C8B-AA00920F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738" y="1767254"/>
            <a:ext cx="597877" cy="259226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35" name="Rectangle 39">
            <a:extLst>
              <a:ext uri="{FF2B5EF4-FFF2-40B4-BE49-F238E27FC236}">
                <a16:creationId xmlns:a16="http://schemas.microsoft.com/office/drawing/2014/main" id="{9D5F9E9B-4E64-531C-7FEC-6D8F15DD6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615" y="1767254"/>
            <a:ext cx="597877" cy="259226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 sz="1662"/>
          </a:p>
        </p:txBody>
      </p:sp>
      <p:sp>
        <p:nvSpPr>
          <p:cNvPr id="4136" name="Text Box 40">
            <a:extLst>
              <a:ext uri="{FF2B5EF4-FFF2-40B4-BE49-F238E27FC236}">
                <a16:creationId xmlns:a16="http://schemas.microsoft.com/office/drawing/2014/main" id="{8A665C67-4C51-EB03-F66D-9B5540649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443" y="1083505"/>
            <a:ext cx="1263162" cy="5847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 b="1">
                <a:solidFill>
                  <a:srgbClr val="FF0000"/>
                </a:solidFill>
              </a:rPr>
              <a:t>des</a:t>
            </a:r>
            <a:r>
              <a:rPr lang="fr-FR" altLang="fr-FR" sz="1600"/>
              <a:t> modes d'entrée</a:t>
            </a:r>
          </a:p>
        </p:txBody>
      </p:sp>
      <p:sp>
        <p:nvSpPr>
          <p:cNvPr id="4137" name="Text Box 41">
            <a:extLst>
              <a:ext uri="{FF2B5EF4-FFF2-40B4-BE49-F238E27FC236}">
                <a16:creationId xmlns:a16="http://schemas.microsoft.com/office/drawing/2014/main" id="{EB94CCA2-D220-AF56-29FD-DB1DC2D63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1021949"/>
            <a:ext cx="1091335" cy="6463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>
                <a:solidFill>
                  <a:srgbClr val="FF0000"/>
                </a:solidFill>
              </a:rPr>
              <a:t>Un</a:t>
            </a:r>
            <a:r>
              <a:rPr lang="fr-FR" altLang="fr-FR"/>
              <a:t> mode de sortie</a:t>
            </a:r>
          </a:p>
        </p:txBody>
      </p:sp>
      <p:sp>
        <p:nvSpPr>
          <p:cNvPr id="4138" name="Text Box 42">
            <a:extLst>
              <a:ext uri="{FF2B5EF4-FFF2-40B4-BE49-F238E27FC236}">
                <a16:creationId xmlns:a16="http://schemas.microsoft.com/office/drawing/2014/main" id="{3EF054C6-CD9B-0B42-6699-2EE5968A6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385" y="2165839"/>
            <a:ext cx="2261089" cy="111543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62"/>
              <a:t>Construire la carte d'identité du volleyeur, comprendre ce qu'il y a à faire</a:t>
            </a:r>
          </a:p>
        </p:txBody>
      </p:sp>
      <p:sp>
        <p:nvSpPr>
          <p:cNvPr id="4139" name="Text Box 43">
            <a:extLst>
              <a:ext uri="{FF2B5EF4-FFF2-40B4-BE49-F238E27FC236}">
                <a16:creationId xmlns:a16="http://schemas.microsoft.com/office/drawing/2014/main" id="{542AD749-BA82-B22C-C80C-860E28799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227" y="2233247"/>
            <a:ext cx="2659673" cy="60388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62"/>
              <a:t>Se donner les moyens de jouer au volley-ball</a:t>
            </a:r>
          </a:p>
        </p:txBody>
      </p:sp>
      <p:sp>
        <p:nvSpPr>
          <p:cNvPr id="4140" name="Text Box 44">
            <a:extLst>
              <a:ext uri="{FF2B5EF4-FFF2-40B4-BE49-F238E27FC236}">
                <a16:creationId xmlns:a16="http://schemas.microsoft.com/office/drawing/2014/main" id="{B166E7F6-F0AB-86D7-22CB-1D48B399A780}"/>
              </a:ext>
            </a:extLst>
          </p:cNvPr>
          <p:cNvSpPr txBox="1">
            <a:spLocks noChangeArrowheads="1"/>
          </p:cNvSpPr>
          <p:nvPr/>
        </p:nvSpPr>
        <p:spPr bwMode="auto">
          <a:xfrm rot="20014143">
            <a:off x="1979735" y="3959398"/>
            <a:ext cx="2526323" cy="60388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62"/>
              <a:t>Plus de variabilité des équipes</a:t>
            </a:r>
          </a:p>
        </p:txBody>
      </p:sp>
      <p:sp>
        <p:nvSpPr>
          <p:cNvPr id="4141" name="Text Box 45">
            <a:extLst>
              <a:ext uri="{FF2B5EF4-FFF2-40B4-BE49-F238E27FC236}">
                <a16:creationId xmlns:a16="http://schemas.microsoft.com/office/drawing/2014/main" id="{11C7B408-0ECD-0B44-6634-FAA92138B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9877" y="3363059"/>
            <a:ext cx="2526323" cy="60388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62"/>
              <a:t>Plus de stabilité des équipes</a:t>
            </a:r>
          </a:p>
        </p:txBody>
      </p:sp>
      <p:sp>
        <p:nvSpPr>
          <p:cNvPr id="4143" name="Text Box 47">
            <a:extLst>
              <a:ext uri="{FF2B5EF4-FFF2-40B4-BE49-F238E27FC236}">
                <a16:creationId xmlns:a16="http://schemas.microsoft.com/office/drawing/2014/main" id="{92D44633-09C7-D8D8-E241-BEDAD32E2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443" y="695315"/>
            <a:ext cx="64476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/>
              <a:t>Partir des représentations initiales pour mieux les transformer</a:t>
            </a:r>
          </a:p>
        </p:txBody>
      </p:sp>
      <p:sp>
        <p:nvSpPr>
          <p:cNvPr id="4144" name="Line 48">
            <a:extLst>
              <a:ext uri="{FF2B5EF4-FFF2-40B4-BE49-F238E27FC236}">
                <a16:creationId xmlns:a16="http://schemas.microsoft.com/office/drawing/2014/main" id="{6856A3B3-42C3-7B35-440E-DF1506A30F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0738" y="1392011"/>
            <a:ext cx="378802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1662"/>
          </a:p>
        </p:txBody>
      </p:sp>
      <p:sp>
        <p:nvSpPr>
          <p:cNvPr id="4145" name="Text Box 49">
            <a:extLst>
              <a:ext uri="{FF2B5EF4-FFF2-40B4-BE49-F238E27FC236}">
                <a16:creationId xmlns:a16="http://schemas.microsoft.com/office/drawing/2014/main" id="{45369CFC-59C5-0E2F-D2EA-2F172B001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004" y="1827130"/>
            <a:ext cx="1197219" cy="2762872"/>
          </a:xfrm>
          <a:prstGeom prst="rect">
            <a:avLst/>
          </a:prstGeom>
          <a:solidFill>
            <a:srgbClr val="FFFFCC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108" dirty="0"/>
              <a:t>Situation de </a:t>
            </a:r>
            <a:r>
              <a:rPr lang="fr-FR" altLang="fr-FR" sz="1292" dirty="0" err="1"/>
              <a:t>reference</a:t>
            </a:r>
            <a:endParaRPr lang="fr-FR" altLang="fr-FR" sz="1292" dirty="0"/>
          </a:p>
          <a:p>
            <a:pPr algn="ctr" eaLnBrk="1" hangingPunct="1">
              <a:spcBef>
                <a:spcPct val="50000"/>
              </a:spcBef>
            </a:pPr>
            <a:endParaRPr lang="fr-FR" altLang="fr-FR" sz="1292" dirty="0"/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108" dirty="0"/>
              <a:t>Situations de </a:t>
            </a:r>
            <a:r>
              <a:rPr lang="fr-FR" altLang="fr-FR" sz="1292" dirty="0"/>
              <a:t>jeu à thème</a:t>
            </a:r>
          </a:p>
          <a:p>
            <a:pPr algn="ctr" eaLnBrk="1" hangingPunct="1">
              <a:spcBef>
                <a:spcPct val="50000"/>
              </a:spcBef>
            </a:pPr>
            <a:endParaRPr lang="fr-FR" altLang="fr-FR" sz="1292" dirty="0"/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108" dirty="0"/>
              <a:t>Situations de </a:t>
            </a:r>
            <a:r>
              <a:rPr lang="fr-FR" altLang="fr-FR" sz="1292" dirty="0"/>
              <a:t>renforcement</a:t>
            </a:r>
          </a:p>
          <a:p>
            <a:pPr algn="ctr" eaLnBrk="1" hangingPunct="1">
              <a:spcBef>
                <a:spcPct val="50000"/>
              </a:spcBef>
            </a:pPr>
            <a:endParaRPr lang="fr-FR" altLang="fr-FR" sz="1292" dirty="0"/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108" dirty="0"/>
              <a:t>Situations </a:t>
            </a:r>
            <a:r>
              <a:rPr lang="fr-FR" altLang="fr-FR" sz="1292" dirty="0"/>
              <a:t>d'observation</a:t>
            </a:r>
            <a:endParaRPr lang="fr-FR" altLang="fr-FR" sz="1108" dirty="0"/>
          </a:p>
        </p:txBody>
      </p:sp>
      <p:sp>
        <p:nvSpPr>
          <p:cNvPr id="4146" name="Text Box 50">
            <a:extLst>
              <a:ext uri="{FF2B5EF4-FFF2-40B4-BE49-F238E27FC236}">
                <a16:creationId xmlns:a16="http://schemas.microsoft.com/office/drawing/2014/main" id="{EFB58024-C09D-5665-DF0A-969A2F08E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36" y="5224097"/>
            <a:ext cx="864577" cy="348109"/>
          </a:xfrm>
          <a:prstGeom prst="rect">
            <a:avLst/>
          </a:prstGeom>
          <a:solidFill>
            <a:srgbClr val="FFFFCC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62"/>
              <a:t>Jeu à 6</a:t>
            </a:r>
          </a:p>
        </p:txBody>
      </p:sp>
      <p:sp>
        <p:nvSpPr>
          <p:cNvPr id="4148" name="Text Box 52">
            <a:extLst>
              <a:ext uri="{FF2B5EF4-FFF2-40B4-BE49-F238E27FC236}">
                <a16:creationId xmlns:a16="http://schemas.microsoft.com/office/drawing/2014/main" id="{2B088508-59F7-D67F-03D8-4DD562EA3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0443" y="3761643"/>
            <a:ext cx="1129811" cy="348109"/>
          </a:xfrm>
          <a:prstGeom prst="rect">
            <a:avLst/>
          </a:prstGeom>
          <a:solidFill>
            <a:srgbClr val="FFFFCC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62"/>
              <a:t>jonglages</a:t>
            </a:r>
          </a:p>
        </p:txBody>
      </p:sp>
      <p:sp>
        <p:nvSpPr>
          <p:cNvPr id="4149" name="Text Box 53">
            <a:extLst>
              <a:ext uri="{FF2B5EF4-FFF2-40B4-BE49-F238E27FC236}">
                <a16:creationId xmlns:a16="http://schemas.microsoft.com/office/drawing/2014/main" id="{5CED72AC-47A1-713E-894B-6C6328130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962" y="3429001"/>
            <a:ext cx="864577" cy="348109"/>
          </a:xfrm>
          <a:prstGeom prst="rect">
            <a:avLst/>
          </a:prstGeom>
          <a:solidFill>
            <a:srgbClr val="FFFFCC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62"/>
              <a:t>duos</a:t>
            </a:r>
          </a:p>
        </p:txBody>
      </p:sp>
      <p:sp>
        <p:nvSpPr>
          <p:cNvPr id="4150" name="Line 54">
            <a:extLst>
              <a:ext uri="{FF2B5EF4-FFF2-40B4-BE49-F238E27FC236}">
                <a16:creationId xmlns:a16="http://schemas.microsoft.com/office/drawing/2014/main" id="{997AD45E-6935-EB03-349A-C055B2DC5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6577" y="3096358"/>
            <a:ext cx="2392974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1662"/>
          </a:p>
        </p:txBody>
      </p:sp>
      <p:sp>
        <p:nvSpPr>
          <p:cNvPr id="4151" name="Line 55">
            <a:extLst>
              <a:ext uri="{FF2B5EF4-FFF2-40B4-BE49-F238E27FC236}">
                <a16:creationId xmlns:a16="http://schemas.microsoft.com/office/drawing/2014/main" id="{1A9106A8-2794-CBEC-9CBC-9CE2C5AA1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9736" y="3363058"/>
            <a:ext cx="225962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1662"/>
          </a:p>
        </p:txBody>
      </p:sp>
      <p:sp>
        <p:nvSpPr>
          <p:cNvPr id="4152" name="Text Box 56">
            <a:extLst>
              <a:ext uri="{FF2B5EF4-FFF2-40B4-BE49-F238E27FC236}">
                <a16:creationId xmlns:a16="http://schemas.microsoft.com/office/drawing/2014/main" id="{ABFE9CDD-3A9D-D01E-7797-E70533EBDFFB}"/>
              </a:ext>
            </a:extLst>
          </p:cNvPr>
          <p:cNvSpPr txBox="1">
            <a:spLocks noChangeArrowheads="1"/>
          </p:cNvSpPr>
          <p:nvPr/>
        </p:nvSpPr>
        <p:spPr bwMode="auto">
          <a:xfrm rot="19039439">
            <a:off x="7914543" y="2152244"/>
            <a:ext cx="1049215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662" dirty="0"/>
              <a:t>maîtrise</a:t>
            </a:r>
          </a:p>
        </p:txBody>
      </p:sp>
      <p:sp>
        <p:nvSpPr>
          <p:cNvPr id="4153" name="Text Box 57">
            <a:extLst>
              <a:ext uri="{FF2B5EF4-FFF2-40B4-BE49-F238E27FC236}">
                <a16:creationId xmlns:a16="http://schemas.microsoft.com/office/drawing/2014/main" id="{6D42387A-BBFB-E10E-178B-3DA513CF1E2C}"/>
              </a:ext>
            </a:extLst>
          </p:cNvPr>
          <p:cNvSpPr txBox="1">
            <a:spLocks noChangeArrowheads="1"/>
          </p:cNvSpPr>
          <p:nvPr/>
        </p:nvSpPr>
        <p:spPr bwMode="auto">
          <a:xfrm rot="19072353">
            <a:off x="7807569" y="2779429"/>
            <a:ext cx="1359877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662" dirty="0"/>
              <a:t>performance</a:t>
            </a:r>
          </a:p>
        </p:txBody>
      </p:sp>
      <p:sp>
        <p:nvSpPr>
          <p:cNvPr id="4154" name="Text Box 58">
            <a:extLst>
              <a:ext uri="{FF2B5EF4-FFF2-40B4-BE49-F238E27FC236}">
                <a16:creationId xmlns:a16="http://schemas.microsoft.com/office/drawing/2014/main" id="{FBB745F2-E9FB-5384-E6B3-3D7F1CC5C05E}"/>
              </a:ext>
            </a:extLst>
          </p:cNvPr>
          <p:cNvSpPr txBox="1">
            <a:spLocks noChangeArrowheads="1"/>
          </p:cNvSpPr>
          <p:nvPr/>
        </p:nvSpPr>
        <p:spPr bwMode="auto">
          <a:xfrm rot="19101987">
            <a:off x="7839808" y="3424198"/>
            <a:ext cx="1304192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662" dirty="0"/>
              <a:t>connaissance</a:t>
            </a:r>
          </a:p>
        </p:txBody>
      </p:sp>
      <p:sp>
        <p:nvSpPr>
          <p:cNvPr id="4155" name="Text Box 59">
            <a:extLst>
              <a:ext uri="{FF2B5EF4-FFF2-40B4-BE49-F238E27FC236}">
                <a16:creationId xmlns:a16="http://schemas.microsoft.com/office/drawing/2014/main" id="{57198A57-0FBF-EE06-ECFB-5B8961957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623" y="4624755"/>
            <a:ext cx="2193681" cy="60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662" dirty="0"/>
              <a:t>Modalités d'évaluation, partition de la note</a:t>
            </a:r>
          </a:p>
        </p:txBody>
      </p:sp>
      <p:sp>
        <p:nvSpPr>
          <p:cNvPr id="4156" name="Line 60">
            <a:extLst>
              <a:ext uri="{FF2B5EF4-FFF2-40B4-BE49-F238E27FC236}">
                <a16:creationId xmlns:a16="http://schemas.microsoft.com/office/drawing/2014/main" id="{3B73524A-3941-F1A1-67D0-F2ECF3FF41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7427" y="902677"/>
            <a:ext cx="0" cy="4919297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1662"/>
          </a:p>
        </p:txBody>
      </p:sp>
      <p:sp>
        <p:nvSpPr>
          <p:cNvPr id="4157" name="Text Box 61">
            <a:extLst>
              <a:ext uri="{FF2B5EF4-FFF2-40B4-BE49-F238E27FC236}">
                <a16:creationId xmlns:a16="http://schemas.microsoft.com/office/drawing/2014/main" id="{417E2A23-EE1F-09D4-168A-E608FDA52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228" y="4758105"/>
            <a:ext cx="864577" cy="1030154"/>
          </a:xfrm>
          <a:prstGeom prst="rect">
            <a:avLst/>
          </a:prstGeom>
          <a:solidFill>
            <a:srgbClr val="FFFFCC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108"/>
              <a:t>variabilité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108"/>
              <a:t>alternance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108"/>
              <a:t>surprise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108"/>
              <a:t>stabilité</a:t>
            </a:r>
          </a:p>
        </p:txBody>
      </p:sp>
      <p:sp>
        <p:nvSpPr>
          <p:cNvPr id="4159" name="Line 63">
            <a:extLst>
              <a:ext uri="{FF2B5EF4-FFF2-40B4-BE49-F238E27FC236}">
                <a16:creationId xmlns:a16="http://schemas.microsoft.com/office/drawing/2014/main" id="{83ABFDC7-6C2E-3605-167A-4B009E6EA7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37285" y="3894993"/>
            <a:ext cx="199292" cy="930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1662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39A036B8-12FB-A8E5-9E70-22561BACF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420" y="114209"/>
            <a:ext cx="4088424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662" dirty="0"/>
              <a:t>Construire un cycle d’une dizaine de séances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  <p:bldP spid="4111" grpId="0"/>
      <p:bldP spid="4112" grpId="0"/>
      <p:bldP spid="4115" grpId="0"/>
      <p:bldP spid="4116" grpId="0" animBg="1"/>
      <p:bldP spid="4122" grpId="0" animBg="1"/>
      <p:bldP spid="4127" grpId="0" animBg="1"/>
      <p:bldP spid="4128" grpId="0" animBg="1"/>
      <p:bldP spid="4129" grpId="0" animBg="1"/>
      <p:bldP spid="4130" grpId="0" animBg="1"/>
      <p:bldP spid="4131" grpId="0" animBg="1"/>
      <p:bldP spid="4132" grpId="0" animBg="1"/>
      <p:bldP spid="4133" grpId="0" animBg="1"/>
      <p:bldP spid="4134" grpId="0" animBg="1"/>
      <p:bldP spid="4135" grpId="0" animBg="1"/>
      <p:bldP spid="4136" grpId="0" animBg="1"/>
      <p:bldP spid="4137" grpId="0" animBg="1"/>
      <p:bldP spid="4138" grpId="0" animBg="1"/>
      <p:bldP spid="4139" grpId="0" animBg="1"/>
      <p:bldP spid="4140" grpId="0" animBg="1"/>
      <p:bldP spid="4141" grpId="0" animBg="1"/>
      <p:bldP spid="4143" grpId="0"/>
      <p:bldP spid="4144" grpId="0" animBg="1"/>
      <p:bldP spid="4145" grpId="0" animBg="1"/>
      <p:bldP spid="4146" grpId="0" animBg="1"/>
      <p:bldP spid="4148" grpId="0" animBg="1"/>
      <p:bldP spid="4149" grpId="0" animBg="1"/>
      <p:bldP spid="4150" grpId="0" animBg="1"/>
      <p:bldP spid="4151" grpId="0" animBg="1"/>
      <p:bldP spid="4152" grpId="0"/>
      <p:bldP spid="4153" grpId="0"/>
      <p:bldP spid="4154" grpId="0"/>
      <p:bldP spid="4155" grpId="0"/>
      <p:bldP spid="4156" grpId="0" animBg="1"/>
      <p:bldP spid="4157" grpId="0" animBg="1"/>
      <p:bldP spid="41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2">
            <a:extLst>
              <a:ext uri="{FF2B5EF4-FFF2-40B4-BE49-F238E27FC236}">
                <a16:creationId xmlns:a16="http://schemas.microsoft.com/office/drawing/2014/main" id="{011E2507-E334-3AF3-47EE-FE3977EF88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3500438"/>
            <a:ext cx="5040313" cy="0"/>
          </a:xfrm>
          <a:prstGeom prst="line">
            <a:avLst/>
          </a:prstGeom>
          <a:noFill/>
          <a:ln w="76200">
            <a:solidFill>
              <a:srgbClr val="3333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33122" name="Generique Serie Tv - Dessins Animes - Jeanne Et Serge.mp3">
            <a:hlinkClick r:id="" action="ppaction://media"/>
            <a:extLst>
              <a:ext uri="{FF2B5EF4-FFF2-40B4-BE49-F238E27FC236}">
                <a16:creationId xmlns:a16="http://schemas.microsoft.com/office/drawing/2014/main" id="{4DC0BCCE-C23A-ECE3-68C6-51267E13747B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1341438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>
            <a:hlinkClick r:id="rId4" action="ppaction://hlinkfile"/>
            <a:extLst>
              <a:ext uri="{FF2B5EF4-FFF2-40B4-BE49-F238E27FC236}">
                <a16:creationId xmlns:a16="http://schemas.microsoft.com/office/drawing/2014/main" id="{2A7D986E-01F7-B6A8-B602-4DE0DFAC2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781300"/>
            <a:ext cx="1584325" cy="14668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1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La sauvegarde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Jamais fait</a:t>
            </a:r>
          </a:p>
        </p:txBody>
      </p:sp>
      <p:sp>
        <p:nvSpPr>
          <p:cNvPr id="2053" name="Text Box 5">
            <a:hlinkClick r:id="rId5" action="ppaction://hlinkfile"/>
            <a:extLst>
              <a:ext uri="{FF2B5EF4-FFF2-40B4-BE49-F238E27FC236}">
                <a16:creationId xmlns:a16="http://schemas.microsoft.com/office/drawing/2014/main" id="{19993471-4A66-722C-A239-E816F672F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781300"/>
            <a:ext cx="1584325" cy="146685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2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Le renvoi direct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débutant</a:t>
            </a:r>
          </a:p>
        </p:txBody>
      </p:sp>
      <p:sp>
        <p:nvSpPr>
          <p:cNvPr id="2054" name="Text Box 6">
            <a:hlinkClick r:id="rId6" action="ppaction://hlinkfile"/>
            <a:extLst>
              <a:ext uri="{FF2B5EF4-FFF2-40B4-BE49-F238E27FC236}">
                <a16:creationId xmlns:a16="http://schemas.microsoft.com/office/drawing/2014/main" id="{16AAFB25-3E47-31C4-63B3-41A8EFA48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88" y="2781300"/>
            <a:ext cx="1584325" cy="146685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3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Le relais pour "attaquer« 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débrouillé</a:t>
            </a:r>
          </a:p>
        </p:txBody>
      </p:sp>
      <p:sp>
        <p:nvSpPr>
          <p:cNvPr id="2055" name="Text Box 11">
            <a:extLst>
              <a:ext uri="{FF2B5EF4-FFF2-40B4-BE49-F238E27FC236}">
                <a16:creationId xmlns:a16="http://schemas.microsoft.com/office/drawing/2014/main" id="{89E24A21-06F3-7520-2513-E14669B3A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33375"/>
            <a:ext cx="1584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/>
              <a:t>Compétence attendue de niveau 1 collège</a:t>
            </a:r>
          </a:p>
        </p:txBody>
      </p:sp>
      <p:sp>
        <p:nvSpPr>
          <p:cNvPr id="2056" name="Line 18">
            <a:extLst>
              <a:ext uri="{FF2B5EF4-FFF2-40B4-BE49-F238E27FC236}">
                <a16:creationId xmlns:a16="http://schemas.microsoft.com/office/drawing/2014/main" id="{8B450195-7B66-966A-1A99-A18F5BC4A8B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2450" y="1628775"/>
            <a:ext cx="0" cy="93503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57" name="Line 19">
            <a:extLst>
              <a:ext uri="{FF2B5EF4-FFF2-40B4-BE49-F238E27FC236}">
                <a16:creationId xmlns:a16="http://schemas.microsoft.com/office/drawing/2014/main" id="{DC76CE67-5E62-E47D-B76C-6C2B0307C9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5288" y="4724400"/>
            <a:ext cx="8497887" cy="73025"/>
          </a:xfrm>
          <a:prstGeom prst="line">
            <a:avLst/>
          </a:prstGeom>
          <a:noFill/>
          <a:ln w="76200">
            <a:solidFill>
              <a:srgbClr val="3333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58" name="Oval 21">
            <a:extLst>
              <a:ext uri="{FF2B5EF4-FFF2-40B4-BE49-F238E27FC236}">
                <a16:creationId xmlns:a16="http://schemas.microsoft.com/office/drawing/2014/main" id="{63A68376-55F0-D477-892A-2AF855F01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365625"/>
            <a:ext cx="2232025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2059" name="Text Box 20">
            <a:hlinkClick r:id="rId5" action="ppaction://hlinkfile"/>
            <a:extLst>
              <a:ext uri="{FF2B5EF4-FFF2-40B4-BE49-F238E27FC236}">
                <a16:creationId xmlns:a16="http://schemas.microsoft.com/office/drawing/2014/main" id="{047DE456-490D-E538-2206-F4B628AF2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4581525"/>
            <a:ext cx="24479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moins de 10h de pratique pour certains élèves</a:t>
            </a:r>
          </a:p>
        </p:txBody>
      </p:sp>
      <p:sp>
        <p:nvSpPr>
          <p:cNvPr id="2060" name="Oval 22">
            <a:extLst>
              <a:ext uri="{FF2B5EF4-FFF2-40B4-BE49-F238E27FC236}">
                <a16:creationId xmlns:a16="http://schemas.microsoft.com/office/drawing/2014/main" id="{F6725AFD-1903-F9D6-B3D1-D747EA30F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4365625"/>
            <a:ext cx="1476375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2061" name="Text Box 23">
            <a:hlinkClick r:id="rId5" action="ppaction://hlinkfile"/>
            <a:extLst>
              <a:ext uri="{FF2B5EF4-FFF2-40B4-BE49-F238E27FC236}">
                <a16:creationId xmlns:a16="http://schemas.microsoft.com/office/drawing/2014/main" id="{DD54E051-3335-F09B-5189-681A6F0FE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508500"/>
            <a:ext cx="1296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Au moins 10h de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2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id="{F6CEDDF1-4F33-A03A-341E-BD6CF30995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3500438"/>
            <a:ext cx="5040313" cy="0"/>
          </a:xfrm>
          <a:prstGeom prst="line">
            <a:avLst/>
          </a:prstGeom>
          <a:noFill/>
          <a:ln w="76200">
            <a:solidFill>
              <a:srgbClr val="3333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35171" name="Generique Serie Tv - Dessins Animes - Jeanne Et Serge.mp3">
            <a:hlinkClick r:id="" action="ppaction://media"/>
            <a:extLst>
              <a:ext uri="{FF2B5EF4-FFF2-40B4-BE49-F238E27FC236}">
                <a16:creationId xmlns:a16="http://schemas.microsoft.com/office/drawing/2014/main" id="{11C4C309-F296-5D99-BD34-7477F056ACF4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1341438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6">
            <a:hlinkClick r:id="rId4" action="ppaction://hlinkfile"/>
            <a:extLst>
              <a:ext uri="{FF2B5EF4-FFF2-40B4-BE49-F238E27FC236}">
                <a16:creationId xmlns:a16="http://schemas.microsoft.com/office/drawing/2014/main" id="{D29EA870-B370-10B2-E614-0E5EF5EFA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924175"/>
            <a:ext cx="1584325" cy="146685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3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Le relais pour "attaquer« 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débrouillé</a:t>
            </a:r>
          </a:p>
        </p:txBody>
      </p:sp>
      <p:sp>
        <p:nvSpPr>
          <p:cNvPr id="3077" name="Text Box 7">
            <a:extLst>
              <a:ext uri="{FF2B5EF4-FFF2-40B4-BE49-F238E27FC236}">
                <a16:creationId xmlns:a16="http://schemas.microsoft.com/office/drawing/2014/main" id="{ADEE5E4A-5EBC-9C7C-FE2E-ECBD50561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33375"/>
            <a:ext cx="1584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/>
              <a:t>Compétence attendue de niveau 2 collège</a:t>
            </a:r>
          </a:p>
        </p:txBody>
      </p:sp>
      <p:sp>
        <p:nvSpPr>
          <p:cNvPr id="3078" name="Line 8">
            <a:extLst>
              <a:ext uri="{FF2B5EF4-FFF2-40B4-BE49-F238E27FC236}">
                <a16:creationId xmlns:a16="http://schemas.microsoft.com/office/drawing/2014/main" id="{ED6F95E8-50BB-E17E-B0DF-5878B24BC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2450" y="1628775"/>
            <a:ext cx="0" cy="93503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79" name="Oval 12">
            <a:extLst>
              <a:ext uri="{FF2B5EF4-FFF2-40B4-BE49-F238E27FC236}">
                <a16:creationId xmlns:a16="http://schemas.microsoft.com/office/drawing/2014/main" id="{3165F1C2-C232-EE90-E7CF-06E5C74ED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1700213"/>
            <a:ext cx="1765300" cy="1728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80" name="Text Box 13">
            <a:hlinkClick r:id="rId5" action="ppaction://hlinkfile"/>
            <a:extLst>
              <a:ext uri="{FF2B5EF4-FFF2-40B4-BE49-F238E27FC236}">
                <a16:creationId xmlns:a16="http://schemas.microsoft.com/office/drawing/2014/main" id="{161973AF-705A-19EA-AAB1-7114FFAF5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1989138"/>
            <a:ext cx="15128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Impossible à moins de 10h de pratique</a:t>
            </a:r>
          </a:p>
        </p:txBody>
      </p:sp>
      <p:sp>
        <p:nvSpPr>
          <p:cNvPr id="3081" name="Text Box 14">
            <a:hlinkClick r:id="rId6" action="ppaction://hlinkfile"/>
            <a:extLst>
              <a:ext uri="{FF2B5EF4-FFF2-40B4-BE49-F238E27FC236}">
                <a16:creationId xmlns:a16="http://schemas.microsoft.com/office/drawing/2014/main" id="{D053B1CD-453A-D7E4-8668-CCE9DB407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068638"/>
            <a:ext cx="1584325" cy="1192212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4</a:t>
            </a:r>
            <a:endParaRPr lang="fr-FR" altLang="fr-FR" sz="1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Le smash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confirmé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517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>
            <a:extLst>
              <a:ext uri="{FF2B5EF4-FFF2-40B4-BE49-F238E27FC236}">
                <a16:creationId xmlns:a16="http://schemas.microsoft.com/office/drawing/2014/main" id="{F3AD33C0-EF58-74CE-AC64-0E0D1BF4FC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3500438"/>
            <a:ext cx="5040313" cy="0"/>
          </a:xfrm>
          <a:prstGeom prst="line">
            <a:avLst/>
          </a:prstGeom>
          <a:noFill/>
          <a:ln w="76200">
            <a:solidFill>
              <a:srgbClr val="3333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36195" name="Generique Serie Tv - Dessins Animes - Jeanne Et Serge.mp3">
            <a:hlinkClick r:id="" action="ppaction://media"/>
            <a:extLst>
              <a:ext uri="{FF2B5EF4-FFF2-40B4-BE49-F238E27FC236}">
                <a16:creationId xmlns:a16="http://schemas.microsoft.com/office/drawing/2014/main" id="{84B7FAD5-FDAF-F595-FF73-D38987C5CDD8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1341438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5">
            <a:extLst>
              <a:ext uri="{FF2B5EF4-FFF2-40B4-BE49-F238E27FC236}">
                <a16:creationId xmlns:a16="http://schemas.microsoft.com/office/drawing/2014/main" id="{65A47ACB-B9E1-6275-66D7-FB0B5CF4E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33375"/>
            <a:ext cx="1584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/>
              <a:t>Compétence attendue de niveau 5 lycée</a:t>
            </a:r>
          </a:p>
        </p:txBody>
      </p:sp>
      <p:sp>
        <p:nvSpPr>
          <p:cNvPr id="4101" name="Line 6">
            <a:extLst>
              <a:ext uri="{FF2B5EF4-FFF2-40B4-BE49-F238E27FC236}">
                <a16:creationId xmlns:a16="http://schemas.microsoft.com/office/drawing/2014/main" id="{A72109FE-EF02-0B1F-6D4E-E3B04301CB4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2450" y="1700213"/>
            <a:ext cx="0" cy="93503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2" name="Oval 7">
            <a:extLst>
              <a:ext uri="{FF2B5EF4-FFF2-40B4-BE49-F238E27FC236}">
                <a16:creationId xmlns:a16="http://schemas.microsoft.com/office/drawing/2014/main" id="{FAE2FE77-FDB6-60B4-0BA4-20907CAE6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1700213"/>
            <a:ext cx="1765300" cy="1728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103" name="Text Box 8">
            <a:hlinkClick r:id="rId4" action="ppaction://hlinkfile"/>
            <a:extLst>
              <a:ext uri="{FF2B5EF4-FFF2-40B4-BE49-F238E27FC236}">
                <a16:creationId xmlns:a16="http://schemas.microsoft.com/office/drawing/2014/main" id="{B1E466DD-37DC-5F6B-11F7-38ED845CC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1989138"/>
            <a:ext cx="15128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Impossible à moins de 6 mois de pratique</a:t>
            </a:r>
          </a:p>
        </p:txBody>
      </p:sp>
      <p:sp>
        <p:nvSpPr>
          <p:cNvPr id="4104" name="Text Box 9">
            <a:hlinkClick r:id="rId5" action="ppaction://hlinkfile"/>
            <a:extLst>
              <a:ext uri="{FF2B5EF4-FFF2-40B4-BE49-F238E27FC236}">
                <a16:creationId xmlns:a16="http://schemas.microsoft.com/office/drawing/2014/main" id="{0CCCFE68-924B-A5AB-03E2-F9D6C3835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997200"/>
            <a:ext cx="1584325" cy="1192213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4</a:t>
            </a:r>
            <a:endParaRPr lang="fr-FR" altLang="fr-FR" sz="1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Le smash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confirmé</a:t>
            </a:r>
          </a:p>
        </p:txBody>
      </p:sp>
      <p:sp>
        <p:nvSpPr>
          <p:cNvPr id="4105" name="Text Box 10">
            <a:hlinkClick r:id="rId6" action="ppaction://hlinkfile"/>
            <a:extLst>
              <a:ext uri="{FF2B5EF4-FFF2-40B4-BE49-F238E27FC236}">
                <a16:creationId xmlns:a16="http://schemas.microsoft.com/office/drawing/2014/main" id="{33820061-4E22-763A-AE50-ECAEA9F82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2997200"/>
            <a:ext cx="1584325" cy="1192213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L'incertitude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expert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619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692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5" name="Generique Serie Tv - Dessins Animes - Jeanne Et Serge.mp3">
            <a:hlinkClick r:id="" action="ppaction://media"/>
            <a:extLst>
              <a:ext uri="{FF2B5EF4-FFF2-40B4-BE49-F238E27FC236}">
                <a16:creationId xmlns:a16="http://schemas.microsoft.com/office/drawing/2014/main" id="{37C55F71-2A76-AC74-549F-286E57A386E2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1341438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Oval 7">
            <a:extLst>
              <a:ext uri="{FF2B5EF4-FFF2-40B4-BE49-F238E27FC236}">
                <a16:creationId xmlns:a16="http://schemas.microsoft.com/office/drawing/2014/main" id="{7F4338B7-5F01-7AC5-7E28-1FA1206F2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1813" y="3522663"/>
            <a:ext cx="981075" cy="9350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Ca n4</a:t>
            </a:r>
          </a:p>
        </p:txBody>
      </p:sp>
      <p:sp>
        <p:nvSpPr>
          <p:cNvPr id="5124" name="Text Box 9">
            <a:hlinkClick r:id="rId4" action="ppaction://hlinkfile"/>
            <a:extLst>
              <a:ext uri="{FF2B5EF4-FFF2-40B4-BE49-F238E27FC236}">
                <a16:creationId xmlns:a16="http://schemas.microsoft.com/office/drawing/2014/main" id="{CD5B208E-E194-042A-0369-66B4161EC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220663"/>
            <a:ext cx="1584325" cy="14763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4</a:t>
            </a:r>
            <a:endParaRPr lang="fr-FR" altLang="fr-FR" sz="1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Le smash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2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Confirmé</a:t>
            </a:r>
          </a:p>
        </p:txBody>
      </p:sp>
      <p:sp>
        <p:nvSpPr>
          <p:cNvPr id="5125" name="Text Box 10">
            <a:hlinkClick r:id="rId5" action="ppaction://hlinkfile"/>
            <a:extLst>
              <a:ext uri="{FF2B5EF4-FFF2-40B4-BE49-F238E27FC236}">
                <a16:creationId xmlns:a16="http://schemas.microsoft.com/office/drawing/2014/main" id="{6A9EE17D-E81F-2923-7530-751AF298E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20663"/>
            <a:ext cx="1584325" cy="1476375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L'incertitude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2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expert</a:t>
            </a:r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A1DDEB0E-5067-6E61-6D85-AF7F1A9AE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713" y="2060575"/>
            <a:ext cx="982662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Ca n1</a:t>
            </a:r>
          </a:p>
        </p:txBody>
      </p:sp>
      <p:sp>
        <p:nvSpPr>
          <p:cNvPr id="12" name="Oval 7">
            <a:extLst>
              <a:ext uri="{FF2B5EF4-FFF2-40B4-BE49-F238E27FC236}">
                <a16:creationId xmlns:a16="http://schemas.microsoft.com/office/drawing/2014/main" id="{3AA02AC3-1375-B387-4DA3-7366D10D0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413" y="2060575"/>
            <a:ext cx="981075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Ca n2</a:t>
            </a:r>
          </a:p>
        </p:txBody>
      </p:sp>
      <p:sp>
        <p:nvSpPr>
          <p:cNvPr id="13" name="Oval 7">
            <a:extLst>
              <a:ext uri="{FF2B5EF4-FFF2-40B4-BE49-F238E27FC236}">
                <a16:creationId xmlns:a16="http://schemas.microsoft.com/office/drawing/2014/main" id="{F934553A-B8B7-F744-DBF7-C4B9E3F26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3522663"/>
            <a:ext cx="981075" cy="9350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Ca n3</a:t>
            </a:r>
          </a:p>
        </p:txBody>
      </p:sp>
      <p:sp>
        <p:nvSpPr>
          <p:cNvPr id="5129" name="Text Box 4">
            <a:hlinkClick r:id="rId6" action="ppaction://hlinkfile"/>
            <a:extLst>
              <a:ext uri="{FF2B5EF4-FFF2-40B4-BE49-F238E27FC236}">
                <a16:creationId xmlns:a16="http://schemas.microsoft.com/office/drawing/2014/main" id="{577A308A-54E2-E7A2-CEAE-EDFFB252F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36538"/>
            <a:ext cx="1584325" cy="14668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1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La sauvegarde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Jamais fait</a:t>
            </a:r>
          </a:p>
        </p:txBody>
      </p:sp>
      <p:sp>
        <p:nvSpPr>
          <p:cNvPr id="5130" name="Text Box 5">
            <a:hlinkClick r:id="rId7" action="ppaction://hlinkfile"/>
            <a:extLst>
              <a:ext uri="{FF2B5EF4-FFF2-40B4-BE49-F238E27FC236}">
                <a16:creationId xmlns:a16="http://schemas.microsoft.com/office/drawing/2014/main" id="{850F609A-33C8-D2A6-2517-70494A289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33363"/>
            <a:ext cx="1584325" cy="146685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2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Le renvoi direct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débutant</a:t>
            </a:r>
          </a:p>
        </p:txBody>
      </p:sp>
      <p:sp>
        <p:nvSpPr>
          <p:cNvPr id="5131" name="Text Box 6">
            <a:hlinkClick r:id="rId8" action="ppaction://hlinkfile"/>
            <a:extLst>
              <a:ext uri="{FF2B5EF4-FFF2-40B4-BE49-F238E27FC236}">
                <a16:creationId xmlns:a16="http://schemas.microsoft.com/office/drawing/2014/main" id="{5F6EB97E-2D80-3987-EB63-1368DBB71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63" y="236538"/>
            <a:ext cx="1584325" cy="146685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Niveau 3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latin typeface="Arial" panose="020B0604020202020204" pitchFamily="34" charset="0"/>
              </a:rPr>
              <a:t>Le relais pour "attaquer« 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débrouillé</a:t>
            </a:r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F1928E18-D038-D0B5-1DA7-2BFD267781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013" y="2528888"/>
            <a:ext cx="8497887" cy="73025"/>
          </a:xfrm>
          <a:prstGeom prst="line">
            <a:avLst/>
          </a:prstGeom>
          <a:noFill/>
          <a:ln w="76200">
            <a:solidFill>
              <a:srgbClr val="3333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8E0C2112-3A8D-6D23-BA52-AEFDD707DE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" y="3990975"/>
            <a:ext cx="8497888" cy="73025"/>
          </a:xfrm>
          <a:prstGeom prst="line">
            <a:avLst/>
          </a:prstGeom>
          <a:noFill/>
          <a:ln w="76200">
            <a:solidFill>
              <a:srgbClr val="3333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" name="Text Box 4">
            <a:hlinkClick r:id="rId6" action="ppaction://hlinkfile"/>
            <a:extLst>
              <a:ext uri="{FF2B5EF4-FFF2-40B4-BE49-F238E27FC236}">
                <a16:creationId xmlns:a16="http://schemas.microsoft.com/office/drawing/2014/main" id="{EC00FCDC-5450-8F0A-692C-3754EA100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13" y="2789238"/>
            <a:ext cx="1584325" cy="6461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en 2c2 ou 3c3</a:t>
            </a:r>
          </a:p>
        </p:txBody>
      </p:sp>
      <p:sp>
        <p:nvSpPr>
          <p:cNvPr id="20" name="Text Box 4">
            <a:hlinkClick r:id="rId6" action="ppaction://hlinkfile"/>
            <a:extLst>
              <a:ext uri="{FF2B5EF4-FFF2-40B4-BE49-F238E27FC236}">
                <a16:creationId xmlns:a16="http://schemas.microsoft.com/office/drawing/2014/main" id="{B4DE0F19-E401-94D1-15A2-C6100FAB4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3990975"/>
            <a:ext cx="1584325" cy="3683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>
                <a:latin typeface="Arial" panose="020B0604020202020204" pitchFamily="34" charset="0"/>
              </a:rPr>
              <a:t>en 4c4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6195"/>
                </p:tgtEl>
              </p:cMediaNode>
            </p:audio>
          </p:childTnLst>
        </p:cTn>
      </p:par>
    </p:tnLst>
    <p:bldLst>
      <p:bldP spid="4102" grpId="0" animBg="1"/>
      <p:bldP spid="11" grpId="0" animBg="1"/>
      <p:bldP spid="12" grpId="0" animBg="1"/>
      <p:bldP spid="13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294</Words>
  <Application>Microsoft Office PowerPoint</Application>
  <PresentationFormat>Affichage à l'écran (4:3)</PresentationFormat>
  <Paragraphs>98</Paragraphs>
  <Slides>8</Slides>
  <Notes>0</Notes>
  <HiddenSlides>0</HiddenSlides>
  <MMClips>4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gtanguy</dc:creator>
  <cp:lastModifiedBy>gilles TANGUY</cp:lastModifiedBy>
  <cp:revision>19</cp:revision>
  <cp:lastPrinted>2014-11-04T16:08:59Z</cp:lastPrinted>
  <dcterms:created xsi:type="dcterms:W3CDTF">2013-03-13T15:51:23Z</dcterms:created>
  <dcterms:modified xsi:type="dcterms:W3CDTF">2022-11-11T22:28:56Z</dcterms:modified>
</cp:coreProperties>
</file>