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ldx" ContentType="application/vnd.openxmlformats-officedocument.presentationml.slide"/>
  <Default Extension="ti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9" r:id="rId1"/>
  </p:sldMasterIdLst>
  <p:notesMasterIdLst>
    <p:notesMasterId r:id="rId32"/>
  </p:notesMasterIdLst>
  <p:sldIdLst>
    <p:sldId id="256" r:id="rId2"/>
    <p:sldId id="257" r:id="rId3"/>
    <p:sldId id="521" r:id="rId4"/>
    <p:sldId id="258" r:id="rId5"/>
    <p:sldId id="518" r:id="rId6"/>
    <p:sldId id="285" r:id="rId7"/>
    <p:sldId id="514" r:id="rId8"/>
    <p:sldId id="274" r:id="rId9"/>
    <p:sldId id="446" r:id="rId10"/>
    <p:sldId id="316" r:id="rId11"/>
    <p:sldId id="262" r:id="rId12"/>
    <p:sldId id="515" r:id="rId13"/>
    <p:sldId id="309" r:id="rId14"/>
    <p:sldId id="311" r:id="rId15"/>
    <p:sldId id="408" r:id="rId16"/>
    <p:sldId id="512" r:id="rId17"/>
    <p:sldId id="519" r:id="rId18"/>
    <p:sldId id="288" r:id="rId19"/>
    <p:sldId id="292" r:id="rId20"/>
    <p:sldId id="516" r:id="rId21"/>
    <p:sldId id="513" r:id="rId22"/>
    <p:sldId id="282" r:id="rId23"/>
    <p:sldId id="510" r:id="rId24"/>
    <p:sldId id="259" r:id="rId25"/>
    <p:sldId id="517" r:id="rId26"/>
    <p:sldId id="520" r:id="rId27"/>
    <p:sldId id="297" r:id="rId28"/>
    <p:sldId id="300" r:id="rId29"/>
    <p:sldId id="410" r:id="rId30"/>
    <p:sldId id="522"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66FF66"/>
    <a:srgbClr val="4FA7FF"/>
    <a:srgbClr val="FDFE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43"/>
      </p:cViewPr>
      <p:guideLst/>
    </p:cSldViewPr>
  </p:slideViewPr>
  <p:notesTextViewPr>
    <p:cViewPr>
      <p:scale>
        <a:sx n="1" d="1"/>
        <a:sy n="1" d="1"/>
      </p:scale>
      <p:origin x="0" y="0"/>
    </p:cViewPr>
  </p:notesTextViewPr>
  <p:sorterViewPr>
    <p:cViewPr>
      <p:scale>
        <a:sx n="100" d="100"/>
        <a:sy n="100" d="100"/>
      </p:scale>
      <p:origin x="0" y="-760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0E3036-92B5-42E9-95DA-730C75AB0527}" type="datetimeFigureOut">
              <a:rPr lang="fr-FR" smtClean="0"/>
              <a:t>28/04/2026</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88A99F-7274-4483-8801-E44C18988787}" type="slidenum">
              <a:rPr lang="fr-FR" smtClean="0"/>
              <a:t>‹N°›</a:t>
            </a:fld>
            <a:endParaRPr lang="fr-FR"/>
          </a:p>
        </p:txBody>
      </p:sp>
    </p:spTree>
    <p:extLst>
      <p:ext uri="{BB962C8B-B14F-4D97-AF65-F5344CB8AC3E}">
        <p14:creationId xmlns:p14="http://schemas.microsoft.com/office/powerpoint/2010/main" val="34695922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26BFF0-6509-48D2-BD84-2F8A2B8314F5}" type="slidenum">
              <a:rPr lang="fr-FR"/>
              <a:pPr/>
              <a:t>6</a:t>
            </a:fld>
            <a:endParaRPr lang="fr-FR"/>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r>
              <a:rPr lang="fr-FR" sz="1600"/>
              <a:t>L’intervenant éducatif conçoit des dispositifs, prescrit des tâches visant à ce que les pratiquants déploient une activité technique</a:t>
            </a:r>
          </a:p>
          <a:p>
            <a:endParaRPr lang="fr-FR" sz="1600"/>
          </a:p>
          <a:p>
            <a:r>
              <a:rPr lang="fr-FR" sz="1600"/>
              <a:t>Il est donc possible avec Vérillon de parler de situations de pratique instrumentées lorsque des outils (cognitifs, matériels, organisationnels ou moteurs) sont intentionnellement introduit et transformés en instruments par les pratiquants</a:t>
            </a:r>
          </a:p>
          <a:p>
            <a:endParaRPr lang="fr-FR" sz="1600"/>
          </a:p>
          <a:p>
            <a:r>
              <a:rPr lang="fr-FR" sz="1600"/>
              <a:t>Les pratiques sociales sportives, et non les seules pratiques d’élite, en tant que vecteur de culture technologique et inducteurs d’activités techniques jouent potentiellement un rôle important sous réserve d’analyses critiques et prospectives</a:t>
            </a:r>
          </a:p>
        </p:txBody>
      </p:sp>
    </p:spTree>
    <p:extLst>
      <p:ext uri="{BB962C8B-B14F-4D97-AF65-F5344CB8AC3E}">
        <p14:creationId xmlns:p14="http://schemas.microsoft.com/office/powerpoint/2010/main" val="4143899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a:noFill/>
        </p:spPr>
        <p:txBody>
          <a:bodyPr/>
          <a:lstStyle/>
          <a:p>
            <a:fld id="{A43863F7-BC0F-4428-9A23-F15E2DE3C890}" type="slidenum">
              <a:rPr lang="fr-FR" smtClean="0">
                <a:latin typeface="Arial" charset="0"/>
              </a:rPr>
              <a:pPr/>
              <a:t>11</a:t>
            </a:fld>
            <a:endParaRPr lang="fr-FR">
              <a:latin typeface="Arial" charset="0"/>
            </a:endParaRPr>
          </a:p>
        </p:txBody>
      </p:sp>
      <p:sp>
        <p:nvSpPr>
          <p:cNvPr id="182275" name="Rectangle 2"/>
          <p:cNvSpPr>
            <a:spLocks noGrp="1" noRot="1" noChangeAspect="1" noChangeArrowheads="1" noTextEdit="1"/>
          </p:cNvSpPr>
          <p:nvPr>
            <p:ph type="sldImg"/>
          </p:nvPr>
        </p:nvSpPr>
        <p:spPr>
          <a:ln/>
        </p:spPr>
      </p:sp>
      <p:sp>
        <p:nvSpPr>
          <p:cNvPr id="182276" name="Rectangle 3"/>
          <p:cNvSpPr>
            <a:spLocks noGrp="1" noChangeArrowheads="1"/>
          </p:cNvSpPr>
          <p:nvPr>
            <p:ph type="body" idx="1"/>
          </p:nvPr>
        </p:nvSpPr>
        <p:spPr>
          <a:xfrm>
            <a:off x="228546" y="4648030"/>
            <a:ext cx="6324182" cy="4495970"/>
          </a:xfrm>
          <a:noFill/>
          <a:ln/>
        </p:spPr>
        <p:txBody>
          <a:bodyPr/>
          <a:lstStyle/>
          <a:p>
            <a:pPr eaLnBrk="1" hangingPunct="1"/>
            <a:r>
              <a:rPr lang="fr-FR" sz="1800">
                <a:latin typeface="Arial" charset="0"/>
              </a:rPr>
              <a:t>A partir du </a:t>
            </a:r>
            <a:r>
              <a:rPr lang="fr-FR" sz="1800" b="1">
                <a:latin typeface="Arial" charset="0"/>
              </a:rPr>
              <a:t>modèle à trois composantes</a:t>
            </a:r>
            <a:r>
              <a:rPr lang="fr-FR" sz="1800">
                <a:latin typeface="Arial" charset="0"/>
              </a:rPr>
              <a:t> (tactique, technique et athlétique proposé par </a:t>
            </a:r>
            <a:r>
              <a:rPr lang="fr-FR" sz="1800" b="1">
                <a:latin typeface="Arial" charset="0"/>
              </a:rPr>
              <a:t>Deleplace</a:t>
            </a:r>
            <a:r>
              <a:rPr lang="fr-FR" sz="1800">
                <a:latin typeface="Arial" charset="0"/>
              </a:rPr>
              <a:t> dès 1966, et de son hypothèse de </a:t>
            </a:r>
            <a:r>
              <a:rPr lang="fr-FR" sz="1800" b="1">
                <a:latin typeface="Arial" charset="0"/>
              </a:rPr>
              <a:t>progression en spirale</a:t>
            </a:r>
            <a:r>
              <a:rPr lang="fr-FR" sz="1800">
                <a:latin typeface="Arial" charset="0"/>
              </a:rPr>
              <a:t> en 1979, au regard des sphères de connaissances aujourd’hui développées sur les différentes facettes de l’action sportive, il est possible de représenter ce processus de développement ainsi :</a:t>
            </a:r>
          </a:p>
          <a:p>
            <a:pPr eaLnBrk="1" hangingPunct="1">
              <a:buFontTx/>
              <a:buChar char="-"/>
            </a:pPr>
            <a:r>
              <a:rPr lang="fr-FR" sz="1800">
                <a:latin typeface="Arial" charset="0"/>
              </a:rPr>
              <a:t> </a:t>
            </a:r>
            <a:r>
              <a:rPr lang="fr-FR" sz="1800" b="1">
                <a:latin typeface="Arial" charset="0"/>
              </a:rPr>
              <a:t>Une spirale de diamètre croissant</a:t>
            </a:r>
            <a:r>
              <a:rPr lang="fr-FR" sz="1800">
                <a:latin typeface="Arial" charset="0"/>
              </a:rPr>
              <a:t> du sol au plafond, permettant un </a:t>
            </a:r>
            <a:r>
              <a:rPr lang="fr-FR" sz="1800" b="1">
                <a:latin typeface="Arial" charset="0"/>
              </a:rPr>
              <a:t>travail spécifique sur l’une des facettes</a:t>
            </a:r>
            <a:r>
              <a:rPr lang="fr-FR" sz="1800">
                <a:latin typeface="Arial" charset="0"/>
              </a:rPr>
              <a:t> (la cercle correspondant grossit) </a:t>
            </a:r>
            <a:r>
              <a:rPr lang="fr-FR" sz="1800" b="1">
                <a:latin typeface="Arial" charset="0"/>
              </a:rPr>
              <a:t>en dominante </a:t>
            </a:r>
            <a:r>
              <a:rPr lang="fr-FR" sz="1800">
                <a:latin typeface="Arial" charset="0"/>
              </a:rPr>
              <a:t>, sous forme de cycle, </a:t>
            </a:r>
            <a:r>
              <a:rPr lang="fr-FR" sz="1800" b="1">
                <a:latin typeface="Arial" charset="0"/>
              </a:rPr>
              <a:t>à chaque anneau temporel</a:t>
            </a:r>
            <a:r>
              <a:rPr lang="fr-FR" sz="1800">
                <a:latin typeface="Arial" charset="0"/>
              </a:rPr>
              <a:t> de la dite spirale,</a:t>
            </a:r>
          </a:p>
          <a:p>
            <a:pPr eaLnBrk="1" hangingPunct="1">
              <a:buFontTx/>
              <a:buChar char="-"/>
            </a:pPr>
            <a:r>
              <a:rPr lang="fr-FR" sz="1800">
                <a:latin typeface="Arial" charset="0"/>
              </a:rPr>
              <a:t> donc un </a:t>
            </a:r>
            <a:r>
              <a:rPr lang="fr-FR" sz="1800" b="1">
                <a:latin typeface="Arial" charset="0"/>
              </a:rPr>
              <a:t>développement successif des différentes facettes à choisir et cadencer</a:t>
            </a:r>
            <a:r>
              <a:rPr lang="fr-FR" sz="1800">
                <a:latin typeface="Arial" charset="0"/>
              </a:rPr>
              <a:t> selon l’âge et les ressources des pratiquants et du milieu de formation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miter lim="800000"/>
            <a:headEnd/>
            <a:tailEnd/>
          </a:ln>
        </p:spPr>
        <p:txBody>
          <a:bodyPr/>
          <a:lstStyle/>
          <a:p>
            <a:fld id="{CCB92AC3-7D43-4ECE-9225-2A5B503E2BD4}" type="slidenum">
              <a:rPr lang="fr-FR" altLang="fr-FR"/>
              <a:pPr/>
              <a:t>14</a:t>
            </a:fld>
            <a:endParaRPr lang="fr-FR" altLang="fr-FR"/>
          </a:p>
        </p:txBody>
      </p:sp>
      <p:sp>
        <p:nvSpPr>
          <p:cNvPr id="35843" name="Rectangle 2"/>
          <p:cNvSpPr>
            <a:spLocks noGrp="1" noRot="1" noChangeAspect="1" noChangeArrowheads="1" noTextEdit="1"/>
          </p:cNvSpPr>
          <p:nvPr>
            <p:ph type="sldImg"/>
          </p:nvPr>
        </p:nvSpPr>
        <p:spPr>
          <a:xfrm>
            <a:off x="1330325" y="381000"/>
            <a:ext cx="4197350" cy="2362200"/>
          </a:xfrm>
          <a:ln/>
        </p:spPr>
      </p:sp>
      <p:sp>
        <p:nvSpPr>
          <p:cNvPr id="35844" name="Rectangle 3"/>
          <p:cNvSpPr>
            <a:spLocks noGrp="1" noChangeArrowheads="1"/>
          </p:cNvSpPr>
          <p:nvPr>
            <p:ph type="body" idx="1"/>
          </p:nvPr>
        </p:nvSpPr>
        <p:spPr>
          <a:xfrm>
            <a:off x="685800" y="2915816"/>
            <a:ext cx="5486400" cy="5976664"/>
          </a:xfrm>
          <a:noFill/>
        </p:spPr>
        <p:txBody>
          <a:bodyPr>
            <a:normAutofit lnSpcReduction="10000"/>
          </a:bodyPr>
          <a:lstStyle/>
          <a:p>
            <a:pPr>
              <a:lnSpc>
                <a:spcPct val="90000"/>
              </a:lnSpc>
            </a:pPr>
            <a:r>
              <a:rPr lang="fr-FR" altLang="fr-FR" sz="1800" dirty="0">
                <a:latin typeface="Verdana" pitchFamily="34" charset="0"/>
              </a:rPr>
              <a:t>Il est donc possible et souhaitable </a:t>
            </a:r>
            <a:r>
              <a:rPr lang="fr-FR" altLang="fr-FR" sz="1800" b="1" dirty="0">
                <a:latin typeface="Verdana" pitchFamily="34" charset="0"/>
              </a:rPr>
              <a:t>d’introduire un artefact</a:t>
            </a:r>
            <a:r>
              <a:rPr lang="fr-FR" altLang="fr-FR" sz="1800" dirty="0">
                <a:latin typeface="Verdana" pitchFamily="34" charset="0"/>
              </a:rPr>
              <a:t> (cognitif, matériel, organisationnel ou corporel) pour obtenir, </a:t>
            </a:r>
            <a:r>
              <a:rPr lang="fr-FR" altLang="fr-FR" sz="1800" b="1" dirty="0">
                <a:latin typeface="Verdana" pitchFamily="34" charset="0"/>
              </a:rPr>
              <a:t>à travers l’activité déployée</a:t>
            </a:r>
            <a:r>
              <a:rPr lang="fr-FR" altLang="fr-FR" sz="1800" dirty="0">
                <a:latin typeface="Verdana" pitchFamily="34" charset="0"/>
              </a:rPr>
              <a:t> lors de l’usage classique de l’outil (ce pourquoi il a été conçu) et les usages inhabituels ou les détournements de celui-ci,… pour obtenir le </a:t>
            </a:r>
            <a:r>
              <a:rPr lang="fr-FR" altLang="fr-FR" sz="1800" b="1" dirty="0">
                <a:latin typeface="Verdana" pitchFamily="34" charset="0"/>
              </a:rPr>
              <a:t>développement des compétences visées</a:t>
            </a:r>
            <a:r>
              <a:rPr lang="fr-FR" altLang="fr-FR" sz="1800" dirty="0">
                <a:latin typeface="Verdana" pitchFamily="34" charset="0"/>
              </a:rPr>
              <a:t>..</a:t>
            </a:r>
          </a:p>
          <a:p>
            <a:pPr eaLnBrk="1" hangingPunct="1">
              <a:lnSpc>
                <a:spcPct val="90000"/>
              </a:lnSpc>
            </a:pPr>
            <a:endParaRPr lang="fr-FR" altLang="fr-FR" sz="1800" b="1" dirty="0">
              <a:solidFill>
                <a:schemeClr val="accent2"/>
              </a:solidFill>
              <a:latin typeface="Arial" charset="0"/>
            </a:endParaRPr>
          </a:p>
          <a:p>
            <a:pPr eaLnBrk="1" hangingPunct="1">
              <a:lnSpc>
                <a:spcPct val="90000"/>
              </a:lnSpc>
            </a:pPr>
            <a:endParaRPr lang="fr-FR" altLang="fr-FR" sz="1800" b="1" dirty="0">
              <a:solidFill>
                <a:schemeClr val="accent2"/>
              </a:solidFill>
              <a:latin typeface="Arial" charset="0"/>
            </a:endParaRPr>
          </a:p>
          <a:p>
            <a:pPr eaLnBrk="1" hangingPunct="1">
              <a:lnSpc>
                <a:spcPct val="90000"/>
              </a:lnSpc>
            </a:pPr>
            <a:endParaRPr lang="fr-FR" altLang="fr-FR" sz="1800" b="1" dirty="0">
              <a:solidFill>
                <a:schemeClr val="accent2"/>
              </a:solidFill>
              <a:latin typeface="Arial" charset="0"/>
            </a:endParaRPr>
          </a:p>
          <a:p>
            <a:pPr eaLnBrk="1" hangingPunct="1">
              <a:lnSpc>
                <a:spcPct val="90000"/>
              </a:lnSpc>
            </a:pPr>
            <a:r>
              <a:rPr lang="fr-FR" altLang="fr-FR" sz="1800" b="1" dirty="0">
                <a:solidFill>
                  <a:schemeClr val="accent2"/>
                </a:solidFill>
                <a:latin typeface="Arial" charset="0"/>
              </a:rPr>
              <a:t>L’interprétation et le pilotage des modalités  de la genèse instrumentale par l’intervenant nécessite de passer obligatoirement par les deux pôles, d’instrumentation et d’instrumentalisation, </a:t>
            </a:r>
          </a:p>
          <a:p>
            <a:pPr eaLnBrk="1" hangingPunct="1">
              <a:lnSpc>
                <a:spcPct val="90000"/>
              </a:lnSpc>
            </a:pPr>
            <a:endParaRPr lang="fr-FR" altLang="fr-FR" sz="1800" b="1" dirty="0">
              <a:solidFill>
                <a:schemeClr val="accent2"/>
              </a:solidFill>
              <a:latin typeface="Arial" charset="0"/>
            </a:endParaRPr>
          </a:p>
          <a:p>
            <a:pPr eaLnBrk="1" hangingPunct="1">
              <a:lnSpc>
                <a:spcPct val="90000"/>
              </a:lnSpc>
            </a:pPr>
            <a:r>
              <a:rPr lang="fr-FR" altLang="fr-FR" sz="1800" b="1" dirty="0">
                <a:solidFill>
                  <a:schemeClr val="accent2"/>
                </a:solidFill>
                <a:latin typeface="Arial" charset="0"/>
              </a:rPr>
              <a:t>que ce soit en succession ou en simultané</a:t>
            </a:r>
          </a:p>
          <a:p>
            <a:pPr eaLnBrk="1" hangingPunct="1">
              <a:lnSpc>
                <a:spcPct val="90000"/>
              </a:lnSpc>
            </a:pPr>
            <a:endParaRPr lang="fr-FR" altLang="fr-FR" sz="1800" b="1" dirty="0">
              <a:solidFill>
                <a:schemeClr val="accent2"/>
              </a:solidFill>
              <a:latin typeface="Arial" charset="0"/>
            </a:endParaRPr>
          </a:p>
          <a:p>
            <a:pPr eaLnBrk="1" hangingPunct="1">
              <a:lnSpc>
                <a:spcPct val="90000"/>
              </a:lnSpc>
            </a:pPr>
            <a:endParaRPr lang="fr-FR" altLang="fr-FR" dirty="0">
              <a:latin typeface="Arial" charset="0"/>
            </a:endParaRPr>
          </a:p>
          <a:p>
            <a:pPr eaLnBrk="1" hangingPunct="1">
              <a:lnSpc>
                <a:spcPct val="90000"/>
              </a:lnSpc>
            </a:pPr>
            <a:r>
              <a:rPr lang="fr-FR" altLang="fr-FR" sz="1800" b="1" dirty="0">
                <a:latin typeface="Arial" charset="0"/>
              </a:rPr>
              <a:t>Ce qui  nécessite  durée, de volume, de qualité, de variations des situations, dispositifs, outils etc., qui doivent être « orchestrés…</a:t>
            </a:r>
            <a:endParaRPr lang="fr-FR" altLang="fr-FR" dirty="0">
              <a:latin typeface="Arial" charset="0"/>
            </a:endParaRPr>
          </a:p>
          <a:p>
            <a:pPr eaLnBrk="1" hangingPunct="1">
              <a:lnSpc>
                <a:spcPct val="90000"/>
              </a:lnSpc>
            </a:pPr>
            <a:endParaRPr lang="fr-FR" altLang="fr-FR" sz="1800" b="1" dirty="0">
              <a:solidFill>
                <a:schemeClr val="accent2"/>
              </a:solidFill>
              <a:latin typeface="Arial" charset="0"/>
            </a:endParaRPr>
          </a:p>
          <a:p>
            <a:pPr eaLnBrk="1" hangingPunct="1">
              <a:lnSpc>
                <a:spcPct val="90000"/>
              </a:lnSpc>
            </a:pPr>
            <a:endParaRPr lang="fr-FR" altLang="fr-FR" sz="1800" b="1" dirty="0">
              <a:solidFill>
                <a:schemeClr val="accent2"/>
              </a:solidFill>
              <a:latin typeface="Arial" charset="0"/>
            </a:endParaRPr>
          </a:p>
          <a:p>
            <a:pPr eaLnBrk="1" hangingPunct="1">
              <a:lnSpc>
                <a:spcPct val="90000"/>
              </a:lnSpc>
            </a:pPr>
            <a:r>
              <a:rPr lang="fr-FR" altLang="fr-FR" sz="900" dirty="0">
                <a:solidFill>
                  <a:srgbClr val="CCFF66"/>
                </a:solidFill>
                <a:latin typeface="Arial" charset="0"/>
              </a:rPr>
              <a:t>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0DC759-D05B-4AA4-978C-C71FF5D013DB}" type="slidenum">
              <a:rPr lang="fr-FR"/>
              <a:pPr/>
              <a:t>15</a:t>
            </a:fld>
            <a:endParaRPr lang="fr-FR"/>
          </a:p>
        </p:txBody>
      </p:sp>
      <p:sp>
        <p:nvSpPr>
          <p:cNvPr id="183298" name="Rectangle 2"/>
          <p:cNvSpPr>
            <a:spLocks noGrp="1" noRot="1" noChangeAspect="1" noChangeArrowheads="1" noTextEdit="1"/>
          </p:cNvSpPr>
          <p:nvPr>
            <p:ph type="sldImg"/>
          </p:nvPr>
        </p:nvSpPr>
        <p:spPr>
          <a:ln/>
        </p:spPr>
      </p:sp>
      <p:sp>
        <p:nvSpPr>
          <p:cNvPr id="183299" name="Rectangle 3"/>
          <p:cNvSpPr>
            <a:spLocks noGrp="1" noChangeArrowheads="1"/>
          </p:cNvSpPr>
          <p:nvPr>
            <p:ph type="body" idx="1"/>
          </p:nvPr>
        </p:nvSpPr>
        <p:spPr/>
        <p:txBody>
          <a:bodyPr/>
          <a:lstStyle/>
          <a:p>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a:spLocks noGrp="1" noChangeArrowheads="1"/>
          </p:cNvSpPr>
          <p:nvPr>
            <p:ph type="sldNum" sz="quarter" idx="5"/>
          </p:nvPr>
        </p:nvSpPr>
        <p:spPr>
          <a:noFill/>
        </p:spPr>
        <p:txBody>
          <a:bodyPr/>
          <a:lstStyle/>
          <a:p>
            <a:fld id="{D9E5D187-E5AA-4564-983B-B31AE0303B78}" type="slidenum">
              <a:rPr lang="fr-FR">
                <a:latin typeface="Arial" charset="0"/>
              </a:rPr>
              <a:pPr/>
              <a:t>18</a:t>
            </a:fld>
            <a:endParaRPr lang="fr-FR">
              <a:latin typeface="Arial" charset="0"/>
            </a:endParaRPr>
          </a:p>
        </p:txBody>
      </p:sp>
      <p:sp>
        <p:nvSpPr>
          <p:cNvPr id="192515" name="Rectangle 2"/>
          <p:cNvSpPr>
            <a:spLocks noGrp="1" noRot="1" noChangeAspect="1" noChangeArrowheads="1" noTextEdit="1"/>
          </p:cNvSpPr>
          <p:nvPr>
            <p:ph type="sldImg"/>
          </p:nvPr>
        </p:nvSpPr>
        <p:spPr>
          <a:ln/>
        </p:spPr>
      </p:sp>
      <p:sp>
        <p:nvSpPr>
          <p:cNvPr id="192516" name="Rectangle 3"/>
          <p:cNvSpPr>
            <a:spLocks noGrp="1" noChangeArrowheads="1"/>
          </p:cNvSpPr>
          <p:nvPr>
            <p:ph type="body" idx="1"/>
          </p:nvPr>
        </p:nvSpPr>
        <p:spPr>
          <a:xfrm>
            <a:off x="1123138" y="4343913"/>
            <a:ext cx="4611724" cy="4114361"/>
          </a:xfrm>
          <a:noFill/>
          <a:ln/>
        </p:spPr>
        <p:txBody>
          <a:bodyPr/>
          <a:lstStyle/>
          <a:p>
            <a:pPr eaLnBrk="1" hangingPunct="1"/>
            <a:endParaRPr lang="fr-FR">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miter lim="800000"/>
            <a:headEnd/>
            <a:tailEnd/>
          </a:ln>
        </p:spPr>
        <p:txBody>
          <a:bodyPr/>
          <a:lstStyle/>
          <a:p>
            <a:fld id="{25A8A286-36EC-43FD-AB84-A448267979A8}" type="slidenum">
              <a:rPr lang="fr-FR" altLang="fr-FR"/>
              <a:pPr/>
              <a:t>22</a:t>
            </a:fld>
            <a:endParaRPr lang="fr-FR" altLang="fr-F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p:spPr>
        <p:txBody>
          <a:bodyPr/>
          <a:lstStyle/>
          <a:p>
            <a:pPr eaLnBrk="1" hangingPunct="1">
              <a:lnSpc>
                <a:spcPct val="90000"/>
              </a:lnSpc>
            </a:pPr>
            <a:r>
              <a:rPr lang="fr-FR" altLang="fr-FR" sz="1800">
                <a:latin typeface="Arial" charset="0"/>
              </a:rPr>
              <a:t>Avant d'aborder la problématique du temps et de la temporalité</a:t>
            </a:r>
            <a:r>
              <a:rPr lang="fr-FR" altLang="fr-FR" sz="1600">
                <a:latin typeface="Arial" charset="0"/>
              </a:rPr>
              <a:t> </a:t>
            </a:r>
          </a:p>
          <a:p>
            <a:pPr eaLnBrk="1" hangingPunct="1">
              <a:lnSpc>
                <a:spcPct val="90000"/>
              </a:lnSpc>
            </a:pPr>
            <a:r>
              <a:rPr lang="fr-FR" altLang="fr-FR" sz="1600">
                <a:latin typeface="Arial" charset="0"/>
              </a:rPr>
              <a:t>Nous pouvons caractériserons la perspective adoptée ici à savoir </a:t>
            </a:r>
          </a:p>
          <a:p>
            <a:pPr eaLnBrk="1" hangingPunct="1">
              <a:lnSpc>
                <a:spcPct val="90000"/>
              </a:lnSpc>
            </a:pPr>
            <a:r>
              <a:rPr lang="fr-FR" altLang="fr-FR" sz="1600">
                <a:latin typeface="Arial" charset="0"/>
              </a:rPr>
              <a:t>           une approche techno-didactique,</a:t>
            </a:r>
          </a:p>
          <a:p>
            <a:pPr eaLnBrk="1" hangingPunct="1">
              <a:lnSpc>
                <a:spcPct val="90000"/>
              </a:lnSpc>
            </a:pPr>
            <a:endParaRPr lang="fr-FR" altLang="fr-FR" sz="1600">
              <a:latin typeface="Arial" charset="0"/>
            </a:endParaRPr>
          </a:p>
          <a:p>
            <a:pPr eaLnBrk="1" hangingPunct="1">
              <a:lnSpc>
                <a:spcPct val="90000"/>
              </a:lnSpc>
            </a:pPr>
            <a:r>
              <a:rPr lang="fr-FR" altLang="fr-FR" sz="1600">
                <a:latin typeface="Arial" charset="0"/>
              </a:rPr>
              <a:t>Comme le fruit d’une influence réciproque entre :</a:t>
            </a:r>
          </a:p>
          <a:p>
            <a:pPr eaLnBrk="1" hangingPunct="1">
              <a:lnSpc>
                <a:spcPct val="90000"/>
              </a:lnSpc>
            </a:pPr>
            <a:r>
              <a:rPr lang="fr-FR" altLang="fr-FR" sz="1600">
                <a:latin typeface="Arial" charset="0"/>
              </a:rPr>
              <a:t>Une modélisation technologiques des pratiques sociales physiques sportives et artistiques (PPSA) en terme des techniques culturelles et fonctionnelles, </a:t>
            </a:r>
          </a:p>
          <a:p>
            <a:pPr eaLnBrk="1" hangingPunct="1">
              <a:lnSpc>
                <a:spcPct val="90000"/>
              </a:lnSpc>
            </a:pPr>
            <a:r>
              <a:rPr lang="fr-FR" altLang="fr-FR" sz="1600">
                <a:latin typeface="Arial" charset="0"/>
              </a:rPr>
              <a:t>et </a:t>
            </a:r>
          </a:p>
          <a:p>
            <a:pPr eaLnBrk="1" hangingPunct="1">
              <a:lnSpc>
                <a:spcPct val="90000"/>
              </a:lnSpc>
            </a:pPr>
            <a:r>
              <a:rPr lang="fr-FR" altLang="fr-FR" sz="1600">
                <a:latin typeface="Arial" charset="0"/>
              </a:rPr>
              <a:t>une transposition didactique en terme de modulation et de transformation des contenus et des modalités d'intervention selon les finalités et les conditions éducatives</a:t>
            </a:r>
            <a:r>
              <a:rPr lang="fr-FR" altLang="fr-FR" sz="1000">
                <a:latin typeface="Arial" charset="0"/>
              </a:rPr>
              <a:t>.</a:t>
            </a:r>
          </a:p>
          <a:p>
            <a:pPr eaLnBrk="1" hangingPunct="1">
              <a:lnSpc>
                <a:spcPct val="90000"/>
              </a:lnSpc>
            </a:pPr>
            <a:endParaRPr lang="fr-FR" altLang="fr-FR" sz="100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88003C-520E-41E8-AA62-F8E89769715E}" type="slidenum">
              <a:rPr lang="fr-FR"/>
              <a:pPr/>
              <a:t>25</a:t>
            </a:fld>
            <a:endParaRPr lang="fr-FR"/>
          </a:p>
        </p:txBody>
      </p:sp>
      <p:sp>
        <p:nvSpPr>
          <p:cNvPr id="134146" name="Rectangle 2"/>
          <p:cNvSpPr>
            <a:spLocks noGrp="1" noRot="1" noChangeAspect="1" noChangeArrowheads="1" noTextEdit="1"/>
          </p:cNvSpPr>
          <p:nvPr>
            <p:ph type="sldImg"/>
          </p:nvPr>
        </p:nvSpPr>
        <p:spPr>
          <a:xfrm>
            <a:off x="1304925" y="685800"/>
            <a:ext cx="3833813" cy="2157413"/>
          </a:xfrm>
          <a:ln/>
        </p:spPr>
      </p:sp>
      <p:sp>
        <p:nvSpPr>
          <p:cNvPr id="134147" name="Rectangle 3"/>
          <p:cNvSpPr>
            <a:spLocks noGrp="1" noChangeArrowheads="1"/>
          </p:cNvSpPr>
          <p:nvPr>
            <p:ph type="body" idx="1"/>
          </p:nvPr>
        </p:nvSpPr>
        <p:spPr>
          <a:xfrm>
            <a:off x="685800" y="3059113"/>
            <a:ext cx="5486400" cy="5905500"/>
          </a:xfrm>
        </p:spPr>
        <p:txBody>
          <a:bodyPr/>
          <a:lstStyle/>
          <a:p>
            <a:endParaRPr lang="fr-FR" sz="900"/>
          </a:p>
          <a:p>
            <a:r>
              <a:rPr lang="fr-FR" sz="1600"/>
              <a:t>C’est avec plaisir et un peu d’émotion que je vous retrouve ici, ou j’ai travaillé à mi-temps pendant 4 années à la création et l’animation de la Cellule de recherche rugby rattachée à la DTN. Nous y avions lancé ou collaboré à plusieurs études et initiatives:</a:t>
            </a:r>
          </a:p>
          <a:p>
            <a:pPr>
              <a:buFontTx/>
              <a:buChar char="-"/>
            </a:pPr>
            <a:r>
              <a:rPr lang="fr-FR" sz="1600"/>
              <a:t>PAC rugby,</a:t>
            </a:r>
          </a:p>
          <a:p>
            <a:pPr>
              <a:buFontTx/>
              <a:buChar char="-"/>
            </a:pPr>
            <a:r>
              <a:rPr lang="fr-FR" sz="1600"/>
              <a:t>Rachis cervical en 1</a:t>
            </a:r>
            <a:r>
              <a:rPr lang="fr-FR" sz="1600" baseline="30000"/>
              <a:t>ère</a:t>
            </a:r>
            <a:r>
              <a:rPr lang="fr-FR" sz="1600"/>
              <a:t> ligne,</a:t>
            </a:r>
          </a:p>
          <a:p>
            <a:pPr>
              <a:buFontTx/>
              <a:buChar char="-"/>
            </a:pPr>
            <a:r>
              <a:rPr lang="fr-FR" sz="1600"/>
              <a:t>Lexique de terminologie rugby</a:t>
            </a:r>
          </a:p>
          <a:p>
            <a:pPr>
              <a:buFontTx/>
              <a:buChar char="-"/>
            </a:pPr>
            <a:r>
              <a:rPr lang="fr-FR" sz="1600"/>
              <a:t>Journées Sciences et rugby,</a:t>
            </a:r>
          </a:p>
          <a:p>
            <a:pPr>
              <a:buFontTx/>
              <a:buChar char="-"/>
            </a:pPr>
            <a:r>
              <a:rPr lang="fr-FR" sz="1600"/>
              <a:t>Continuité du jeu de mouvement au niveau international,</a:t>
            </a:r>
          </a:p>
          <a:p>
            <a:pPr>
              <a:buFontTx/>
              <a:buChar char="-"/>
            </a:pPr>
            <a:r>
              <a:rPr lang="fr-FR" sz="1600"/>
              <a:t>Master international de rugby,</a:t>
            </a:r>
          </a:p>
          <a:p>
            <a:r>
              <a:rPr lang="fr-FR" sz="1600"/>
              <a:t>Mais aussi sur les précurseurs du jeu de mouvement en France maintenant développé par CRMT,</a:t>
            </a:r>
          </a:p>
          <a:p>
            <a:r>
              <a:rPr lang="fr-FR" sz="1600"/>
              <a:t>La modélisation du jeu à 7,</a:t>
            </a:r>
          </a:p>
          <a:p>
            <a:r>
              <a:rPr lang="fr-FR" sz="1600"/>
              <a:t>Le coaching des équipes nationales,</a:t>
            </a:r>
          </a:p>
          <a:p>
            <a:r>
              <a:rPr lang="fr-FR" sz="1600"/>
              <a:t>L’arbitrage,</a:t>
            </a:r>
          </a:p>
          <a:p>
            <a:r>
              <a:rPr lang="fr-FR" sz="1600"/>
              <a:t>Le suportérisme,</a:t>
            </a:r>
          </a:p>
          <a:p>
            <a:r>
              <a:rPr lang="fr-FR" sz="1600"/>
              <a:t>Etc.</a:t>
            </a:r>
          </a:p>
          <a:p>
            <a:r>
              <a:rPr lang="fr-FR" sz="1600"/>
              <a:t> dont certaines ont trouvées leur prolongement depuis…</a:t>
            </a:r>
          </a:p>
        </p:txBody>
      </p:sp>
    </p:spTree>
    <p:extLst>
      <p:ext uri="{BB962C8B-B14F-4D97-AF65-F5344CB8AC3E}">
        <p14:creationId xmlns:p14="http://schemas.microsoft.com/office/powerpoint/2010/main" val="11037949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fr-FR"/>
              <a:t>Modifiez le style du titre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EBA530CB-65E0-44A1-B112-BF361792CB00}" type="datetimeFigureOut">
              <a:rPr lang="fr-FR" smtClean="0"/>
              <a:t>28/04/2026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81BA52F-40E3-4C81-94A9-219FA1964F08}" type="slidenum">
              <a:rPr lang="fr-FR" smtClean="0"/>
              <a:t>‹N°›</a:t>
            </a:fld>
            <a:endParaRPr lang="fr-FR"/>
          </a:p>
        </p:txBody>
      </p:sp>
    </p:spTree>
    <p:extLst>
      <p:ext uri="{BB962C8B-B14F-4D97-AF65-F5344CB8AC3E}">
        <p14:creationId xmlns:p14="http://schemas.microsoft.com/office/powerpoint/2010/main" val="19453454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fr-FR"/>
              <a:t>Modifiez le style du titre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fr-FR"/>
              <a:t>Cliquez sur l'icône pour ajouter une image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EBA530CB-65E0-44A1-B112-BF361792CB00}" type="datetimeFigureOut">
              <a:rPr lang="fr-FR" smtClean="0"/>
              <a:t>28/04/2026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81BA52F-40E3-4C81-94A9-219FA1964F08}" type="slidenum">
              <a:rPr lang="fr-FR" smtClean="0"/>
              <a:t>‹N°›</a:t>
            </a:fld>
            <a:endParaRPr lang="fr-FR"/>
          </a:p>
        </p:txBody>
      </p:sp>
    </p:spTree>
    <p:extLst>
      <p:ext uri="{BB962C8B-B14F-4D97-AF65-F5344CB8AC3E}">
        <p14:creationId xmlns:p14="http://schemas.microsoft.com/office/powerpoint/2010/main" val="30657646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fr-FR"/>
              <a:t>Modifiez le style du titre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EBA530CB-65E0-44A1-B112-BF361792CB00}" type="datetimeFigureOut">
              <a:rPr lang="fr-FR" smtClean="0"/>
              <a:t>28/04/2026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81BA52F-40E3-4C81-94A9-219FA1964F08}" type="slidenum">
              <a:rPr lang="fr-FR" smtClean="0"/>
              <a:t>‹N°›</a:t>
            </a:fld>
            <a:endParaRPr lang="fr-FR"/>
          </a:p>
        </p:txBody>
      </p:sp>
    </p:spTree>
    <p:extLst>
      <p:ext uri="{BB962C8B-B14F-4D97-AF65-F5344CB8AC3E}">
        <p14:creationId xmlns:p14="http://schemas.microsoft.com/office/powerpoint/2010/main" val="3328246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fr-FR"/>
              <a:t>Modifiez le style du titre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fr-FR"/>
              <a:t>Cliquez pour modifier les styles du texte du masque</a:t>
            </a:r>
          </a:p>
        </p:txBody>
      </p:sp>
      <p:sp>
        <p:nvSpPr>
          <p:cNvPr id="2" name="Date Placeholder 1"/>
          <p:cNvSpPr>
            <a:spLocks noGrp="1"/>
          </p:cNvSpPr>
          <p:nvPr>
            <p:ph type="dt" sz="half" idx="10"/>
          </p:nvPr>
        </p:nvSpPr>
        <p:spPr/>
        <p:txBody>
          <a:bodyPr/>
          <a:lstStyle/>
          <a:p>
            <a:fld id="{EBA530CB-65E0-44A1-B112-BF361792CB00}" type="datetimeFigureOut">
              <a:rPr lang="fr-FR" smtClean="0"/>
              <a:t>28/04/2026</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881BA52F-40E3-4C81-94A9-219FA1964F08}" type="slidenum">
              <a:rPr lang="fr-FR" smtClean="0"/>
              <a:t>‹N°›</a:t>
            </a:fld>
            <a:endParaRPr lang="fr-FR"/>
          </a:p>
        </p:txBody>
      </p:sp>
    </p:spTree>
    <p:extLst>
      <p:ext uri="{BB962C8B-B14F-4D97-AF65-F5344CB8AC3E}">
        <p14:creationId xmlns:p14="http://schemas.microsoft.com/office/powerpoint/2010/main" val="16188324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BA530CB-65E0-44A1-B112-BF361792CB00}" type="datetimeFigureOut">
              <a:rPr lang="fr-FR" smtClean="0"/>
              <a:t>28/04/2026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81BA52F-40E3-4C81-94A9-219FA1964F08}" type="slidenum">
              <a:rPr lang="fr-FR" smtClean="0"/>
              <a:t>‹N°›</a:t>
            </a:fld>
            <a:endParaRPr lang="fr-FR"/>
          </a:p>
        </p:txBody>
      </p:sp>
    </p:spTree>
    <p:extLst>
      <p:ext uri="{BB962C8B-B14F-4D97-AF65-F5344CB8AC3E}">
        <p14:creationId xmlns:p14="http://schemas.microsoft.com/office/powerpoint/2010/main" val="25535548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BA530CB-65E0-44A1-B112-BF361792CB00}" type="datetimeFigureOut">
              <a:rPr lang="fr-FR" smtClean="0"/>
              <a:t>28/04/2026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81BA52F-40E3-4C81-94A9-219FA1964F08}" type="slidenum">
              <a:rPr lang="fr-FR" smtClean="0"/>
              <a:t>‹N°›</a:t>
            </a:fld>
            <a:endParaRPr lang="fr-FR"/>
          </a:p>
        </p:txBody>
      </p:sp>
    </p:spTree>
    <p:extLst>
      <p:ext uri="{BB962C8B-B14F-4D97-AF65-F5344CB8AC3E}">
        <p14:creationId xmlns:p14="http://schemas.microsoft.com/office/powerpoint/2010/main" val="29464000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p:spPr>
        <p:txBody>
          <a:bodyPr/>
          <a:lstStyle/>
          <a:p>
            <a:r>
              <a:rPr lang="fr-FR"/>
              <a:t>Cliquez pour modifier le style du titre</a:t>
            </a:r>
          </a:p>
        </p:txBody>
      </p:sp>
      <p:sp>
        <p:nvSpPr>
          <p:cNvPr id="3" name="Espace réservé du tableau 2"/>
          <p:cNvSpPr>
            <a:spLocks noGrp="1"/>
          </p:cNvSpPr>
          <p:nvPr>
            <p:ph type="tbl" idx="1"/>
          </p:nvPr>
        </p:nvSpPr>
        <p:spPr>
          <a:xfrm>
            <a:off x="609600" y="1600201"/>
            <a:ext cx="10972800" cy="4525963"/>
          </a:xfrm>
        </p:spPr>
        <p:txBody>
          <a:bodyPr/>
          <a:lstStyle/>
          <a:p>
            <a:endParaRPr lang="fr-FR"/>
          </a:p>
        </p:txBody>
      </p:sp>
      <p:sp>
        <p:nvSpPr>
          <p:cNvPr id="4" name="Espace réservé de la date 3"/>
          <p:cNvSpPr>
            <a:spLocks noGrp="1"/>
          </p:cNvSpPr>
          <p:nvPr>
            <p:ph type="dt" sz="half" idx="10"/>
          </p:nvPr>
        </p:nvSpPr>
        <p:spPr>
          <a:xfrm>
            <a:off x="609600" y="6245225"/>
            <a:ext cx="2844800" cy="476250"/>
          </a:xfrm>
        </p:spPr>
        <p:txBody>
          <a:bodyPr/>
          <a:lstStyle>
            <a:lvl1pPr>
              <a:defRPr/>
            </a:lvl1pPr>
          </a:lstStyle>
          <a:p>
            <a:endParaRPr lang="fr-FR"/>
          </a:p>
        </p:txBody>
      </p:sp>
      <p:sp>
        <p:nvSpPr>
          <p:cNvPr id="5" name="Espace réservé du pied de page 4"/>
          <p:cNvSpPr>
            <a:spLocks noGrp="1"/>
          </p:cNvSpPr>
          <p:nvPr>
            <p:ph type="ftr" sz="quarter" idx="11"/>
          </p:nvPr>
        </p:nvSpPr>
        <p:spPr>
          <a:xfrm>
            <a:off x="4165600" y="6245225"/>
            <a:ext cx="3860800" cy="476250"/>
          </a:xfrm>
        </p:spPr>
        <p:txBody>
          <a:bodyPr/>
          <a:lstStyle>
            <a:lvl1pPr>
              <a:defRPr/>
            </a:lvl1pPr>
          </a:lstStyle>
          <a:p>
            <a:endParaRPr lang="fr-FR"/>
          </a:p>
        </p:txBody>
      </p:sp>
      <p:sp>
        <p:nvSpPr>
          <p:cNvPr id="6" name="Espace réservé du numéro de diapositive 5"/>
          <p:cNvSpPr>
            <a:spLocks noGrp="1"/>
          </p:cNvSpPr>
          <p:nvPr>
            <p:ph type="sldNum" sz="quarter" idx="12"/>
          </p:nvPr>
        </p:nvSpPr>
        <p:spPr>
          <a:xfrm>
            <a:off x="8737600" y="6245225"/>
            <a:ext cx="2844800" cy="476250"/>
          </a:xfrm>
        </p:spPr>
        <p:txBody>
          <a:bodyPr/>
          <a:lstStyle>
            <a:lvl1pPr>
              <a:defRPr/>
            </a:lvl1pPr>
          </a:lstStyle>
          <a:p>
            <a:fld id="{032269AC-637B-4525-96EB-2C863FF94079}" type="slidenum">
              <a:rPr lang="fr-FR"/>
              <a:pPr/>
              <a:t>‹N°›</a:t>
            </a:fld>
            <a:endParaRPr lang="fr-FR"/>
          </a:p>
        </p:txBody>
      </p:sp>
    </p:spTree>
    <p:extLst>
      <p:ext uri="{BB962C8B-B14F-4D97-AF65-F5344CB8AC3E}">
        <p14:creationId xmlns:p14="http://schemas.microsoft.com/office/powerpoint/2010/main" val="4185334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fr-FR"/>
              <a:t>Modifiez le style du titre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BA530CB-65E0-44A1-B112-BF361792CB00}" type="datetimeFigureOut">
              <a:rPr lang="fr-FR" smtClean="0"/>
              <a:t>28/04/2026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81BA52F-40E3-4C81-94A9-219FA1964F08}" type="slidenum">
              <a:rPr lang="fr-FR" smtClean="0"/>
              <a:t>‹N°›</a:t>
            </a:fld>
            <a:endParaRPr lang="fr-FR"/>
          </a:p>
        </p:txBody>
      </p:sp>
    </p:spTree>
    <p:extLst>
      <p:ext uri="{BB962C8B-B14F-4D97-AF65-F5344CB8AC3E}">
        <p14:creationId xmlns:p14="http://schemas.microsoft.com/office/powerpoint/2010/main" val="3088748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fr-FR"/>
              <a:t>Modifiez le style du titre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EBA530CB-65E0-44A1-B112-BF361792CB00}" type="datetimeFigureOut">
              <a:rPr lang="fr-FR" smtClean="0"/>
              <a:t>28/04/2026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81BA52F-40E3-4C81-94A9-219FA1964F08}" type="slidenum">
              <a:rPr lang="fr-FR" smtClean="0"/>
              <a:t>‹N°›</a:t>
            </a:fld>
            <a:endParaRPr lang="fr-FR"/>
          </a:p>
        </p:txBody>
      </p:sp>
    </p:spTree>
    <p:extLst>
      <p:ext uri="{BB962C8B-B14F-4D97-AF65-F5344CB8AC3E}">
        <p14:creationId xmlns:p14="http://schemas.microsoft.com/office/powerpoint/2010/main" val="38810352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EBA530CB-65E0-44A1-B112-BF361792CB00}" type="datetimeFigureOut">
              <a:rPr lang="fr-FR" smtClean="0"/>
              <a:t>28/04/2026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81BA52F-40E3-4C81-94A9-219FA1964F08}" type="slidenum">
              <a:rPr lang="fr-FR" smtClean="0"/>
              <a:t>‹N°›</a:t>
            </a:fld>
            <a:endParaRPr lang="fr-FR"/>
          </a:p>
        </p:txBody>
      </p:sp>
    </p:spTree>
    <p:extLst>
      <p:ext uri="{BB962C8B-B14F-4D97-AF65-F5344CB8AC3E}">
        <p14:creationId xmlns:p14="http://schemas.microsoft.com/office/powerpoint/2010/main" val="3539181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EBA530CB-65E0-44A1-B112-BF361792CB00}" type="datetimeFigureOut">
              <a:rPr lang="fr-FR" smtClean="0"/>
              <a:t>28/04/2026</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881BA52F-40E3-4C81-94A9-219FA1964F08}" type="slidenum">
              <a:rPr lang="fr-FR" smtClean="0"/>
              <a:t>‹N°›</a:t>
            </a:fld>
            <a:endParaRPr lang="fr-FR"/>
          </a:p>
        </p:txBody>
      </p:sp>
    </p:spTree>
    <p:extLst>
      <p:ext uri="{BB962C8B-B14F-4D97-AF65-F5344CB8AC3E}">
        <p14:creationId xmlns:p14="http://schemas.microsoft.com/office/powerpoint/2010/main" val="441034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EBA530CB-65E0-44A1-B112-BF361792CB00}" type="datetimeFigureOut">
              <a:rPr lang="fr-FR" smtClean="0"/>
              <a:t>28/04/2026</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881BA52F-40E3-4C81-94A9-219FA1964F08}" type="slidenum">
              <a:rPr lang="fr-FR" smtClean="0"/>
              <a:t>‹N°›</a:t>
            </a:fld>
            <a:endParaRPr lang="fr-FR"/>
          </a:p>
        </p:txBody>
      </p:sp>
    </p:spTree>
    <p:extLst>
      <p:ext uri="{BB962C8B-B14F-4D97-AF65-F5344CB8AC3E}">
        <p14:creationId xmlns:p14="http://schemas.microsoft.com/office/powerpoint/2010/main" val="3065997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A530CB-65E0-44A1-B112-BF361792CB00}" type="datetimeFigureOut">
              <a:rPr lang="fr-FR" smtClean="0"/>
              <a:t>28/04/2026</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881BA52F-40E3-4C81-94A9-219FA1964F08}" type="slidenum">
              <a:rPr lang="fr-FR" smtClean="0"/>
              <a:t>‹N°›</a:t>
            </a:fld>
            <a:endParaRPr lang="fr-FR"/>
          </a:p>
        </p:txBody>
      </p:sp>
    </p:spTree>
    <p:extLst>
      <p:ext uri="{BB962C8B-B14F-4D97-AF65-F5344CB8AC3E}">
        <p14:creationId xmlns:p14="http://schemas.microsoft.com/office/powerpoint/2010/main" val="4158966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fr-FR"/>
              <a:t>Modifiez le style du titre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EBA530CB-65E0-44A1-B112-BF361792CB00}" type="datetimeFigureOut">
              <a:rPr lang="fr-FR" smtClean="0"/>
              <a:t>28/04/2026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81BA52F-40E3-4C81-94A9-219FA1964F08}" type="slidenum">
              <a:rPr lang="fr-FR" smtClean="0"/>
              <a:t>‹N°›</a:t>
            </a:fld>
            <a:endParaRPr lang="fr-FR"/>
          </a:p>
        </p:txBody>
      </p:sp>
    </p:spTree>
    <p:extLst>
      <p:ext uri="{BB962C8B-B14F-4D97-AF65-F5344CB8AC3E}">
        <p14:creationId xmlns:p14="http://schemas.microsoft.com/office/powerpoint/2010/main" val="1074729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fr-FR"/>
              <a:t>Modifiez le style du titre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fr-FR"/>
              <a:t>Cliquez sur l'icône pour ajouter une image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a:xfrm>
            <a:off x="3885810" y="6041362"/>
            <a:ext cx="976879" cy="365125"/>
          </a:xfrm>
        </p:spPr>
        <p:txBody>
          <a:bodyPr/>
          <a:lstStyle/>
          <a:p>
            <a:fld id="{EBA530CB-65E0-44A1-B112-BF361792CB00}" type="datetimeFigureOut">
              <a:rPr lang="fr-FR" smtClean="0"/>
              <a:t>28/04/2026</a:t>
            </a:fld>
            <a:endParaRPr lang="fr-FR"/>
          </a:p>
        </p:txBody>
      </p:sp>
      <p:sp>
        <p:nvSpPr>
          <p:cNvPr id="6" name="Footer Placeholder 5"/>
          <p:cNvSpPr>
            <a:spLocks noGrp="1"/>
          </p:cNvSpPr>
          <p:nvPr>
            <p:ph type="ftr" sz="quarter" idx="11"/>
          </p:nvPr>
        </p:nvSpPr>
        <p:spPr>
          <a:xfrm>
            <a:off x="590396" y="6041362"/>
            <a:ext cx="3295413" cy="365125"/>
          </a:xfrm>
        </p:spPr>
        <p:txBody>
          <a:bodyPr/>
          <a:lstStyle/>
          <a:p>
            <a:endParaRPr lang="fr-FR"/>
          </a:p>
        </p:txBody>
      </p:sp>
      <p:sp>
        <p:nvSpPr>
          <p:cNvPr id="7" name="Slide Number Placeholder 6"/>
          <p:cNvSpPr>
            <a:spLocks noGrp="1"/>
          </p:cNvSpPr>
          <p:nvPr>
            <p:ph type="sldNum" sz="quarter" idx="12"/>
          </p:nvPr>
        </p:nvSpPr>
        <p:spPr>
          <a:xfrm>
            <a:off x="4862689" y="5915888"/>
            <a:ext cx="1062155" cy="490599"/>
          </a:xfrm>
        </p:spPr>
        <p:txBody>
          <a:bodyPr/>
          <a:lstStyle/>
          <a:p>
            <a:fld id="{881BA52F-40E3-4C81-94A9-219FA1964F08}" type="slidenum">
              <a:rPr lang="fr-FR" smtClean="0"/>
              <a:t>‹N°›</a:t>
            </a:fld>
            <a:endParaRPr lang="fr-FR"/>
          </a:p>
        </p:txBody>
      </p:sp>
    </p:spTree>
    <p:extLst>
      <p:ext uri="{BB962C8B-B14F-4D97-AF65-F5344CB8AC3E}">
        <p14:creationId xmlns:p14="http://schemas.microsoft.com/office/powerpoint/2010/main" val="16289027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fr-FR"/>
              <a:t>Modifiez le style du titre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fr-FR"/>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EBA530CB-65E0-44A1-B112-BF361792CB00}" type="datetimeFigureOut">
              <a:rPr lang="fr-FR" smtClean="0"/>
              <a:t>28/04/2026</a:t>
            </a:fld>
            <a:endParaRPr lang="fr-FR"/>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881BA52F-40E3-4C81-94A9-219FA1964F08}" type="slidenum">
              <a:rPr lang="fr-FR" smtClean="0"/>
              <a:t>‹N°›</a:t>
            </a:fld>
            <a:endParaRPr lang="fr-FR"/>
          </a:p>
        </p:txBody>
      </p:sp>
    </p:spTree>
    <p:extLst>
      <p:ext uri="{BB962C8B-B14F-4D97-AF65-F5344CB8AC3E}">
        <p14:creationId xmlns:p14="http://schemas.microsoft.com/office/powerpoint/2010/main" val="1593521777"/>
      </p:ext>
    </p:extLst>
  </p:cSld>
  <p:clrMap bg1="dk1" tx1="lt1" bg2="dk2" tx2="lt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 id="2147483773" r:id="rId14"/>
    <p:sldLayoutId id="2147483774" r:id="rId15"/>
  </p:sldLayoutIdLst>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tif"/><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package" Target="../embeddings/Microsoft_PowerPoint_Slide.sldx"/><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F17BC8F-FF53-8EA8-693D-40DFD4D3B250}"/>
              </a:ext>
            </a:extLst>
          </p:cNvPr>
          <p:cNvSpPr>
            <a:spLocks noGrp="1"/>
          </p:cNvSpPr>
          <p:nvPr>
            <p:ph type="ctrTitle"/>
          </p:nvPr>
        </p:nvSpPr>
        <p:spPr>
          <a:xfrm>
            <a:off x="1716352" y="1874985"/>
            <a:ext cx="8739558" cy="2658143"/>
          </a:xfrm>
        </p:spPr>
        <p:txBody>
          <a:bodyPr>
            <a:normAutofit fontScale="90000"/>
          </a:bodyPr>
          <a:lstStyle/>
          <a:p>
            <a:pPr algn="ctr"/>
            <a:r>
              <a:rPr lang="fr-FR" sz="2400" dirty="0"/>
              <a:t>    </a:t>
            </a:r>
            <a:r>
              <a:rPr lang="fr-FR" sz="3100" dirty="0"/>
              <a:t>« Pour la réussite de tous en EPS : comment              </a:t>
            </a:r>
            <a:br>
              <a:rPr lang="fr-FR" sz="3100" dirty="0"/>
            </a:br>
            <a:r>
              <a:rPr lang="fr-FR" sz="3100" dirty="0"/>
              <a:t>    prendre en compte toutes les inégalités ? » </a:t>
            </a:r>
            <a:br>
              <a:rPr lang="fr-FR" sz="3100" dirty="0"/>
            </a:br>
            <a:r>
              <a:rPr lang="fr-FR" sz="2200" i="1" dirty="0">
                <a:solidFill>
                  <a:srgbClr val="FFFF00"/>
                </a:solidFill>
                <a:highlight>
                  <a:srgbClr val="000080"/>
                </a:highlight>
              </a:rPr>
              <a:t>Retour sur les contributions théoriques et pratiques de ces journées</a:t>
            </a:r>
            <a:br>
              <a:rPr lang="fr-FR" sz="2400" dirty="0">
                <a:solidFill>
                  <a:srgbClr val="002060"/>
                </a:solidFill>
              </a:rPr>
            </a:br>
            <a:br>
              <a:rPr lang="fr-FR" sz="2400" dirty="0">
                <a:solidFill>
                  <a:srgbClr val="002060"/>
                </a:solidFill>
              </a:rPr>
            </a:br>
            <a:r>
              <a:rPr lang="fr-FR" sz="2400" dirty="0">
                <a:solidFill>
                  <a:srgbClr val="002060"/>
                </a:solidFill>
              </a:rPr>
              <a:t>                                                           </a:t>
            </a:r>
            <a:r>
              <a:rPr lang="fr-FR" sz="2000" dirty="0">
                <a:solidFill>
                  <a:srgbClr val="00FF00"/>
                </a:solidFill>
                <a:highlight>
                  <a:srgbClr val="000080"/>
                </a:highlight>
              </a:rPr>
              <a:t>Daniel Bouthier ex enseignant d’EPS</a:t>
            </a:r>
            <a:r>
              <a:rPr lang="fr-FR" sz="2000" dirty="0">
                <a:solidFill>
                  <a:srgbClr val="00FF00"/>
                </a:solidFill>
              </a:rPr>
              <a:t>       </a:t>
            </a:r>
            <a:br>
              <a:rPr lang="fr-FR" sz="2000" dirty="0">
                <a:solidFill>
                  <a:srgbClr val="00FF00"/>
                </a:solidFill>
              </a:rPr>
            </a:br>
            <a:r>
              <a:rPr lang="fr-FR" sz="2000" dirty="0">
                <a:solidFill>
                  <a:srgbClr val="00FF00"/>
                </a:solidFill>
              </a:rPr>
              <a:t>                                                                         </a:t>
            </a:r>
            <a:r>
              <a:rPr lang="fr-FR" sz="2000" dirty="0">
                <a:solidFill>
                  <a:srgbClr val="00FF00"/>
                </a:solidFill>
                <a:highlight>
                  <a:srgbClr val="000080"/>
                </a:highlight>
              </a:rPr>
              <a:t>et enseignant chercheur en STAPS  </a:t>
            </a:r>
          </a:p>
        </p:txBody>
      </p:sp>
      <p:sp>
        <p:nvSpPr>
          <p:cNvPr id="3" name="Sous-titre 2">
            <a:extLst>
              <a:ext uri="{FF2B5EF4-FFF2-40B4-BE49-F238E27FC236}">
                <a16:creationId xmlns:a16="http://schemas.microsoft.com/office/drawing/2014/main" id="{72912199-4CEE-661F-8A42-0F959CCA891E}"/>
              </a:ext>
            </a:extLst>
          </p:cNvPr>
          <p:cNvSpPr>
            <a:spLocks noGrp="1"/>
          </p:cNvSpPr>
          <p:nvPr>
            <p:ph type="subTitle" idx="1"/>
          </p:nvPr>
        </p:nvSpPr>
        <p:spPr>
          <a:xfrm>
            <a:off x="2013290" y="248488"/>
            <a:ext cx="6812118" cy="1626497"/>
          </a:xfrm>
        </p:spPr>
        <p:txBody>
          <a:bodyPr>
            <a:normAutofit fontScale="92500"/>
          </a:bodyPr>
          <a:lstStyle/>
          <a:p>
            <a:endParaRPr lang="fr-FR" dirty="0"/>
          </a:p>
          <a:p>
            <a:pPr algn="ctr"/>
            <a:r>
              <a:rPr lang="fr-FR" sz="2600" b="1" dirty="0">
                <a:solidFill>
                  <a:srgbClr val="FFFF00"/>
                </a:solidFill>
              </a:rPr>
              <a:t>Journées de l’EPS,  Académie de Bordeaux, </a:t>
            </a:r>
          </a:p>
          <a:p>
            <a:pPr algn="ctr"/>
            <a:r>
              <a:rPr lang="fr-FR" sz="2600" b="1" dirty="0">
                <a:solidFill>
                  <a:srgbClr val="FFFF00"/>
                </a:solidFill>
              </a:rPr>
              <a:t>27 et 28 avril 2026</a:t>
            </a:r>
          </a:p>
        </p:txBody>
      </p:sp>
      <p:pic>
        <p:nvPicPr>
          <p:cNvPr id="5" name="Image 4">
            <a:extLst>
              <a:ext uri="{FF2B5EF4-FFF2-40B4-BE49-F238E27FC236}">
                <a16:creationId xmlns:a16="http://schemas.microsoft.com/office/drawing/2014/main" id="{394141B9-3446-4092-F73F-9579102AF5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559" y="220248"/>
            <a:ext cx="1869731" cy="1426667"/>
          </a:xfrm>
          <a:prstGeom prst="rect">
            <a:avLst/>
          </a:prstGeom>
        </p:spPr>
      </p:pic>
      <p:pic>
        <p:nvPicPr>
          <p:cNvPr id="7" name="Image 6">
            <a:extLst>
              <a:ext uri="{FF2B5EF4-FFF2-40B4-BE49-F238E27FC236}">
                <a16:creationId xmlns:a16="http://schemas.microsoft.com/office/drawing/2014/main" id="{F8DA5D84-54B0-2E89-7FDB-8972E7744E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25408" y="220248"/>
            <a:ext cx="3155922" cy="1300551"/>
          </a:xfrm>
          <a:prstGeom prst="rect">
            <a:avLst/>
          </a:prstGeom>
        </p:spPr>
      </p:pic>
      <p:pic>
        <p:nvPicPr>
          <p:cNvPr id="10" name="Picture 1">
            <a:extLst>
              <a:ext uri="{FF2B5EF4-FFF2-40B4-BE49-F238E27FC236}">
                <a16:creationId xmlns:a16="http://schemas.microsoft.com/office/drawing/2014/main" id="{7CD8B9B8-79F8-2793-17D1-E4F7082D4A33}"/>
              </a:ext>
            </a:extLst>
          </p:cNvPr>
          <p:cNvPicPr>
            <a:picLocks noChangeAspect="1" noChangeArrowheads="1"/>
          </p:cNvPicPr>
          <p:nvPr/>
        </p:nvPicPr>
        <p:blipFill>
          <a:blip r:embed="rId4" cstate="print"/>
          <a:srcRect/>
          <a:stretch>
            <a:fillRect/>
          </a:stretch>
        </p:blipFill>
        <p:spPr bwMode="auto">
          <a:xfrm>
            <a:off x="3037531" y="5060257"/>
            <a:ext cx="5919323" cy="1549255"/>
          </a:xfrm>
          <a:prstGeom prst="rect">
            <a:avLst/>
          </a:prstGeom>
          <a:noFill/>
          <a:ln w="9525">
            <a:noFill/>
            <a:miter lim="800000"/>
            <a:headEnd/>
            <a:tailEnd/>
          </a:ln>
        </p:spPr>
      </p:pic>
    </p:spTree>
    <p:extLst>
      <p:ext uri="{BB962C8B-B14F-4D97-AF65-F5344CB8AC3E}">
        <p14:creationId xmlns:p14="http://schemas.microsoft.com/office/powerpoint/2010/main" val="16623775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1025" name="Object 1"/>
          <p:cNvGraphicFramePr>
            <a:graphicFrameLocks noChangeAspect="1"/>
          </p:cNvGraphicFramePr>
          <p:nvPr>
            <p:extLst>
              <p:ext uri="{D42A27DB-BD31-4B8C-83A1-F6EECF244321}">
                <p14:modId xmlns:p14="http://schemas.microsoft.com/office/powerpoint/2010/main" val="621196346"/>
              </p:ext>
            </p:extLst>
          </p:nvPr>
        </p:nvGraphicFramePr>
        <p:xfrm>
          <a:off x="3053103" y="0"/>
          <a:ext cx="9138897" cy="6858000"/>
        </p:xfrm>
        <a:graphic>
          <a:graphicData uri="http://schemas.openxmlformats.org/presentationml/2006/ole">
            <mc:AlternateContent xmlns:mc="http://schemas.openxmlformats.org/markup-compatibility/2006">
              <mc:Choice xmlns:v="urn:schemas-microsoft-com:vml" Requires="v">
                <p:oleObj name="Diapositive" r:id="rId2" imgW="4570330" imgH="3427599" progId="PowerPoint.Slide.12">
                  <p:embed/>
                </p:oleObj>
              </mc:Choice>
              <mc:Fallback>
                <p:oleObj name="Diapositive" r:id="rId2" imgW="4570330" imgH="3427599" progId="PowerPoint.Slide.12">
                  <p:embed/>
                  <p:pic>
                    <p:nvPicPr>
                      <p:cNvPr id="1025"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3103" y="0"/>
                        <a:ext cx="9138897" cy="685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ZoneTexte 1">
            <a:extLst>
              <a:ext uri="{FF2B5EF4-FFF2-40B4-BE49-F238E27FC236}">
                <a16:creationId xmlns:a16="http://schemas.microsoft.com/office/drawing/2014/main" id="{2384F424-3B39-CF35-C651-57257AD85556}"/>
              </a:ext>
            </a:extLst>
          </p:cNvPr>
          <p:cNvSpPr txBox="1"/>
          <p:nvPr/>
        </p:nvSpPr>
        <p:spPr>
          <a:xfrm>
            <a:off x="147484" y="646782"/>
            <a:ext cx="2576052" cy="2554545"/>
          </a:xfrm>
          <a:prstGeom prst="rect">
            <a:avLst/>
          </a:prstGeom>
          <a:noFill/>
        </p:spPr>
        <p:txBody>
          <a:bodyPr wrap="square" rtlCol="0">
            <a:spAutoFit/>
          </a:bodyPr>
          <a:lstStyle/>
          <a:p>
            <a:r>
              <a:rPr lang="fr-FR" sz="2000" dirty="0">
                <a:highlight>
                  <a:srgbClr val="000080"/>
                </a:highlight>
              </a:rPr>
              <a:t>Élargir  les facettes des techniques à s’approprier et de l’activité à déployer pour les élèves dans la co-construction avec l’enseignant </a:t>
            </a:r>
          </a:p>
        </p:txBody>
      </p:sp>
      <p:sp>
        <p:nvSpPr>
          <p:cNvPr id="3" name="ZoneTexte 2">
            <a:extLst>
              <a:ext uri="{FF2B5EF4-FFF2-40B4-BE49-F238E27FC236}">
                <a16:creationId xmlns:a16="http://schemas.microsoft.com/office/drawing/2014/main" id="{C6E9D065-6BBE-A215-CDD2-AED781A046B6}"/>
              </a:ext>
            </a:extLst>
          </p:cNvPr>
          <p:cNvSpPr txBox="1"/>
          <p:nvPr/>
        </p:nvSpPr>
        <p:spPr>
          <a:xfrm>
            <a:off x="147484" y="3814916"/>
            <a:ext cx="2812026" cy="2308324"/>
          </a:xfrm>
          <a:prstGeom prst="rect">
            <a:avLst/>
          </a:prstGeom>
          <a:noFill/>
        </p:spPr>
        <p:txBody>
          <a:bodyPr wrap="square" rtlCol="0">
            <a:spAutoFit/>
          </a:bodyPr>
          <a:lstStyle/>
          <a:p>
            <a:r>
              <a:rPr lang="fr-FR" b="1" dirty="0">
                <a:highlight>
                  <a:srgbClr val="000080"/>
                </a:highlight>
              </a:rPr>
              <a:t>Focaliser momentanément sur une facette en réalisant une rotation des dominantes, avec une reprise des différents facette à chaque palier de progression</a:t>
            </a:r>
          </a:p>
        </p:txBody>
      </p:sp>
    </p:spTree>
    <p:extLst>
      <p:ext uri="{BB962C8B-B14F-4D97-AF65-F5344CB8AC3E}">
        <p14:creationId xmlns:p14="http://schemas.microsoft.com/office/powerpoint/2010/main" val="24856628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1524000" y="0"/>
            <a:ext cx="5562600" cy="1143000"/>
          </a:xfrm>
          <a:prstGeom prst="rect">
            <a:avLst/>
          </a:prstGeom>
          <a:solidFill>
            <a:srgbClr val="FFFF00"/>
          </a:solidFill>
          <a:ln w="9525">
            <a:noFill/>
            <a:miter lim="800000"/>
            <a:headEnd/>
            <a:tailEnd/>
          </a:ln>
        </p:spPr>
        <p:txBody>
          <a:bodyPr anchor="ctr"/>
          <a:lstStyle/>
          <a:p>
            <a:pPr algn="ctr" eaLnBrk="0" hangingPunct="0"/>
            <a:r>
              <a:rPr lang="en-US" sz="2800" b="1" dirty="0">
                <a:solidFill>
                  <a:srgbClr val="0000FF"/>
                </a:solidFill>
                <a:latin typeface="Arial" charset="0"/>
                <a:ea typeface="ＭＳ Ｐゴシック" pitchFamily="34" charset="-128"/>
              </a:rPr>
              <a:t>La Progression en </a:t>
            </a:r>
            <a:r>
              <a:rPr lang="en-US" sz="2800" b="1" dirty="0" err="1">
                <a:solidFill>
                  <a:srgbClr val="0000FF"/>
                </a:solidFill>
                <a:latin typeface="Arial" charset="0"/>
                <a:ea typeface="ＭＳ Ｐゴシック" pitchFamily="34" charset="-128"/>
              </a:rPr>
              <a:t>Spirale</a:t>
            </a:r>
            <a:r>
              <a:rPr lang="en-US" sz="2800" b="1" dirty="0">
                <a:solidFill>
                  <a:srgbClr val="0000FF"/>
                </a:solidFill>
                <a:latin typeface="Arial" charset="0"/>
                <a:ea typeface="ＭＳ Ｐゴシック" pitchFamily="34" charset="-128"/>
              </a:rPr>
              <a:t> par Rotation des </a:t>
            </a:r>
            <a:r>
              <a:rPr lang="en-US" sz="2800" b="1" dirty="0" err="1">
                <a:solidFill>
                  <a:srgbClr val="0000FF"/>
                </a:solidFill>
                <a:latin typeface="Arial" charset="0"/>
                <a:ea typeface="ＭＳ Ｐゴシック" pitchFamily="34" charset="-128"/>
              </a:rPr>
              <a:t>Dominantes</a:t>
            </a:r>
            <a:endParaRPr lang="en-US" sz="2800" b="1" dirty="0">
              <a:solidFill>
                <a:srgbClr val="0000FF"/>
              </a:solidFill>
              <a:latin typeface="Arial" charset="0"/>
              <a:ea typeface="ＭＳ Ｐゴシック" pitchFamily="34" charset="-128"/>
            </a:endParaRPr>
          </a:p>
        </p:txBody>
      </p:sp>
      <p:grpSp>
        <p:nvGrpSpPr>
          <p:cNvPr id="2" name="Group 3"/>
          <p:cNvGrpSpPr>
            <a:grpSpLocks/>
          </p:cNvGrpSpPr>
          <p:nvPr/>
        </p:nvGrpSpPr>
        <p:grpSpPr bwMode="auto">
          <a:xfrm>
            <a:off x="3810001" y="1169988"/>
            <a:ext cx="4918075" cy="5065712"/>
            <a:chOff x="1440" y="737"/>
            <a:chExt cx="3098" cy="3191"/>
          </a:xfrm>
        </p:grpSpPr>
        <p:sp>
          <p:nvSpPr>
            <p:cNvPr id="50" name="Parallélogramme 4"/>
            <p:cNvSpPr>
              <a:spLocks noChangeArrowheads="1"/>
            </p:cNvSpPr>
            <p:nvPr/>
          </p:nvSpPr>
          <p:spPr bwMode="auto">
            <a:xfrm rot="1002170">
              <a:off x="2330" y="737"/>
              <a:ext cx="2208" cy="460"/>
            </a:xfrm>
            <a:prstGeom prst="parallelogram">
              <a:avLst>
                <a:gd name="adj" fmla="val 125756"/>
              </a:avLst>
            </a:prstGeom>
            <a:gradFill rotWithShape="1">
              <a:gsLst>
                <a:gs pos="0">
                  <a:srgbClr val="A5A5A5"/>
                </a:gs>
                <a:gs pos="100000">
                  <a:srgbClr val="7F7F7F"/>
                </a:gs>
              </a:gsLst>
              <a:lin ang="5400000" scaled="1"/>
            </a:gradFill>
            <a:ln w="31750">
              <a:solidFill>
                <a:srgbClr val="000000"/>
              </a:solidFill>
              <a:miter lim="800000"/>
              <a:headEnd/>
              <a:tailEnd/>
            </a:ln>
            <a:effectLst>
              <a:outerShdw dist="23000" dir="5400000" rotWithShape="0">
                <a:srgbClr val="808080">
                  <a:alpha val="34998"/>
                </a:srgbClr>
              </a:outerShdw>
            </a:effectLst>
          </p:spPr>
          <p:txBody>
            <a:bodyPr anchor="ctr"/>
            <a:lstStyle/>
            <a:p>
              <a:pPr>
                <a:defRPr/>
              </a:pPr>
              <a:endParaRPr lang="fr-FR">
                <a:latin typeface="Verdana" charset="0"/>
                <a:ea typeface="ＭＳ Ｐゴシック" charset="0"/>
              </a:endParaRPr>
            </a:p>
          </p:txBody>
        </p:sp>
        <p:sp>
          <p:nvSpPr>
            <p:cNvPr id="39" name="Parallélogramme 4"/>
            <p:cNvSpPr>
              <a:spLocks noChangeArrowheads="1"/>
            </p:cNvSpPr>
            <p:nvPr/>
          </p:nvSpPr>
          <p:spPr bwMode="auto">
            <a:xfrm rot="1002170">
              <a:off x="1440" y="2064"/>
              <a:ext cx="2448" cy="337"/>
            </a:xfrm>
            <a:prstGeom prst="parallelogram">
              <a:avLst>
                <a:gd name="adj" fmla="val 154530"/>
              </a:avLst>
            </a:prstGeom>
            <a:gradFill rotWithShape="1">
              <a:gsLst>
                <a:gs pos="0">
                  <a:srgbClr val="A5A5A5"/>
                </a:gs>
                <a:gs pos="100000">
                  <a:srgbClr val="7F7F7F"/>
                </a:gs>
              </a:gsLst>
              <a:lin ang="5400000" scaled="1"/>
            </a:gradFill>
            <a:ln w="31750">
              <a:solidFill>
                <a:srgbClr val="000000"/>
              </a:solidFill>
              <a:miter lim="800000"/>
              <a:headEnd/>
              <a:tailEnd/>
            </a:ln>
            <a:effectLst>
              <a:outerShdw dist="23000" dir="5400000" rotWithShape="0">
                <a:srgbClr val="808080">
                  <a:alpha val="34998"/>
                </a:srgbClr>
              </a:outerShdw>
            </a:effectLst>
          </p:spPr>
          <p:txBody>
            <a:bodyPr anchor="ctr"/>
            <a:lstStyle/>
            <a:p>
              <a:pPr>
                <a:defRPr/>
              </a:pPr>
              <a:endParaRPr lang="fr-FR">
                <a:latin typeface="Verdana" charset="0"/>
                <a:ea typeface="ＭＳ Ｐゴシック" charset="0"/>
              </a:endParaRPr>
            </a:p>
          </p:txBody>
        </p:sp>
        <p:sp>
          <p:nvSpPr>
            <p:cNvPr id="42" name="Parallélogramme 4"/>
            <p:cNvSpPr>
              <a:spLocks noChangeArrowheads="1"/>
            </p:cNvSpPr>
            <p:nvPr/>
          </p:nvSpPr>
          <p:spPr bwMode="auto">
            <a:xfrm rot="1002170">
              <a:off x="1632" y="3168"/>
              <a:ext cx="2268" cy="332"/>
            </a:xfrm>
            <a:prstGeom prst="parallelogram">
              <a:avLst>
                <a:gd name="adj" fmla="val 192068"/>
              </a:avLst>
            </a:prstGeom>
            <a:gradFill rotWithShape="1">
              <a:gsLst>
                <a:gs pos="0">
                  <a:srgbClr val="A5A5A5"/>
                </a:gs>
                <a:gs pos="100000">
                  <a:srgbClr val="7F7F7F"/>
                </a:gs>
              </a:gsLst>
              <a:lin ang="5400000" scaled="1"/>
            </a:gradFill>
            <a:ln w="31750">
              <a:solidFill>
                <a:srgbClr val="000000"/>
              </a:solidFill>
              <a:miter lim="800000"/>
              <a:headEnd/>
              <a:tailEnd/>
            </a:ln>
            <a:effectLst>
              <a:outerShdw dist="23000" dir="5400000" rotWithShape="0">
                <a:srgbClr val="808080">
                  <a:alpha val="34998"/>
                </a:srgbClr>
              </a:outerShdw>
            </a:effectLst>
          </p:spPr>
          <p:txBody>
            <a:bodyPr anchor="ctr"/>
            <a:lstStyle/>
            <a:p>
              <a:pPr>
                <a:defRPr/>
              </a:pPr>
              <a:endParaRPr lang="fr-FR">
                <a:latin typeface="Verdana" charset="0"/>
                <a:ea typeface="ＭＳ Ｐゴシック" charset="0"/>
              </a:endParaRPr>
            </a:p>
          </p:txBody>
        </p:sp>
        <p:sp>
          <p:nvSpPr>
            <p:cNvPr id="64" name="Rectangle à coins arrondis 2"/>
            <p:cNvSpPr>
              <a:spLocks noChangeArrowheads="1"/>
            </p:cNvSpPr>
            <p:nvPr/>
          </p:nvSpPr>
          <p:spPr bwMode="auto">
            <a:xfrm rot="-646868">
              <a:off x="2016" y="3552"/>
              <a:ext cx="1942" cy="376"/>
            </a:xfrm>
            <a:prstGeom prst="roundRect">
              <a:avLst>
                <a:gd name="adj" fmla="val 50000"/>
              </a:avLst>
            </a:prstGeom>
            <a:gradFill rotWithShape="1">
              <a:gsLst>
                <a:gs pos="0">
                  <a:srgbClr val="BFBFBF"/>
                </a:gs>
                <a:gs pos="100000">
                  <a:srgbClr val="D8D8D8"/>
                </a:gs>
              </a:gsLst>
              <a:lin ang="5400000" scaled="1"/>
            </a:gradFill>
            <a:ln w="31750">
              <a:solidFill>
                <a:srgbClr val="000000"/>
              </a:solidFill>
              <a:round/>
              <a:headEnd/>
              <a:tailEnd/>
            </a:ln>
            <a:effectLst>
              <a:outerShdw dist="23000" dir="5400000" rotWithShape="0">
                <a:srgbClr val="808080">
                  <a:alpha val="34998"/>
                </a:srgbClr>
              </a:outerShdw>
            </a:effectLst>
          </p:spPr>
          <p:txBody>
            <a:bodyPr anchor="ctr"/>
            <a:lstStyle/>
            <a:p>
              <a:pPr>
                <a:defRPr/>
              </a:pPr>
              <a:endParaRPr lang="fr-FR">
                <a:latin typeface="Verdana" charset="0"/>
                <a:ea typeface="ＭＳ Ｐゴシック" charset="0"/>
              </a:endParaRPr>
            </a:p>
          </p:txBody>
        </p:sp>
        <p:sp>
          <p:nvSpPr>
            <p:cNvPr id="40" name="Rectangle à coins arrondis 2"/>
            <p:cNvSpPr>
              <a:spLocks noChangeArrowheads="1"/>
            </p:cNvSpPr>
            <p:nvPr/>
          </p:nvSpPr>
          <p:spPr bwMode="auto">
            <a:xfrm rot="-646868">
              <a:off x="1488" y="2592"/>
              <a:ext cx="2695" cy="376"/>
            </a:xfrm>
            <a:prstGeom prst="roundRect">
              <a:avLst>
                <a:gd name="adj" fmla="val 50000"/>
              </a:avLst>
            </a:prstGeom>
            <a:gradFill rotWithShape="1">
              <a:gsLst>
                <a:gs pos="0">
                  <a:srgbClr val="BFBFBF"/>
                </a:gs>
                <a:gs pos="100000">
                  <a:srgbClr val="D8D8D8"/>
                </a:gs>
              </a:gsLst>
              <a:lin ang="5400000" scaled="1"/>
            </a:gradFill>
            <a:ln w="31750">
              <a:solidFill>
                <a:srgbClr val="000000"/>
              </a:solidFill>
              <a:round/>
              <a:headEnd/>
              <a:tailEnd/>
            </a:ln>
            <a:effectLst>
              <a:outerShdw dist="23000" dir="5400000" rotWithShape="0">
                <a:srgbClr val="808080">
                  <a:alpha val="34998"/>
                </a:srgbClr>
              </a:outerShdw>
            </a:effectLst>
          </p:spPr>
          <p:txBody>
            <a:bodyPr anchor="ctr"/>
            <a:lstStyle/>
            <a:p>
              <a:pPr>
                <a:defRPr/>
              </a:pPr>
              <a:endParaRPr lang="fr-FR">
                <a:latin typeface="Verdana" charset="0"/>
                <a:ea typeface="ＭＳ Ｐゴシック" charset="0"/>
              </a:endParaRPr>
            </a:p>
          </p:txBody>
        </p:sp>
      </p:grpSp>
      <p:grpSp>
        <p:nvGrpSpPr>
          <p:cNvPr id="3" name="Grouper 64"/>
          <p:cNvGrpSpPr>
            <a:grpSpLocks/>
          </p:cNvGrpSpPr>
          <p:nvPr/>
        </p:nvGrpSpPr>
        <p:grpSpPr bwMode="auto">
          <a:xfrm>
            <a:off x="6553200" y="5029200"/>
            <a:ext cx="2057400" cy="1524000"/>
            <a:chOff x="5181600" y="4953000"/>
            <a:chExt cx="3048000" cy="1752600"/>
          </a:xfrm>
        </p:grpSpPr>
        <p:grpSp>
          <p:nvGrpSpPr>
            <p:cNvPr id="4" name="Group 27"/>
            <p:cNvGrpSpPr>
              <a:grpSpLocks/>
            </p:cNvGrpSpPr>
            <p:nvPr/>
          </p:nvGrpSpPr>
          <p:grpSpPr bwMode="auto">
            <a:xfrm>
              <a:off x="5410200" y="5181600"/>
              <a:ext cx="2590800" cy="1066800"/>
              <a:chOff x="0" y="3648"/>
              <a:chExt cx="1632" cy="672"/>
            </a:xfrm>
          </p:grpSpPr>
          <p:sp>
            <p:nvSpPr>
              <p:cNvPr id="50224" name="Oval 28"/>
              <p:cNvSpPr>
                <a:spLocks noChangeArrowheads="1"/>
              </p:cNvSpPr>
              <p:nvPr/>
            </p:nvSpPr>
            <p:spPr bwMode="auto">
              <a:xfrm>
                <a:off x="1103" y="3696"/>
                <a:ext cx="529" cy="289"/>
              </a:xfrm>
              <a:prstGeom prst="ellipse">
                <a:avLst/>
              </a:prstGeom>
              <a:solidFill>
                <a:srgbClr val="FFCCFF"/>
              </a:solidFill>
              <a:ln w="9525">
                <a:solidFill>
                  <a:schemeClr val="tx1"/>
                </a:solidFill>
                <a:round/>
                <a:headEnd/>
                <a:tailEnd/>
              </a:ln>
            </p:spPr>
            <p:txBody>
              <a:bodyPr wrap="none" anchor="ctr"/>
              <a:lstStyle/>
              <a:p>
                <a:pPr algn="ctr" eaLnBrk="0" hangingPunct="0"/>
                <a:r>
                  <a:rPr lang="fr-FR" sz="2000" b="1" dirty="0" err="1">
                    <a:solidFill>
                      <a:srgbClr val="002060"/>
                    </a:solidFill>
                    <a:ea typeface="ＭＳ Ｐゴシック" pitchFamily="34" charset="-128"/>
                  </a:rPr>
                  <a:t>PdD</a:t>
                </a:r>
                <a:r>
                  <a:rPr lang="fr-FR" sz="2400" b="1" dirty="0">
                    <a:solidFill>
                      <a:schemeClr val="bg2"/>
                    </a:solidFill>
                    <a:ea typeface="ＭＳ Ｐゴシック" pitchFamily="34" charset="-128"/>
                  </a:rPr>
                  <a:t> </a:t>
                </a:r>
              </a:p>
            </p:txBody>
          </p:sp>
          <p:sp>
            <p:nvSpPr>
              <p:cNvPr id="50225" name="Oval 29"/>
              <p:cNvSpPr>
                <a:spLocks noChangeArrowheads="1"/>
              </p:cNvSpPr>
              <p:nvPr/>
            </p:nvSpPr>
            <p:spPr bwMode="auto">
              <a:xfrm>
                <a:off x="1056" y="4080"/>
                <a:ext cx="576" cy="240"/>
              </a:xfrm>
              <a:prstGeom prst="ellipse">
                <a:avLst/>
              </a:prstGeom>
              <a:solidFill>
                <a:schemeClr val="tx2"/>
              </a:solidFill>
              <a:ln w="9525">
                <a:solidFill>
                  <a:schemeClr val="tx1"/>
                </a:solidFill>
                <a:round/>
                <a:headEnd/>
                <a:tailEnd/>
              </a:ln>
            </p:spPr>
            <p:txBody>
              <a:bodyPr wrap="none" anchor="ctr"/>
              <a:lstStyle/>
              <a:p>
                <a:pPr algn="ctr" eaLnBrk="0" hangingPunct="0"/>
                <a:r>
                  <a:rPr lang="fr-FR" sz="2400" b="1">
                    <a:solidFill>
                      <a:schemeClr val="bg2"/>
                    </a:solidFill>
                    <a:ea typeface="ＭＳ Ｐゴシック" pitchFamily="34" charset="-128"/>
                  </a:rPr>
                  <a:t>EM</a:t>
                </a:r>
              </a:p>
            </p:txBody>
          </p:sp>
          <p:sp>
            <p:nvSpPr>
              <p:cNvPr id="50226" name="Oval 30"/>
              <p:cNvSpPr>
                <a:spLocks noChangeArrowheads="1"/>
              </p:cNvSpPr>
              <p:nvPr/>
            </p:nvSpPr>
            <p:spPr bwMode="auto">
              <a:xfrm>
                <a:off x="0" y="4080"/>
                <a:ext cx="576" cy="240"/>
              </a:xfrm>
              <a:prstGeom prst="ellipse">
                <a:avLst/>
              </a:prstGeom>
              <a:solidFill>
                <a:srgbClr val="66FF66"/>
              </a:solidFill>
              <a:ln w="9525">
                <a:solidFill>
                  <a:schemeClr val="tx1"/>
                </a:solidFill>
                <a:round/>
                <a:headEnd/>
                <a:tailEnd/>
              </a:ln>
            </p:spPr>
            <p:txBody>
              <a:bodyPr wrap="none" anchor="ctr"/>
              <a:lstStyle/>
              <a:p>
                <a:pPr algn="ctr" eaLnBrk="0" hangingPunct="0"/>
                <a:r>
                  <a:rPr lang="fr-FR" sz="2400" b="1" dirty="0">
                    <a:solidFill>
                      <a:srgbClr val="002060"/>
                    </a:solidFill>
                    <a:ea typeface="ＭＳ Ｐゴシック" pitchFamily="34" charset="-128"/>
                  </a:rPr>
                  <a:t>PA</a:t>
                </a:r>
                <a:r>
                  <a:rPr lang="fr-FR" sz="2400" b="1" dirty="0">
                    <a:solidFill>
                      <a:schemeClr val="bg2"/>
                    </a:solidFill>
                    <a:ea typeface="ＭＳ Ｐゴシック" pitchFamily="34" charset="-128"/>
                  </a:rPr>
                  <a:t> </a:t>
                </a:r>
              </a:p>
            </p:txBody>
          </p:sp>
          <p:sp>
            <p:nvSpPr>
              <p:cNvPr id="50227" name="Oval 32"/>
              <p:cNvSpPr>
                <a:spLocks noChangeArrowheads="1"/>
              </p:cNvSpPr>
              <p:nvPr/>
            </p:nvSpPr>
            <p:spPr bwMode="auto">
              <a:xfrm>
                <a:off x="432" y="3648"/>
                <a:ext cx="720" cy="673"/>
              </a:xfrm>
              <a:prstGeom prst="ellipse">
                <a:avLst/>
              </a:prstGeom>
              <a:solidFill>
                <a:srgbClr val="FF3300"/>
              </a:solidFill>
              <a:ln w="9525">
                <a:solidFill>
                  <a:schemeClr val="tx1"/>
                </a:solidFill>
                <a:round/>
                <a:headEnd/>
                <a:tailEnd/>
              </a:ln>
            </p:spPr>
            <p:txBody>
              <a:bodyPr wrap="none" anchor="ctr"/>
              <a:lstStyle/>
              <a:p>
                <a:pPr algn="ctr" eaLnBrk="0" hangingPunct="0"/>
                <a:r>
                  <a:rPr lang="fr-FR" sz="2400" b="1" dirty="0" err="1">
                    <a:solidFill>
                      <a:schemeClr val="bg1"/>
                    </a:solidFill>
                    <a:ea typeface="ＭＳ Ｐゴシック" pitchFamily="34" charset="-128"/>
                  </a:rPr>
                  <a:t>VeM</a:t>
                </a:r>
                <a:endParaRPr lang="fr-FR" sz="2400" b="1" dirty="0">
                  <a:solidFill>
                    <a:schemeClr val="bg1"/>
                  </a:solidFill>
                  <a:ea typeface="ＭＳ Ｐゴシック" pitchFamily="34" charset="-128"/>
                </a:endParaRPr>
              </a:p>
            </p:txBody>
          </p:sp>
          <p:sp>
            <p:nvSpPr>
              <p:cNvPr id="50228" name="Oval 31"/>
              <p:cNvSpPr>
                <a:spLocks noChangeArrowheads="1"/>
              </p:cNvSpPr>
              <p:nvPr/>
            </p:nvSpPr>
            <p:spPr bwMode="auto">
              <a:xfrm>
                <a:off x="0" y="3696"/>
                <a:ext cx="529" cy="240"/>
              </a:xfrm>
              <a:prstGeom prst="ellipse">
                <a:avLst/>
              </a:prstGeom>
              <a:solidFill>
                <a:schemeClr val="bg1"/>
              </a:solidFill>
              <a:ln w="9525">
                <a:solidFill>
                  <a:schemeClr val="tx1"/>
                </a:solidFill>
                <a:round/>
                <a:headEnd/>
                <a:tailEnd/>
              </a:ln>
            </p:spPr>
            <p:txBody>
              <a:bodyPr wrap="none" anchor="ctr"/>
              <a:lstStyle/>
              <a:p>
                <a:pPr algn="ctr" eaLnBrk="0" hangingPunct="0"/>
                <a:r>
                  <a:rPr lang="fr-FR" sz="2000" b="1">
                    <a:ea typeface="ＭＳ Ｐゴシック" pitchFamily="34" charset="-128"/>
                  </a:rPr>
                  <a:t>MdS</a:t>
                </a:r>
              </a:p>
            </p:txBody>
          </p:sp>
        </p:grpSp>
        <p:sp>
          <p:nvSpPr>
            <p:cNvPr id="50222" name="Oval 37"/>
            <p:cNvSpPr>
              <a:spLocks noChangeArrowheads="1"/>
            </p:cNvSpPr>
            <p:nvPr/>
          </p:nvSpPr>
          <p:spPr bwMode="auto">
            <a:xfrm>
              <a:off x="6477000" y="6248400"/>
              <a:ext cx="762000" cy="381000"/>
            </a:xfrm>
            <a:prstGeom prst="ellipse">
              <a:avLst/>
            </a:prstGeom>
            <a:solidFill>
              <a:srgbClr val="FFFF99"/>
            </a:solidFill>
            <a:ln w="9525">
              <a:solidFill>
                <a:schemeClr val="tx1"/>
              </a:solidFill>
              <a:round/>
              <a:headEnd/>
              <a:tailEnd/>
            </a:ln>
          </p:spPr>
          <p:txBody>
            <a:bodyPr wrap="none" anchor="ctr"/>
            <a:lstStyle/>
            <a:p>
              <a:pPr algn="ctr"/>
              <a:r>
                <a:rPr lang="fr-FR" sz="2400" b="1" dirty="0">
                  <a:solidFill>
                    <a:srgbClr val="002060"/>
                  </a:solidFill>
                  <a:ea typeface="ＭＳ Ｐゴシック" pitchFamily="34" charset="-128"/>
                </a:rPr>
                <a:t>FV</a:t>
              </a:r>
            </a:p>
          </p:txBody>
        </p:sp>
        <p:sp>
          <p:nvSpPr>
            <p:cNvPr id="63" name="Ellipse 62"/>
            <p:cNvSpPr>
              <a:spLocks noChangeArrowheads="1"/>
            </p:cNvSpPr>
            <p:nvPr/>
          </p:nvSpPr>
          <p:spPr bwMode="auto">
            <a:xfrm>
              <a:off x="5181600" y="4953000"/>
              <a:ext cx="3048000" cy="1752600"/>
            </a:xfrm>
            <a:prstGeom prst="ellipse">
              <a:avLst/>
            </a:prstGeom>
            <a:noFill/>
            <a:ln w="12700">
              <a:solidFill>
                <a:schemeClr val="tx1"/>
              </a:solidFill>
              <a:round/>
              <a:headEnd/>
              <a:tailEnd/>
            </a:ln>
            <a:effectLst>
              <a:outerShdw dist="23000" dir="5400000" rotWithShape="0">
                <a:srgbClr val="808080">
                  <a:alpha val="34999"/>
                </a:srgbClr>
              </a:outerShdw>
            </a:effectLst>
          </p:spPr>
          <p:txBody>
            <a:bodyPr anchor="ctr"/>
            <a:lstStyle/>
            <a:p>
              <a:pPr algn="ctr">
                <a:defRPr/>
              </a:pPr>
              <a:endParaRPr lang="fr-FR">
                <a:solidFill>
                  <a:schemeClr val="lt1"/>
                </a:solidFill>
              </a:endParaRPr>
            </a:p>
          </p:txBody>
        </p:sp>
      </p:grpSp>
      <p:grpSp>
        <p:nvGrpSpPr>
          <p:cNvPr id="5" name="Grouper 68"/>
          <p:cNvGrpSpPr>
            <a:grpSpLocks/>
          </p:cNvGrpSpPr>
          <p:nvPr/>
        </p:nvGrpSpPr>
        <p:grpSpPr bwMode="auto">
          <a:xfrm>
            <a:off x="2971800" y="3886200"/>
            <a:ext cx="2286000" cy="1676400"/>
            <a:chOff x="152400" y="4038600"/>
            <a:chExt cx="2895600" cy="2057400"/>
          </a:xfrm>
        </p:grpSpPr>
        <p:grpSp>
          <p:nvGrpSpPr>
            <p:cNvPr id="6" name="Grouper 28"/>
            <p:cNvGrpSpPr>
              <a:grpSpLocks/>
            </p:cNvGrpSpPr>
            <p:nvPr/>
          </p:nvGrpSpPr>
          <p:grpSpPr bwMode="auto">
            <a:xfrm>
              <a:off x="304800" y="4267200"/>
              <a:ext cx="2743200" cy="1524000"/>
              <a:chOff x="5562600" y="609600"/>
              <a:chExt cx="2743200" cy="1524000"/>
            </a:xfrm>
          </p:grpSpPr>
          <p:grpSp>
            <p:nvGrpSpPr>
              <p:cNvPr id="7" name="Group 3"/>
              <p:cNvGrpSpPr>
                <a:grpSpLocks/>
              </p:cNvGrpSpPr>
              <p:nvPr/>
            </p:nvGrpSpPr>
            <p:grpSpPr bwMode="auto">
              <a:xfrm>
                <a:off x="5562600" y="762000"/>
                <a:ext cx="2743200" cy="1371600"/>
                <a:chOff x="480" y="2736"/>
                <a:chExt cx="1728" cy="864"/>
              </a:xfrm>
            </p:grpSpPr>
            <p:sp>
              <p:nvSpPr>
                <p:cNvPr id="50216" name="Oval 4"/>
                <p:cNvSpPr>
                  <a:spLocks noChangeArrowheads="1"/>
                </p:cNvSpPr>
                <p:nvPr/>
              </p:nvSpPr>
              <p:spPr bwMode="auto">
                <a:xfrm>
                  <a:off x="1584" y="2976"/>
                  <a:ext cx="624" cy="336"/>
                </a:xfrm>
                <a:prstGeom prst="ellipse">
                  <a:avLst/>
                </a:prstGeom>
                <a:solidFill>
                  <a:schemeClr val="tx2"/>
                </a:solidFill>
                <a:ln w="9525">
                  <a:solidFill>
                    <a:schemeClr val="tx1"/>
                  </a:solidFill>
                  <a:round/>
                  <a:headEnd/>
                  <a:tailEnd/>
                </a:ln>
              </p:spPr>
              <p:txBody>
                <a:bodyPr wrap="none" anchor="ctr"/>
                <a:lstStyle/>
                <a:p>
                  <a:pPr algn="ctr" eaLnBrk="0" hangingPunct="0"/>
                  <a:r>
                    <a:rPr lang="fr-FR" sz="2400" b="1">
                      <a:solidFill>
                        <a:schemeClr val="bg1"/>
                      </a:solidFill>
                      <a:ea typeface="ＭＳ Ｐゴシック" pitchFamily="34" charset="-128"/>
                    </a:rPr>
                    <a:t>EM</a:t>
                  </a:r>
                </a:p>
              </p:txBody>
            </p:sp>
            <p:sp>
              <p:nvSpPr>
                <p:cNvPr id="50217" name="Oval 5"/>
                <p:cNvSpPr>
                  <a:spLocks noChangeArrowheads="1"/>
                </p:cNvSpPr>
                <p:nvPr/>
              </p:nvSpPr>
              <p:spPr bwMode="auto">
                <a:xfrm>
                  <a:off x="480" y="2735"/>
                  <a:ext cx="624" cy="529"/>
                </a:xfrm>
                <a:prstGeom prst="ellipse">
                  <a:avLst/>
                </a:prstGeom>
                <a:solidFill>
                  <a:srgbClr val="FF3300"/>
                </a:solidFill>
                <a:ln w="9525">
                  <a:solidFill>
                    <a:schemeClr val="tx1"/>
                  </a:solidFill>
                  <a:round/>
                  <a:headEnd/>
                  <a:tailEnd/>
                </a:ln>
              </p:spPr>
              <p:txBody>
                <a:bodyPr wrap="none" anchor="ctr"/>
                <a:lstStyle/>
                <a:p>
                  <a:pPr algn="ctr" eaLnBrk="0" hangingPunct="0"/>
                  <a:r>
                    <a:rPr lang="fr-FR" sz="2400" b="1" dirty="0" err="1">
                      <a:solidFill>
                        <a:schemeClr val="bg1"/>
                      </a:solidFill>
                      <a:ea typeface="ＭＳ Ｐゴシック" pitchFamily="34" charset="-128"/>
                    </a:rPr>
                    <a:t>VeM</a:t>
                  </a:r>
                  <a:endParaRPr lang="fr-FR" sz="2400" b="1" dirty="0">
                    <a:solidFill>
                      <a:schemeClr val="bg1"/>
                    </a:solidFill>
                    <a:ea typeface="ＭＳ Ｐゴシック" pitchFamily="34" charset="-128"/>
                  </a:endParaRPr>
                </a:p>
              </p:txBody>
            </p:sp>
            <p:sp>
              <p:nvSpPr>
                <p:cNvPr id="50218" name="Oval 6"/>
                <p:cNvSpPr>
                  <a:spLocks noChangeArrowheads="1"/>
                </p:cNvSpPr>
                <p:nvPr/>
              </p:nvSpPr>
              <p:spPr bwMode="auto">
                <a:xfrm>
                  <a:off x="1537" y="3312"/>
                  <a:ext cx="527" cy="288"/>
                </a:xfrm>
                <a:prstGeom prst="ellipse">
                  <a:avLst/>
                </a:prstGeom>
                <a:solidFill>
                  <a:srgbClr val="66FF66"/>
                </a:solidFill>
                <a:ln w="9525">
                  <a:solidFill>
                    <a:schemeClr val="tx1"/>
                  </a:solidFill>
                  <a:round/>
                  <a:headEnd/>
                  <a:tailEnd/>
                </a:ln>
              </p:spPr>
              <p:txBody>
                <a:bodyPr wrap="none" anchor="ctr"/>
                <a:lstStyle/>
                <a:p>
                  <a:pPr algn="ctr" eaLnBrk="0" hangingPunct="0"/>
                  <a:r>
                    <a:rPr lang="fr-FR" sz="2400" b="1" dirty="0">
                      <a:solidFill>
                        <a:srgbClr val="002060"/>
                      </a:solidFill>
                      <a:ea typeface="ＭＳ Ｐゴシック" pitchFamily="34" charset="-128"/>
                    </a:rPr>
                    <a:t>PA</a:t>
                  </a:r>
                  <a:r>
                    <a:rPr lang="fr-FR" sz="2400" b="1" dirty="0">
                      <a:solidFill>
                        <a:schemeClr val="bg2"/>
                      </a:solidFill>
                      <a:ea typeface="ＭＳ Ｐゴシック" pitchFamily="34" charset="-128"/>
                    </a:rPr>
                    <a:t> </a:t>
                  </a:r>
                </a:p>
              </p:txBody>
            </p:sp>
            <p:sp>
              <p:nvSpPr>
                <p:cNvPr id="50219" name="Oval 7"/>
                <p:cNvSpPr>
                  <a:spLocks noChangeArrowheads="1"/>
                </p:cNvSpPr>
                <p:nvPr/>
              </p:nvSpPr>
              <p:spPr bwMode="auto">
                <a:xfrm>
                  <a:off x="577" y="3264"/>
                  <a:ext cx="480" cy="241"/>
                </a:xfrm>
                <a:prstGeom prst="ellipse">
                  <a:avLst/>
                </a:prstGeom>
                <a:solidFill>
                  <a:schemeClr val="bg1"/>
                </a:solidFill>
                <a:ln w="9525">
                  <a:solidFill>
                    <a:schemeClr val="tx1"/>
                  </a:solidFill>
                  <a:round/>
                  <a:headEnd/>
                  <a:tailEnd/>
                </a:ln>
              </p:spPr>
              <p:txBody>
                <a:bodyPr wrap="none" anchor="ctr"/>
                <a:lstStyle/>
                <a:p>
                  <a:pPr algn="ctr" eaLnBrk="0" hangingPunct="0"/>
                  <a:r>
                    <a:rPr lang="fr-FR" sz="2000" b="1">
                      <a:ea typeface="ＭＳ Ｐゴシック" pitchFamily="34" charset="-128"/>
                    </a:rPr>
                    <a:t>MdS</a:t>
                  </a:r>
                </a:p>
              </p:txBody>
            </p:sp>
            <p:sp>
              <p:nvSpPr>
                <p:cNvPr id="50220" name="Oval 8"/>
                <p:cNvSpPr>
                  <a:spLocks noChangeArrowheads="1"/>
                </p:cNvSpPr>
                <p:nvPr/>
              </p:nvSpPr>
              <p:spPr bwMode="auto">
                <a:xfrm>
                  <a:off x="960" y="2783"/>
                  <a:ext cx="719" cy="722"/>
                </a:xfrm>
                <a:prstGeom prst="ellipse">
                  <a:avLst/>
                </a:prstGeom>
                <a:solidFill>
                  <a:srgbClr val="FFCCFF"/>
                </a:solidFill>
                <a:ln w="9525">
                  <a:solidFill>
                    <a:schemeClr val="tx1"/>
                  </a:solidFill>
                  <a:round/>
                  <a:headEnd/>
                  <a:tailEnd/>
                </a:ln>
              </p:spPr>
              <p:txBody>
                <a:bodyPr wrap="none" anchor="ctr"/>
                <a:lstStyle/>
                <a:p>
                  <a:pPr algn="ctr" eaLnBrk="0" hangingPunct="0"/>
                  <a:r>
                    <a:rPr lang="fr-FR" sz="2400" b="1" dirty="0" err="1">
                      <a:solidFill>
                        <a:srgbClr val="002060"/>
                      </a:solidFill>
                      <a:ea typeface="ＭＳ Ｐゴシック" pitchFamily="34" charset="-128"/>
                    </a:rPr>
                    <a:t>PdD</a:t>
                  </a:r>
                  <a:r>
                    <a:rPr lang="fr-FR" sz="2400" b="1" dirty="0">
                      <a:solidFill>
                        <a:schemeClr val="bg2"/>
                      </a:solidFill>
                      <a:ea typeface="ＭＳ Ｐゴシック" pitchFamily="34" charset="-128"/>
                    </a:rPr>
                    <a:t> </a:t>
                  </a:r>
                </a:p>
              </p:txBody>
            </p:sp>
          </p:grpSp>
          <p:sp>
            <p:nvSpPr>
              <p:cNvPr id="50215" name="Oval 40"/>
              <p:cNvSpPr>
                <a:spLocks noChangeArrowheads="1"/>
              </p:cNvSpPr>
              <p:nvPr/>
            </p:nvSpPr>
            <p:spPr bwMode="auto">
              <a:xfrm>
                <a:off x="7086600" y="609600"/>
                <a:ext cx="762000" cy="381000"/>
              </a:xfrm>
              <a:prstGeom prst="ellipse">
                <a:avLst/>
              </a:prstGeom>
              <a:solidFill>
                <a:srgbClr val="FFFF99"/>
              </a:solidFill>
              <a:ln w="9525">
                <a:solidFill>
                  <a:schemeClr val="tx1"/>
                </a:solidFill>
                <a:round/>
                <a:headEnd/>
                <a:tailEnd/>
              </a:ln>
            </p:spPr>
            <p:txBody>
              <a:bodyPr wrap="none" anchor="ctr"/>
              <a:lstStyle/>
              <a:p>
                <a:pPr algn="ctr"/>
                <a:r>
                  <a:rPr lang="fr-FR" sz="2400" b="1" dirty="0">
                    <a:solidFill>
                      <a:srgbClr val="002060"/>
                    </a:solidFill>
                    <a:ea typeface="ＭＳ Ｐゴシック" pitchFamily="34" charset="-128"/>
                  </a:rPr>
                  <a:t>FV</a:t>
                </a:r>
              </a:p>
            </p:txBody>
          </p:sp>
        </p:grpSp>
        <p:sp>
          <p:nvSpPr>
            <p:cNvPr id="62" name="Ellipse 61"/>
            <p:cNvSpPr>
              <a:spLocks noChangeArrowheads="1"/>
            </p:cNvSpPr>
            <p:nvPr/>
          </p:nvSpPr>
          <p:spPr bwMode="auto">
            <a:xfrm>
              <a:off x="152400" y="4038600"/>
              <a:ext cx="2895600" cy="2057400"/>
            </a:xfrm>
            <a:prstGeom prst="ellipse">
              <a:avLst/>
            </a:prstGeom>
            <a:noFill/>
            <a:ln w="12700">
              <a:solidFill>
                <a:schemeClr val="tx1"/>
              </a:solidFill>
              <a:round/>
              <a:headEnd/>
              <a:tailEnd/>
            </a:ln>
            <a:effectLst>
              <a:outerShdw dist="23000" dir="5400000" rotWithShape="0">
                <a:srgbClr val="808080">
                  <a:alpha val="34999"/>
                </a:srgbClr>
              </a:outerShdw>
            </a:effectLst>
          </p:spPr>
          <p:txBody>
            <a:bodyPr anchor="ctr"/>
            <a:lstStyle/>
            <a:p>
              <a:pPr algn="ctr">
                <a:defRPr/>
              </a:pPr>
              <a:endParaRPr lang="fr-FR">
                <a:solidFill>
                  <a:schemeClr val="lt1"/>
                </a:solidFill>
              </a:endParaRPr>
            </a:p>
          </p:txBody>
        </p:sp>
      </p:grpSp>
      <p:grpSp>
        <p:nvGrpSpPr>
          <p:cNvPr id="8" name="Group 16"/>
          <p:cNvGrpSpPr>
            <a:grpSpLocks/>
          </p:cNvGrpSpPr>
          <p:nvPr/>
        </p:nvGrpSpPr>
        <p:grpSpPr bwMode="auto">
          <a:xfrm>
            <a:off x="6705600" y="3048000"/>
            <a:ext cx="2667000" cy="1828800"/>
            <a:chOff x="3936" y="1776"/>
            <a:chExt cx="1728" cy="1296"/>
          </a:xfrm>
        </p:grpSpPr>
        <p:grpSp>
          <p:nvGrpSpPr>
            <p:cNvPr id="9" name="Grouper 66"/>
            <p:cNvGrpSpPr>
              <a:grpSpLocks/>
            </p:cNvGrpSpPr>
            <p:nvPr/>
          </p:nvGrpSpPr>
          <p:grpSpPr bwMode="auto">
            <a:xfrm>
              <a:off x="4032" y="1824"/>
              <a:ext cx="1488" cy="1200"/>
              <a:chOff x="6400800" y="2895600"/>
              <a:chExt cx="2362200" cy="1905000"/>
            </a:xfrm>
          </p:grpSpPr>
          <p:grpSp>
            <p:nvGrpSpPr>
              <p:cNvPr id="10" name="Group 9"/>
              <p:cNvGrpSpPr>
                <a:grpSpLocks/>
              </p:cNvGrpSpPr>
              <p:nvPr/>
            </p:nvGrpSpPr>
            <p:grpSpPr bwMode="auto">
              <a:xfrm>
                <a:off x="6400800" y="2895600"/>
                <a:ext cx="1828800" cy="1905000"/>
                <a:chOff x="1440" y="1632"/>
                <a:chExt cx="1152" cy="1200"/>
              </a:xfrm>
            </p:grpSpPr>
            <p:sp>
              <p:nvSpPr>
                <p:cNvPr id="50207" name="Oval 10"/>
                <p:cNvSpPr>
                  <a:spLocks noChangeArrowheads="1"/>
                </p:cNvSpPr>
                <p:nvPr/>
              </p:nvSpPr>
              <p:spPr bwMode="auto">
                <a:xfrm>
                  <a:off x="1872" y="1632"/>
                  <a:ext cx="576" cy="288"/>
                </a:xfrm>
                <a:prstGeom prst="ellipse">
                  <a:avLst/>
                </a:prstGeom>
                <a:solidFill>
                  <a:srgbClr val="66FF66"/>
                </a:solidFill>
                <a:ln w="9525">
                  <a:solidFill>
                    <a:schemeClr val="tx1"/>
                  </a:solidFill>
                  <a:round/>
                  <a:headEnd/>
                  <a:tailEnd/>
                </a:ln>
              </p:spPr>
              <p:txBody>
                <a:bodyPr wrap="none" anchor="ctr"/>
                <a:lstStyle/>
                <a:p>
                  <a:pPr algn="ctr" eaLnBrk="0" hangingPunct="0"/>
                  <a:r>
                    <a:rPr lang="fr-FR" sz="2400" b="1" dirty="0">
                      <a:solidFill>
                        <a:srgbClr val="002060"/>
                      </a:solidFill>
                      <a:ea typeface="ＭＳ Ｐゴシック" pitchFamily="34" charset="-128"/>
                    </a:rPr>
                    <a:t>PA </a:t>
                  </a:r>
                </a:p>
              </p:txBody>
            </p:sp>
            <p:sp>
              <p:nvSpPr>
                <p:cNvPr id="50208" name="Oval 11"/>
                <p:cNvSpPr>
                  <a:spLocks noChangeArrowheads="1"/>
                </p:cNvSpPr>
                <p:nvPr/>
              </p:nvSpPr>
              <p:spPr bwMode="auto">
                <a:xfrm>
                  <a:off x="2016" y="2544"/>
                  <a:ext cx="528" cy="288"/>
                </a:xfrm>
                <a:prstGeom prst="ellipse">
                  <a:avLst/>
                </a:prstGeom>
                <a:solidFill>
                  <a:schemeClr val="bg1"/>
                </a:solidFill>
                <a:ln w="9525">
                  <a:solidFill>
                    <a:schemeClr val="tx1"/>
                  </a:solidFill>
                  <a:round/>
                  <a:headEnd/>
                  <a:tailEnd/>
                </a:ln>
              </p:spPr>
              <p:txBody>
                <a:bodyPr wrap="none" anchor="ctr"/>
                <a:lstStyle/>
                <a:p>
                  <a:pPr algn="ctr" eaLnBrk="0" hangingPunct="0"/>
                  <a:r>
                    <a:rPr lang="fr-FR" sz="2400" b="1">
                      <a:ea typeface="ＭＳ Ｐゴシック" pitchFamily="34" charset="-128"/>
                    </a:rPr>
                    <a:t>MdS</a:t>
                  </a:r>
                </a:p>
              </p:txBody>
            </p:sp>
            <p:sp>
              <p:nvSpPr>
                <p:cNvPr id="50209" name="Oval 12"/>
                <p:cNvSpPr>
                  <a:spLocks noChangeArrowheads="1"/>
                </p:cNvSpPr>
                <p:nvPr/>
              </p:nvSpPr>
              <p:spPr bwMode="auto">
                <a:xfrm>
                  <a:off x="1488" y="2208"/>
                  <a:ext cx="576" cy="528"/>
                </a:xfrm>
                <a:prstGeom prst="ellipse">
                  <a:avLst/>
                </a:prstGeom>
                <a:solidFill>
                  <a:srgbClr val="FF3300"/>
                </a:solidFill>
                <a:ln w="9525">
                  <a:solidFill>
                    <a:schemeClr val="tx1"/>
                  </a:solidFill>
                  <a:round/>
                  <a:headEnd/>
                  <a:tailEnd/>
                </a:ln>
              </p:spPr>
              <p:txBody>
                <a:bodyPr wrap="none" anchor="ctr"/>
                <a:lstStyle/>
                <a:p>
                  <a:pPr algn="ctr" eaLnBrk="0" hangingPunct="0"/>
                  <a:r>
                    <a:rPr lang="fr-FR" sz="2400" b="1" dirty="0" err="1">
                      <a:solidFill>
                        <a:schemeClr val="bg1"/>
                      </a:solidFill>
                      <a:ea typeface="ＭＳ Ｐゴシック" pitchFamily="34" charset="-128"/>
                    </a:rPr>
                    <a:t>VeM</a:t>
                  </a:r>
                  <a:endParaRPr lang="fr-FR" sz="2400" b="1" dirty="0">
                    <a:solidFill>
                      <a:schemeClr val="bg1"/>
                    </a:solidFill>
                    <a:ea typeface="ＭＳ Ｐゴシック" pitchFamily="34" charset="-128"/>
                  </a:endParaRPr>
                </a:p>
              </p:txBody>
            </p:sp>
            <p:sp>
              <p:nvSpPr>
                <p:cNvPr id="50210" name="Oval 13"/>
                <p:cNvSpPr>
                  <a:spLocks noChangeArrowheads="1"/>
                </p:cNvSpPr>
                <p:nvPr/>
              </p:nvSpPr>
              <p:spPr bwMode="auto">
                <a:xfrm>
                  <a:off x="1440" y="1776"/>
                  <a:ext cx="528" cy="479"/>
                </a:xfrm>
                <a:prstGeom prst="ellipse">
                  <a:avLst/>
                </a:prstGeom>
                <a:solidFill>
                  <a:srgbClr val="FFCCFF"/>
                </a:solidFill>
                <a:ln w="9525">
                  <a:solidFill>
                    <a:schemeClr val="tx1"/>
                  </a:solidFill>
                  <a:round/>
                  <a:headEnd/>
                  <a:tailEnd/>
                </a:ln>
              </p:spPr>
              <p:txBody>
                <a:bodyPr wrap="none" anchor="ctr"/>
                <a:lstStyle/>
                <a:p>
                  <a:pPr algn="ctr" eaLnBrk="0" hangingPunct="0"/>
                  <a:r>
                    <a:rPr lang="fr-FR" sz="2400" b="1" dirty="0" err="1">
                      <a:solidFill>
                        <a:srgbClr val="002060"/>
                      </a:solidFill>
                      <a:ea typeface="ＭＳ Ｐゴシック" pitchFamily="34" charset="-128"/>
                    </a:rPr>
                    <a:t>PdD</a:t>
                  </a:r>
                  <a:r>
                    <a:rPr lang="fr-FR" sz="2400" b="1" dirty="0">
                      <a:solidFill>
                        <a:schemeClr val="bg2"/>
                      </a:solidFill>
                      <a:ea typeface="ＭＳ Ｐゴシック" pitchFamily="34" charset="-128"/>
                    </a:rPr>
                    <a:t> </a:t>
                  </a:r>
                </a:p>
              </p:txBody>
            </p:sp>
            <p:sp>
              <p:nvSpPr>
                <p:cNvPr id="50211" name="Oval 14"/>
                <p:cNvSpPr>
                  <a:spLocks noChangeArrowheads="1"/>
                </p:cNvSpPr>
                <p:nvPr/>
              </p:nvSpPr>
              <p:spPr bwMode="auto">
                <a:xfrm>
                  <a:off x="1872" y="1872"/>
                  <a:ext cx="720" cy="720"/>
                </a:xfrm>
                <a:prstGeom prst="ellipse">
                  <a:avLst/>
                </a:prstGeom>
                <a:solidFill>
                  <a:schemeClr val="tx2"/>
                </a:solidFill>
                <a:ln w="9525">
                  <a:solidFill>
                    <a:schemeClr val="tx1"/>
                  </a:solidFill>
                  <a:round/>
                  <a:headEnd/>
                  <a:tailEnd/>
                </a:ln>
              </p:spPr>
              <p:txBody>
                <a:bodyPr wrap="none" anchor="ctr"/>
                <a:lstStyle/>
                <a:p>
                  <a:pPr algn="ctr" eaLnBrk="0" hangingPunct="0"/>
                  <a:r>
                    <a:rPr lang="fr-FR" sz="2400" b="1">
                      <a:solidFill>
                        <a:schemeClr val="bg2"/>
                      </a:solidFill>
                      <a:ea typeface="ＭＳ Ｐゴシック" pitchFamily="34" charset="-128"/>
                    </a:rPr>
                    <a:t>EM</a:t>
                  </a:r>
                </a:p>
              </p:txBody>
            </p:sp>
          </p:grpSp>
          <p:sp>
            <p:nvSpPr>
              <p:cNvPr id="50206" name="Oval 39"/>
              <p:cNvSpPr>
                <a:spLocks noChangeArrowheads="1"/>
              </p:cNvSpPr>
              <p:nvPr/>
            </p:nvSpPr>
            <p:spPr bwMode="auto">
              <a:xfrm>
                <a:off x="8001000" y="3200400"/>
                <a:ext cx="762000" cy="381000"/>
              </a:xfrm>
              <a:prstGeom prst="ellipse">
                <a:avLst/>
              </a:prstGeom>
              <a:solidFill>
                <a:srgbClr val="FFFF99"/>
              </a:solidFill>
              <a:ln w="9525">
                <a:solidFill>
                  <a:schemeClr val="tx1"/>
                </a:solidFill>
                <a:round/>
                <a:headEnd/>
                <a:tailEnd/>
              </a:ln>
            </p:spPr>
            <p:txBody>
              <a:bodyPr wrap="none" anchor="ctr"/>
              <a:lstStyle/>
              <a:p>
                <a:pPr algn="ctr"/>
                <a:r>
                  <a:rPr lang="fr-FR" sz="2400" b="1" dirty="0">
                    <a:solidFill>
                      <a:srgbClr val="002060"/>
                    </a:solidFill>
                    <a:ea typeface="ＭＳ Ｐゴシック" pitchFamily="34" charset="-128"/>
                  </a:rPr>
                  <a:t>FV</a:t>
                </a:r>
              </a:p>
            </p:txBody>
          </p:sp>
        </p:grpSp>
        <p:sp>
          <p:nvSpPr>
            <p:cNvPr id="60" name="Ellipse 59"/>
            <p:cNvSpPr>
              <a:spLocks noChangeArrowheads="1"/>
            </p:cNvSpPr>
            <p:nvPr/>
          </p:nvSpPr>
          <p:spPr bwMode="auto">
            <a:xfrm>
              <a:off x="3936" y="1776"/>
              <a:ext cx="1728" cy="1296"/>
            </a:xfrm>
            <a:prstGeom prst="ellipse">
              <a:avLst/>
            </a:prstGeom>
            <a:noFill/>
            <a:ln w="12700">
              <a:solidFill>
                <a:schemeClr val="tx1"/>
              </a:solidFill>
              <a:round/>
              <a:headEnd/>
              <a:tailEnd/>
            </a:ln>
            <a:effectLst>
              <a:outerShdw dist="23000" dir="5400000" rotWithShape="0">
                <a:srgbClr val="808080">
                  <a:alpha val="34999"/>
                </a:srgbClr>
              </a:outerShdw>
            </a:effectLst>
          </p:spPr>
          <p:txBody>
            <a:bodyPr anchor="ctr"/>
            <a:lstStyle/>
            <a:p>
              <a:pPr algn="ctr">
                <a:defRPr/>
              </a:pPr>
              <a:endParaRPr lang="fr-FR">
                <a:solidFill>
                  <a:schemeClr val="lt1"/>
                </a:solidFill>
              </a:endParaRPr>
            </a:p>
          </p:txBody>
        </p:sp>
      </p:grpSp>
      <p:sp>
        <p:nvSpPr>
          <p:cNvPr id="41" name="Rectangle à coins arrondis 2"/>
          <p:cNvSpPr>
            <a:spLocks noChangeArrowheads="1"/>
          </p:cNvSpPr>
          <p:nvPr/>
        </p:nvSpPr>
        <p:spPr bwMode="auto">
          <a:xfrm rot="-646868">
            <a:off x="3516314" y="2132013"/>
            <a:ext cx="5589587" cy="762000"/>
          </a:xfrm>
          <a:prstGeom prst="roundRect">
            <a:avLst>
              <a:gd name="adj" fmla="val 50000"/>
            </a:avLst>
          </a:prstGeom>
          <a:gradFill rotWithShape="1">
            <a:gsLst>
              <a:gs pos="0">
                <a:srgbClr val="BFBFBF"/>
              </a:gs>
              <a:gs pos="100000">
                <a:srgbClr val="D8D8D8"/>
              </a:gs>
            </a:gsLst>
            <a:lin ang="5400000" scaled="1"/>
          </a:gradFill>
          <a:ln w="31750">
            <a:solidFill>
              <a:srgbClr val="000000"/>
            </a:solidFill>
            <a:round/>
            <a:headEnd/>
            <a:tailEnd/>
          </a:ln>
          <a:effectLst>
            <a:outerShdw dist="23000" dir="5400000" rotWithShape="0">
              <a:srgbClr val="808080">
                <a:alpha val="34998"/>
              </a:srgbClr>
            </a:outerShdw>
          </a:effectLst>
        </p:spPr>
        <p:txBody>
          <a:bodyPr anchor="ctr"/>
          <a:lstStyle/>
          <a:p>
            <a:pPr>
              <a:defRPr/>
            </a:pPr>
            <a:endParaRPr lang="fr-FR">
              <a:latin typeface="Verdana" charset="0"/>
              <a:ea typeface="ＭＳ Ｐゴシック" charset="0"/>
            </a:endParaRPr>
          </a:p>
        </p:txBody>
      </p:sp>
      <p:grpSp>
        <p:nvGrpSpPr>
          <p:cNvPr id="11" name="Grouper 67"/>
          <p:cNvGrpSpPr>
            <a:grpSpLocks/>
          </p:cNvGrpSpPr>
          <p:nvPr/>
        </p:nvGrpSpPr>
        <p:grpSpPr bwMode="auto">
          <a:xfrm>
            <a:off x="2057400" y="1447800"/>
            <a:ext cx="3048000" cy="2209800"/>
            <a:chOff x="0" y="1447800"/>
            <a:chExt cx="2895600" cy="2362200"/>
          </a:xfrm>
        </p:grpSpPr>
        <p:sp>
          <p:nvSpPr>
            <p:cNvPr id="50195" name="Oval 41"/>
            <p:cNvSpPr>
              <a:spLocks noChangeArrowheads="1"/>
            </p:cNvSpPr>
            <p:nvPr/>
          </p:nvSpPr>
          <p:spPr bwMode="auto">
            <a:xfrm>
              <a:off x="2057400" y="2133600"/>
              <a:ext cx="762000" cy="381000"/>
            </a:xfrm>
            <a:prstGeom prst="ellipse">
              <a:avLst/>
            </a:prstGeom>
            <a:solidFill>
              <a:srgbClr val="FFFF99"/>
            </a:solidFill>
            <a:ln w="9525">
              <a:solidFill>
                <a:schemeClr val="tx1"/>
              </a:solidFill>
              <a:round/>
              <a:headEnd/>
              <a:tailEnd/>
            </a:ln>
          </p:spPr>
          <p:txBody>
            <a:bodyPr wrap="none" anchor="ctr"/>
            <a:lstStyle/>
            <a:p>
              <a:pPr algn="ctr"/>
              <a:r>
                <a:rPr lang="fr-FR" sz="2400" b="1" dirty="0">
                  <a:solidFill>
                    <a:srgbClr val="002060"/>
                  </a:solidFill>
                  <a:ea typeface="ＭＳ Ｐゴシック" pitchFamily="34" charset="-128"/>
                </a:rPr>
                <a:t>FV</a:t>
              </a:r>
            </a:p>
          </p:txBody>
        </p:sp>
        <p:grpSp>
          <p:nvGrpSpPr>
            <p:cNvPr id="12" name="Group 15"/>
            <p:cNvGrpSpPr>
              <a:grpSpLocks/>
            </p:cNvGrpSpPr>
            <p:nvPr/>
          </p:nvGrpSpPr>
          <p:grpSpPr bwMode="auto">
            <a:xfrm>
              <a:off x="152400" y="1828800"/>
              <a:ext cx="2362200" cy="1905000"/>
              <a:chOff x="2208" y="624"/>
              <a:chExt cx="1488" cy="1200"/>
            </a:xfrm>
          </p:grpSpPr>
          <p:sp>
            <p:nvSpPr>
              <p:cNvPr id="50198" name="Oval 16"/>
              <p:cNvSpPr>
                <a:spLocks noChangeArrowheads="1"/>
              </p:cNvSpPr>
              <p:nvPr/>
            </p:nvSpPr>
            <p:spPr bwMode="auto">
              <a:xfrm>
                <a:off x="2208" y="625"/>
                <a:ext cx="576" cy="528"/>
              </a:xfrm>
              <a:prstGeom prst="ellipse">
                <a:avLst/>
              </a:prstGeom>
              <a:solidFill>
                <a:srgbClr val="FF3300"/>
              </a:solidFill>
              <a:ln w="9525">
                <a:solidFill>
                  <a:schemeClr val="tx1"/>
                </a:solidFill>
                <a:round/>
                <a:headEnd/>
                <a:tailEnd/>
              </a:ln>
            </p:spPr>
            <p:txBody>
              <a:bodyPr wrap="none" anchor="ctr"/>
              <a:lstStyle/>
              <a:p>
                <a:pPr algn="ctr" eaLnBrk="0" hangingPunct="0"/>
                <a:r>
                  <a:rPr lang="fr-FR" sz="2400" b="1" dirty="0" err="1">
                    <a:solidFill>
                      <a:schemeClr val="bg1"/>
                    </a:solidFill>
                    <a:ea typeface="ＭＳ Ｐゴシック" pitchFamily="34" charset="-128"/>
                  </a:rPr>
                  <a:t>VeM</a:t>
                </a:r>
                <a:endParaRPr lang="fr-FR" sz="2400" b="1" dirty="0">
                  <a:solidFill>
                    <a:schemeClr val="bg1"/>
                  </a:solidFill>
                  <a:ea typeface="ＭＳ Ｐゴシック" pitchFamily="34" charset="-128"/>
                </a:endParaRPr>
              </a:p>
            </p:txBody>
          </p:sp>
          <p:sp>
            <p:nvSpPr>
              <p:cNvPr id="50199" name="Oval 17"/>
              <p:cNvSpPr>
                <a:spLocks noChangeArrowheads="1"/>
              </p:cNvSpPr>
              <p:nvPr/>
            </p:nvSpPr>
            <p:spPr bwMode="auto">
              <a:xfrm>
                <a:off x="3072" y="1536"/>
                <a:ext cx="528" cy="288"/>
              </a:xfrm>
              <a:prstGeom prst="ellipse">
                <a:avLst/>
              </a:prstGeom>
              <a:solidFill>
                <a:schemeClr val="bg1"/>
              </a:solidFill>
              <a:ln w="9525">
                <a:solidFill>
                  <a:schemeClr val="tx1"/>
                </a:solidFill>
                <a:round/>
                <a:headEnd/>
                <a:tailEnd/>
              </a:ln>
            </p:spPr>
            <p:txBody>
              <a:bodyPr wrap="none" anchor="ctr"/>
              <a:lstStyle/>
              <a:p>
                <a:pPr algn="ctr" eaLnBrk="0" hangingPunct="0"/>
                <a:r>
                  <a:rPr lang="fr-FR" sz="2400" b="1">
                    <a:ea typeface="ＭＳ Ｐゴシック" pitchFamily="34" charset="-128"/>
                  </a:rPr>
                  <a:t>MdS</a:t>
                </a:r>
              </a:p>
            </p:txBody>
          </p:sp>
          <p:sp>
            <p:nvSpPr>
              <p:cNvPr id="50200" name="Oval 18"/>
              <p:cNvSpPr>
                <a:spLocks noChangeArrowheads="1"/>
              </p:cNvSpPr>
              <p:nvPr/>
            </p:nvSpPr>
            <p:spPr bwMode="auto">
              <a:xfrm>
                <a:off x="3120" y="1056"/>
                <a:ext cx="576" cy="528"/>
              </a:xfrm>
              <a:prstGeom prst="ellipse">
                <a:avLst/>
              </a:prstGeom>
              <a:solidFill>
                <a:schemeClr val="tx2"/>
              </a:solidFill>
              <a:ln w="9525">
                <a:solidFill>
                  <a:schemeClr val="tx1"/>
                </a:solidFill>
                <a:round/>
                <a:headEnd/>
                <a:tailEnd/>
              </a:ln>
            </p:spPr>
            <p:txBody>
              <a:bodyPr wrap="none" anchor="ctr"/>
              <a:lstStyle/>
              <a:p>
                <a:pPr algn="ctr" eaLnBrk="0" hangingPunct="0"/>
                <a:r>
                  <a:rPr lang="fr-FR" sz="2400" b="1">
                    <a:solidFill>
                      <a:schemeClr val="bg2"/>
                    </a:solidFill>
                    <a:ea typeface="ＭＳ Ｐゴシック" pitchFamily="34" charset="-128"/>
                  </a:rPr>
                  <a:t>EM</a:t>
                </a:r>
              </a:p>
            </p:txBody>
          </p:sp>
          <p:sp>
            <p:nvSpPr>
              <p:cNvPr id="50201" name="Oval 19"/>
              <p:cNvSpPr>
                <a:spLocks noChangeArrowheads="1"/>
              </p:cNvSpPr>
              <p:nvPr/>
            </p:nvSpPr>
            <p:spPr bwMode="auto">
              <a:xfrm>
                <a:off x="2784" y="625"/>
                <a:ext cx="576" cy="528"/>
              </a:xfrm>
              <a:prstGeom prst="ellipse">
                <a:avLst/>
              </a:prstGeom>
              <a:solidFill>
                <a:srgbClr val="FFCCFF"/>
              </a:solidFill>
              <a:ln w="9525">
                <a:solidFill>
                  <a:schemeClr val="tx1"/>
                </a:solidFill>
                <a:round/>
                <a:headEnd/>
                <a:tailEnd/>
              </a:ln>
            </p:spPr>
            <p:txBody>
              <a:bodyPr wrap="none" anchor="ctr"/>
              <a:lstStyle/>
              <a:p>
                <a:pPr algn="ctr" eaLnBrk="0" hangingPunct="0"/>
                <a:r>
                  <a:rPr lang="fr-FR" sz="2400" b="1" dirty="0" err="1">
                    <a:solidFill>
                      <a:srgbClr val="002060"/>
                    </a:solidFill>
                    <a:ea typeface="ＭＳ Ｐゴシック" pitchFamily="34" charset="-128"/>
                  </a:rPr>
                  <a:t>PdD</a:t>
                </a:r>
                <a:r>
                  <a:rPr lang="fr-FR" sz="2400" b="1" dirty="0">
                    <a:solidFill>
                      <a:schemeClr val="bg2"/>
                    </a:solidFill>
                    <a:ea typeface="ＭＳ Ｐゴシック" pitchFamily="34" charset="-128"/>
                  </a:rPr>
                  <a:t> </a:t>
                </a:r>
              </a:p>
            </p:txBody>
          </p:sp>
          <p:sp>
            <p:nvSpPr>
              <p:cNvPr id="50202" name="Oval 20"/>
              <p:cNvSpPr>
                <a:spLocks noChangeArrowheads="1"/>
              </p:cNvSpPr>
              <p:nvPr/>
            </p:nvSpPr>
            <p:spPr bwMode="auto">
              <a:xfrm>
                <a:off x="2496" y="1008"/>
                <a:ext cx="768" cy="719"/>
              </a:xfrm>
              <a:prstGeom prst="ellipse">
                <a:avLst/>
              </a:prstGeom>
              <a:solidFill>
                <a:srgbClr val="66FF66"/>
              </a:solidFill>
              <a:ln w="9525">
                <a:solidFill>
                  <a:schemeClr val="tx1"/>
                </a:solidFill>
                <a:round/>
                <a:headEnd/>
                <a:tailEnd/>
              </a:ln>
            </p:spPr>
            <p:txBody>
              <a:bodyPr wrap="none" anchor="ctr"/>
              <a:lstStyle/>
              <a:p>
                <a:pPr algn="ctr" eaLnBrk="0" hangingPunct="0"/>
                <a:r>
                  <a:rPr lang="fr-FR" sz="2400" b="1" dirty="0">
                    <a:solidFill>
                      <a:srgbClr val="002060"/>
                    </a:solidFill>
                    <a:ea typeface="ＭＳ Ｐゴシック" pitchFamily="34" charset="-128"/>
                  </a:rPr>
                  <a:t>PA </a:t>
                </a:r>
              </a:p>
            </p:txBody>
          </p:sp>
        </p:grpSp>
        <p:sp>
          <p:nvSpPr>
            <p:cNvPr id="61" name="Ellipse 60"/>
            <p:cNvSpPr>
              <a:spLocks noChangeArrowheads="1"/>
            </p:cNvSpPr>
            <p:nvPr/>
          </p:nvSpPr>
          <p:spPr bwMode="auto">
            <a:xfrm>
              <a:off x="0" y="1447800"/>
              <a:ext cx="2895600" cy="2362200"/>
            </a:xfrm>
            <a:prstGeom prst="ellipse">
              <a:avLst/>
            </a:prstGeom>
            <a:noFill/>
            <a:ln w="12700">
              <a:solidFill>
                <a:schemeClr val="tx1"/>
              </a:solidFill>
              <a:round/>
              <a:headEnd/>
              <a:tailEnd/>
            </a:ln>
            <a:effectLst>
              <a:outerShdw dist="23000" dir="5400000" rotWithShape="0">
                <a:srgbClr val="808080">
                  <a:alpha val="34999"/>
                </a:srgbClr>
              </a:outerShdw>
            </a:effectLst>
          </p:spPr>
          <p:txBody>
            <a:bodyPr anchor="ctr"/>
            <a:lstStyle/>
            <a:p>
              <a:pPr algn="ctr">
                <a:defRPr/>
              </a:pPr>
              <a:endParaRPr lang="fr-FR">
                <a:solidFill>
                  <a:schemeClr val="lt1"/>
                </a:solidFill>
              </a:endParaRPr>
            </a:p>
          </p:txBody>
        </p:sp>
      </p:grpSp>
      <p:grpSp>
        <p:nvGrpSpPr>
          <p:cNvPr id="13" name="Grouper 65"/>
          <p:cNvGrpSpPr>
            <a:grpSpLocks/>
          </p:cNvGrpSpPr>
          <p:nvPr/>
        </p:nvGrpSpPr>
        <p:grpSpPr bwMode="auto">
          <a:xfrm>
            <a:off x="6934200" y="332656"/>
            <a:ext cx="3733800" cy="2514600"/>
            <a:chOff x="5638800" y="381000"/>
            <a:chExt cx="3200400" cy="2362200"/>
          </a:xfrm>
        </p:grpSpPr>
        <p:grpSp>
          <p:nvGrpSpPr>
            <p:cNvPr id="14" name="Group 21"/>
            <p:cNvGrpSpPr>
              <a:grpSpLocks/>
            </p:cNvGrpSpPr>
            <p:nvPr/>
          </p:nvGrpSpPr>
          <p:grpSpPr bwMode="auto">
            <a:xfrm>
              <a:off x="5867400" y="685800"/>
              <a:ext cx="2743200" cy="1981200"/>
              <a:chOff x="3936" y="144"/>
              <a:chExt cx="1728" cy="1248"/>
            </a:xfrm>
          </p:grpSpPr>
          <p:sp>
            <p:nvSpPr>
              <p:cNvPr id="50190" name="Oval 22"/>
              <p:cNvSpPr>
                <a:spLocks noChangeArrowheads="1"/>
              </p:cNvSpPr>
              <p:nvPr/>
            </p:nvSpPr>
            <p:spPr bwMode="auto">
              <a:xfrm>
                <a:off x="3936" y="335"/>
                <a:ext cx="624" cy="577"/>
              </a:xfrm>
              <a:prstGeom prst="ellipse">
                <a:avLst/>
              </a:prstGeom>
              <a:solidFill>
                <a:srgbClr val="66FF66"/>
              </a:solidFill>
              <a:ln w="9525">
                <a:solidFill>
                  <a:schemeClr val="tx1"/>
                </a:solidFill>
                <a:round/>
                <a:headEnd/>
                <a:tailEnd/>
              </a:ln>
            </p:spPr>
            <p:txBody>
              <a:bodyPr wrap="none" anchor="ctr"/>
              <a:lstStyle/>
              <a:p>
                <a:pPr algn="ctr" eaLnBrk="0" hangingPunct="0"/>
                <a:r>
                  <a:rPr lang="fr-FR" sz="2400" b="1" dirty="0">
                    <a:solidFill>
                      <a:srgbClr val="002060"/>
                    </a:solidFill>
                    <a:ea typeface="ＭＳ Ｐゴシック" pitchFamily="34" charset="-128"/>
                  </a:rPr>
                  <a:t>PA</a:t>
                </a:r>
                <a:r>
                  <a:rPr lang="fr-FR" sz="2400" b="1" dirty="0">
                    <a:solidFill>
                      <a:schemeClr val="bg2"/>
                    </a:solidFill>
                    <a:ea typeface="ＭＳ Ｐゴシック" pitchFamily="34" charset="-128"/>
                  </a:rPr>
                  <a:t> </a:t>
                </a:r>
              </a:p>
            </p:txBody>
          </p:sp>
          <p:sp>
            <p:nvSpPr>
              <p:cNvPr id="50191" name="Oval 23"/>
              <p:cNvSpPr>
                <a:spLocks noChangeArrowheads="1"/>
              </p:cNvSpPr>
              <p:nvPr/>
            </p:nvSpPr>
            <p:spPr bwMode="auto">
              <a:xfrm>
                <a:off x="4224" y="864"/>
                <a:ext cx="576" cy="528"/>
              </a:xfrm>
              <a:prstGeom prst="ellipse">
                <a:avLst/>
              </a:prstGeom>
              <a:solidFill>
                <a:schemeClr val="tx2"/>
              </a:solidFill>
              <a:ln w="9525">
                <a:solidFill>
                  <a:schemeClr val="tx1"/>
                </a:solidFill>
                <a:round/>
                <a:headEnd/>
                <a:tailEnd/>
              </a:ln>
            </p:spPr>
            <p:txBody>
              <a:bodyPr wrap="none" anchor="ctr"/>
              <a:lstStyle/>
              <a:p>
                <a:pPr algn="ctr" eaLnBrk="0" hangingPunct="0"/>
                <a:r>
                  <a:rPr lang="fr-FR" sz="2400" b="1">
                    <a:solidFill>
                      <a:schemeClr val="bg2"/>
                    </a:solidFill>
                    <a:ea typeface="ＭＳ Ｐゴシック" pitchFamily="34" charset="-128"/>
                  </a:rPr>
                  <a:t>EM</a:t>
                </a:r>
              </a:p>
            </p:txBody>
          </p:sp>
          <p:sp>
            <p:nvSpPr>
              <p:cNvPr id="50192" name="Oval 24"/>
              <p:cNvSpPr>
                <a:spLocks noChangeArrowheads="1"/>
              </p:cNvSpPr>
              <p:nvPr/>
            </p:nvSpPr>
            <p:spPr bwMode="auto">
              <a:xfrm>
                <a:off x="5088" y="672"/>
                <a:ext cx="576" cy="577"/>
              </a:xfrm>
              <a:prstGeom prst="ellipse">
                <a:avLst/>
              </a:prstGeom>
              <a:solidFill>
                <a:srgbClr val="FFCCFF"/>
              </a:solidFill>
              <a:ln w="9525">
                <a:solidFill>
                  <a:schemeClr val="tx1"/>
                </a:solidFill>
                <a:round/>
                <a:headEnd/>
                <a:tailEnd/>
              </a:ln>
            </p:spPr>
            <p:txBody>
              <a:bodyPr wrap="none" anchor="ctr"/>
              <a:lstStyle/>
              <a:p>
                <a:pPr algn="ctr" eaLnBrk="0" hangingPunct="0"/>
                <a:r>
                  <a:rPr lang="fr-FR" sz="2400" b="1" dirty="0" err="1">
                    <a:solidFill>
                      <a:srgbClr val="002060"/>
                    </a:solidFill>
                    <a:ea typeface="ＭＳ Ｐゴシック" pitchFamily="34" charset="-128"/>
                  </a:rPr>
                  <a:t>PdD</a:t>
                </a:r>
                <a:r>
                  <a:rPr lang="fr-FR" sz="2400" b="1" dirty="0">
                    <a:solidFill>
                      <a:schemeClr val="bg2"/>
                    </a:solidFill>
                    <a:ea typeface="ＭＳ Ｐゴシック" pitchFamily="34" charset="-128"/>
                  </a:rPr>
                  <a:t> </a:t>
                </a:r>
              </a:p>
            </p:txBody>
          </p:sp>
          <p:sp>
            <p:nvSpPr>
              <p:cNvPr id="50193" name="Oval 25"/>
              <p:cNvSpPr>
                <a:spLocks noChangeArrowheads="1"/>
              </p:cNvSpPr>
              <p:nvPr/>
            </p:nvSpPr>
            <p:spPr bwMode="auto">
              <a:xfrm>
                <a:off x="5088" y="144"/>
                <a:ext cx="576" cy="528"/>
              </a:xfrm>
              <a:prstGeom prst="ellipse">
                <a:avLst/>
              </a:prstGeom>
              <a:solidFill>
                <a:srgbClr val="FF3300"/>
              </a:solidFill>
              <a:ln w="9525">
                <a:solidFill>
                  <a:schemeClr val="tx1"/>
                </a:solidFill>
                <a:round/>
                <a:headEnd/>
                <a:tailEnd/>
              </a:ln>
            </p:spPr>
            <p:txBody>
              <a:bodyPr wrap="none" anchor="ctr"/>
              <a:lstStyle/>
              <a:p>
                <a:pPr algn="ctr" eaLnBrk="0" hangingPunct="0"/>
                <a:r>
                  <a:rPr lang="fr-FR" sz="2400" b="1" dirty="0" err="1">
                    <a:solidFill>
                      <a:schemeClr val="bg1"/>
                    </a:solidFill>
                    <a:ea typeface="ＭＳ Ｐゴシック" pitchFamily="34" charset="-128"/>
                  </a:rPr>
                  <a:t>VeM</a:t>
                </a:r>
                <a:endParaRPr lang="fr-FR" sz="2400" b="1" dirty="0">
                  <a:solidFill>
                    <a:schemeClr val="bg1"/>
                  </a:solidFill>
                  <a:ea typeface="ＭＳ Ｐゴシック" pitchFamily="34" charset="-128"/>
                </a:endParaRPr>
              </a:p>
            </p:txBody>
          </p:sp>
          <p:sp>
            <p:nvSpPr>
              <p:cNvPr id="50194" name="Oval 26"/>
              <p:cNvSpPr>
                <a:spLocks noChangeArrowheads="1"/>
              </p:cNvSpPr>
              <p:nvPr/>
            </p:nvSpPr>
            <p:spPr bwMode="auto">
              <a:xfrm>
                <a:off x="4464" y="239"/>
                <a:ext cx="768" cy="768"/>
              </a:xfrm>
              <a:prstGeom prst="ellipse">
                <a:avLst/>
              </a:prstGeom>
              <a:solidFill>
                <a:schemeClr val="bg1"/>
              </a:solidFill>
              <a:ln w="9525">
                <a:solidFill>
                  <a:schemeClr val="tx1"/>
                </a:solidFill>
                <a:round/>
                <a:headEnd/>
                <a:tailEnd/>
              </a:ln>
            </p:spPr>
            <p:txBody>
              <a:bodyPr wrap="none" anchor="ctr"/>
              <a:lstStyle/>
              <a:p>
                <a:pPr algn="ctr" eaLnBrk="0" hangingPunct="0"/>
                <a:r>
                  <a:rPr lang="fr-FR" sz="2400" b="1">
                    <a:ea typeface="ＭＳ Ｐゴシック" pitchFamily="34" charset="-128"/>
                  </a:rPr>
                  <a:t>MdS</a:t>
                </a:r>
              </a:p>
            </p:txBody>
          </p:sp>
        </p:grpSp>
        <p:sp>
          <p:nvSpPr>
            <p:cNvPr id="50188" name="Oval 38"/>
            <p:cNvSpPr>
              <a:spLocks noChangeArrowheads="1"/>
            </p:cNvSpPr>
            <p:nvPr/>
          </p:nvSpPr>
          <p:spPr bwMode="auto">
            <a:xfrm>
              <a:off x="6324600" y="533400"/>
              <a:ext cx="762000" cy="381000"/>
            </a:xfrm>
            <a:prstGeom prst="ellipse">
              <a:avLst/>
            </a:prstGeom>
            <a:solidFill>
              <a:srgbClr val="FFFF99"/>
            </a:solidFill>
            <a:ln w="9525">
              <a:solidFill>
                <a:schemeClr val="tx1"/>
              </a:solidFill>
              <a:round/>
              <a:headEnd/>
              <a:tailEnd/>
            </a:ln>
          </p:spPr>
          <p:txBody>
            <a:bodyPr wrap="none" anchor="ctr"/>
            <a:lstStyle/>
            <a:p>
              <a:pPr algn="ctr"/>
              <a:r>
                <a:rPr lang="fr-FR" sz="2400" b="1" dirty="0">
                  <a:solidFill>
                    <a:srgbClr val="002060"/>
                  </a:solidFill>
                  <a:ea typeface="ＭＳ Ｐゴシック" pitchFamily="34" charset="-128"/>
                </a:rPr>
                <a:t>FV</a:t>
              </a:r>
            </a:p>
          </p:txBody>
        </p:sp>
        <p:sp>
          <p:nvSpPr>
            <p:cNvPr id="59" name="Ellipse 58"/>
            <p:cNvSpPr>
              <a:spLocks noChangeArrowheads="1"/>
            </p:cNvSpPr>
            <p:nvPr/>
          </p:nvSpPr>
          <p:spPr bwMode="auto">
            <a:xfrm>
              <a:off x="5638800" y="381000"/>
              <a:ext cx="3200400" cy="2362200"/>
            </a:xfrm>
            <a:prstGeom prst="ellipse">
              <a:avLst/>
            </a:prstGeom>
            <a:noFill/>
            <a:ln w="12700">
              <a:solidFill>
                <a:schemeClr val="tx1"/>
              </a:solidFill>
              <a:round/>
              <a:headEnd/>
              <a:tailEnd/>
            </a:ln>
            <a:effectLst>
              <a:outerShdw dist="23000" dir="5400000" rotWithShape="0">
                <a:srgbClr val="808080">
                  <a:alpha val="34999"/>
                </a:srgbClr>
              </a:outerShdw>
            </a:effectLst>
          </p:spPr>
          <p:txBody>
            <a:bodyPr anchor="ctr"/>
            <a:lstStyle/>
            <a:p>
              <a:pPr algn="ctr">
                <a:defRPr/>
              </a:pPr>
              <a:endParaRPr lang="fr-FR">
                <a:solidFill>
                  <a:schemeClr val="lt1"/>
                </a:solidFill>
              </a:endParaRPr>
            </a:p>
          </p:txBody>
        </p:sp>
      </p:grpSp>
      <p:sp>
        <p:nvSpPr>
          <p:cNvPr id="50186" name="Text Box 57"/>
          <p:cNvSpPr txBox="1">
            <a:spLocks noChangeArrowheads="1"/>
          </p:cNvSpPr>
          <p:nvPr/>
        </p:nvSpPr>
        <p:spPr bwMode="auto">
          <a:xfrm>
            <a:off x="1847528" y="5445225"/>
            <a:ext cx="2209800" cy="830997"/>
          </a:xfrm>
          <a:prstGeom prst="rect">
            <a:avLst/>
          </a:prstGeom>
          <a:noFill/>
          <a:ln w="9525">
            <a:noFill/>
            <a:miter lim="800000"/>
            <a:headEnd/>
            <a:tailEnd/>
          </a:ln>
        </p:spPr>
        <p:txBody>
          <a:bodyPr>
            <a:spAutoFit/>
          </a:bodyPr>
          <a:lstStyle/>
          <a:p>
            <a:pPr>
              <a:spcBef>
                <a:spcPct val="50000"/>
              </a:spcBef>
            </a:pPr>
            <a:r>
              <a:rPr lang="fr-FR" sz="2400" b="1" dirty="0">
                <a:solidFill>
                  <a:schemeClr val="accent2"/>
                </a:solidFill>
                <a:latin typeface="Arial" charset="0"/>
              </a:rPr>
              <a:t>Un modèle théorique</a:t>
            </a:r>
          </a:p>
        </p:txBody>
      </p:sp>
      <p:sp>
        <p:nvSpPr>
          <p:cNvPr id="58" name="ZoneTexte 57"/>
          <p:cNvSpPr txBox="1"/>
          <p:nvPr/>
        </p:nvSpPr>
        <p:spPr>
          <a:xfrm>
            <a:off x="8579768" y="6309321"/>
            <a:ext cx="2088232" cy="646331"/>
          </a:xfrm>
          <a:prstGeom prst="rect">
            <a:avLst/>
          </a:prstGeom>
          <a:noFill/>
        </p:spPr>
        <p:txBody>
          <a:bodyPr wrap="square" rtlCol="0">
            <a:spAutoFit/>
          </a:bodyPr>
          <a:lstStyle/>
          <a:p>
            <a:r>
              <a:rPr lang="fr-FR" b="1" dirty="0">
                <a:solidFill>
                  <a:srgbClr val="002060"/>
                </a:solidFill>
              </a:rPr>
              <a:t>( BOUTHIER 2016 )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464CF41B-9870-1F3E-4550-389F622B94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575"/>
            <a:ext cx="12192000" cy="6800850"/>
          </a:xfrm>
          <a:prstGeom prst="rect">
            <a:avLst/>
          </a:prstGeom>
        </p:spPr>
      </p:pic>
    </p:spTree>
    <p:extLst>
      <p:ext uri="{BB962C8B-B14F-4D97-AF65-F5344CB8AC3E}">
        <p14:creationId xmlns:p14="http://schemas.microsoft.com/office/powerpoint/2010/main" val="32902837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810000" y="245806"/>
            <a:ext cx="10571998" cy="1445342"/>
          </a:xfrm>
          <a:solidFill>
            <a:srgbClr val="FFFF99"/>
          </a:solidFill>
        </p:spPr>
        <p:txBody>
          <a:bodyPr>
            <a:normAutofit fontScale="90000"/>
          </a:bodyPr>
          <a:lstStyle/>
          <a:p>
            <a:pPr algn="ctr" eaLnBrk="1" hangingPunct="1">
              <a:defRPr/>
            </a:pPr>
            <a:br>
              <a:rPr lang="fr-FR" dirty="0">
                <a:solidFill>
                  <a:srgbClr val="002060"/>
                </a:solidFill>
              </a:rPr>
            </a:br>
            <a:br>
              <a:rPr lang="fr-FR" dirty="0">
                <a:solidFill>
                  <a:srgbClr val="002060"/>
                </a:solidFill>
              </a:rPr>
            </a:br>
            <a:br>
              <a:rPr lang="fr-FR" dirty="0">
                <a:solidFill>
                  <a:srgbClr val="002060"/>
                </a:solidFill>
              </a:rPr>
            </a:br>
            <a:br>
              <a:rPr lang="fr-FR" dirty="0">
                <a:solidFill>
                  <a:srgbClr val="002060"/>
                </a:solidFill>
              </a:rPr>
            </a:br>
            <a:r>
              <a:rPr lang="fr-FR" dirty="0">
                <a:solidFill>
                  <a:srgbClr val="002060"/>
                </a:solidFill>
              </a:rPr>
              <a:t>La situation d’apprentissage</a:t>
            </a:r>
            <a:br>
              <a:rPr lang="fr-FR" dirty="0">
                <a:solidFill>
                  <a:srgbClr val="002060"/>
                </a:solidFill>
              </a:rPr>
            </a:br>
            <a:endParaRPr lang="fr-FR" dirty="0">
              <a:solidFill>
                <a:srgbClr val="002060"/>
              </a:solidFill>
            </a:endParaRPr>
          </a:p>
        </p:txBody>
      </p:sp>
      <p:sp>
        <p:nvSpPr>
          <p:cNvPr id="63491" name="Rectangle 3"/>
          <p:cNvSpPr>
            <a:spLocks noGrp="1" noChangeArrowheads="1"/>
          </p:cNvSpPr>
          <p:nvPr>
            <p:ph type="body" sz="half" idx="1"/>
          </p:nvPr>
        </p:nvSpPr>
        <p:spPr>
          <a:xfrm>
            <a:off x="924232" y="1600201"/>
            <a:ext cx="5243206" cy="4530725"/>
          </a:xfrm>
        </p:spPr>
        <p:txBody>
          <a:bodyPr>
            <a:normAutofit fontScale="92500" lnSpcReduction="10000"/>
          </a:bodyPr>
          <a:lstStyle/>
          <a:p>
            <a:pPr eaLnBrk="1" hangingPunct="1">
              <a:defRPr/>
            </a:pPr>
            <a:endParaRPr lang="fr-FR" sz="2400" dirty="0"/>
          </a:p>
          <a:p>
            <a:pPr>
              <a:defRPr/>
            </a:pPr>
            <a:r>
              <a:rPr lang="fr-FR" sz="2600" dirty="0">
                <a:solidFill>
                  <a:srgbClr val="4FA7FF"/>
                </a:solidFill>
              </a:rPr>
              <a:t>Une structure abstraite </a:t>
            </a:r>
            <a:r>
              <a:rPr lang="fr-FR" sz="2400" dirty="0">
                <a:solidFill>
                  <a:schemeClr val="accent4"/>
                </a:solidFill>
              </a:rPr>
              <a:t>:       </a:t>
            </a:r>
            <a:r>
              <a:rPr lang="fr-FR" sz="3900" dirty="0">
                <a:solidFill>
                  <a:srgbClr val="00FF00"/>
                </a:solidFill>
                <a:sym typeface="Wingdings" pitchFamily="2" charset="2"/>
              </a:rPr>
              <a:t></a:t>
            </a:r>
            <a:endParaRPr lang="fr-FR" sz="3900" dirty="0">
              <a:solidFill>
                <a:srgbClr val="00FF00"/>
              </a:solidFill>
            </a:endParaRPr>
          </a:p>
          <a:p>
            <a:pPr lvl="1" eaLnBrk="1" hangingPunct="1">
              <a:defRPr/>
            </a:pPr>
            <a:r>
              <a:rPr lang="fr-FR" sz="2000" dirty="0"/>
              <a:t>Ce qu’il y a à apprendre</a:t>
            </a:r>
          </a:p>
          <a:p>
            <a:pPr lvl="1" eaLnBrk="1" hangingPunct="1">
              <a:defRPr/>
            </a:pPr>
            <a:r>
              <a:rPr lang="fr-FR" sz="2000" dirty="0"/>
              <a:t>Règles spécifiques</a:t>
            </a:r>
          </a:p>
          <a:p>
            <a:pPr lvl="1" eaLnBrk="1" hangingPunct="1">
              <a:defRPr/>
            </a:pPr>
            <a:r>
              <a:rPr lang="fr-FR" sz="2000" dirty="0"/>
              <a:t>Alternative de choix</a:t>
            </a:r>
          </a:p>
          <a:p>
            <a:pPr lvl="1" eaLnBrk="1" hangingPunct="1">
              <a:defRPr/>
            </a:pPr>
            <a:r>
              <a:rPr lang="fr-FR" sz="2000" dirty="0"/>
              <a:t>Contexte</a:t>
            </a:r>
          </a:p>
          <a:p>
            <a:pPr lvl="1" eaLnBrk="1" hangingPunct="1">
              <a:defRPr/>
            </a:pPr>
            <a:r>
              <a:rPr lang="fr-FR" sz="2000" dirty="0"/>
              <a:t>Couplage contexte - choix</a:t>
            </a:r>
          </a:p>
          <a:p>
            <a:pPr lvl="1" eaLnBrk="1" hangingPunct="1">
              <a:defRPr/>
            </a:pPr>
            <a:r>
              <a:rPr lang="fr-FR" sz="2000" dirty="0"/>
              <a:t>Couplage choix - principes 			d’exécution</a:t>
            </a:r>
          </a:p>
          <a:p>
            <a:pPr lvl="1" eaLnBrk="1" hangingPunct="1">
              <a:defRPr/>
            </a:pPr>
            <a:r>
              <a:rPr lang="fr-FR" sz="2000" dirty="0"/>
              <a:t>Résistance des choix et des exécutions à la fatigue et au stress</a:t>
            </a:r>
          </a:p>
        </p:txBody>
      </p:sp>
      <p:sp>
        <p:nvSpPr>
          <p:cNvPr id="63492" name="Rectangle 4"/>
          <p:cNvSpPr>
            <a:spLocks noGrp="1" noChangeArrowheads="1"/>
          </p:cNvSpPr>
          <p:nvPr>
            <p:ph type="body" sz="half" idx="2"/>
          </p:nvPr>
        </p:nvSpPr>
        <p:spPr>
          <a:xfrm>
            <a:off x="6172200" y="1600201"/>
            <a:ext cx="4495800" cy="3974689"/>
          </a:xfrm>
        </p:spPr>
        <p:txBody>
          <a:bodyPr/>
          <a:lstStyle/>
          <a:p>
            <a:pPr marL="0" indent="0" eaLnBrk="1" hangingPunct="1">
              <a:buNone/>
              <a:defRPr/>
            </a:pPr>
            <a:endParaRPr lang="fr-FR" sz="2400" dirty="0"/>
          </a:p>
          <a:p>
            <a:pPr eaLnBrk="1" hangingPunct="1">
              <a:defRPr/>
            </a:pPr>
            <a:r>
              <a:rPr lang="fr-FR" sz="2400" dirty="0">
                <a:solidFill>
                  <a:srgbClr val="4FA7FF"/>
                </a:solidFill>
              </a:rPr>
              <a:t>Une structure concrète </a:t>
            </a:r>
            <a:r>
              <a:rPr lang="fr-FR" sz="2400" dirty="0">
                <a:solidFill>
                  <a:schemeClr val="accent1"/>
                </a:solidFill>
              </a:rPr>
              <a:t>:</a:t>
            </a:r>
          </a:p>
          <a:p>
            <a:pPr lvl="1" eaLnBrk="1" hangingPunct="1">
              <a:defRPr/>
            </a:pPr>
            <a:r>
              <a:rPr lang="fr-FR" sz="2000" dirty="0"/>
              <a:t>Le dispositif</a:t>
            </a:r>
          </a:p>
          <a:p>
            <a:pPr lvl="1" eaLnBrk="1" hangingPunct="1">
              <a:defRPr/>
            </a:pPr>
            <a:r>
              <a:rPr lang="fr-FR" sz="2000" dirty="0"/>
              <a:t>La circulation des joueurs</a:t>
            </a:r>
          </a:p>
          <a:p>
            <a:pPr lvl="1" eaLnBrk="1" hangingPunct="1">
              <a:defRPr/>
            </a:pPr>
            <a:r>
              <a:rPr lang="fr-FR" sz="2000" dirty="0"/>
              <a:t>La mise en jeu du ballon</a:t>
            </a:r>
          </a:p>
          <a:p>
            <a:pPr lvl="1" eaLnBrk="1" hangingPunct="1">
              <a:defRPr/>
            </a:pPr>
            <a:r>
              <a:rPr lang="fr-FR" sz="2000" dirty="0"/>
              <a:t>Des aménagements matériels (flag, ballon lesté, protection, sacs de placage)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524000" y="188640"/>
            <a:ext cx="9144000" cy="1237824"/>
          </a:xfrm>
          <a:solidFill>
            <a:schemeClr val="tx2">
              <a:lumMod val="10000"/>
            </a:schemeClr>
          </a:solidFill>
        </p:spPr>
        <p:txBody>
          <a:bodyPr>
            <a:normAutofit fontScale="90000"/>
          </a:bodyPr>
          <a:lstStyle/>
          <a:p>
            <a:pPr algn="ctr" eaLnBrk="1" hangingPunct="1"/>
            <a:r>
              <a:rPr lang="fr-FR" altLang="fr-FR" dirty="0">
                <a:solidFill>
                  <a:srgbClr val="CCFF66"/>
                </a:solidFill>
              </a:rPr>
              <a:t> </a:t>
            </a:r>
            <a:r>
              <a:rPr lang="fr-FR" altLang="fr-FR" dirty="0">
                <a:solidFill>
                  <a:srgbClr val="FFFF00"/>
                </a:solidFill>
              </a:rPr>
              <a:t>La genèse instrumentale </a:t>
            </a:r>
            <a:br>
              <a:rPr lang="fr-FR" altLang="fr-FR" dirty="0">
                <a:solidFill>
                  <a:srgbClr val="FFFF00"/>
                </a:solidFill>
              </a:rPr>
            </a:br>
            <a:r>
              <a:rPr lang="fr-FR" altLang="fr-FR" dirty="0">
                <a:solidFill>
                  <a:srgbClr val="FFFF00"/>
                </a:solidFill>
              </a:rPr>
              <a:t>	</a:t>
            </a:r>
            <a:r>
              <a:rPr lang="fr-FR" altLang="fr-FR" sz="2400" dirty="0">
                <a:solidFill>
                  <a:srgbClr val="FFFF00"/>
                </a:solidFill>
              </a:rPr>
              <a:t>(</a:t>
            </a:r>
            <a:r>
              <a:rPr lang="fr-FR" altLang="fr-FR" sz="2400" dirty="0" err="1">
                <a:solidFill>
                  <a:srgbClr val="FFFF00"/>
                </a:solidFill>
              </a:rPr>
              <a:t>Rabardel</a:t>
            </a:r>
            <a:r>
              <a:rPr lang="fr-FR" altLang="fr-FR" sz="2400" dirty="0">
                <a:solidFill>
                  <a:srgbClr val="FFFF00"/>
                </a:solidFill>
              </a:rPr>
              <a:t> 1995 et 2014)</a:t>
            </a:r>
            <a:endParaRPr lang="fr-FR" altLang="fr-FR" dirty="0">
              <a:solidFill>
                <a:srgbClr val="FFFF00"/>
              </a:solidFill>
            </a:endParaRPr>
          </a:p>
        </p:txBody>
      </p:sp>
      <p:sp>
        <p:nvSpPr>
          <p:cNvPr id="34819" name="Rectangle 3"/>
          <p:cNvSpPr>
            <a:spLocks noGrp="1" noChangeArrowheads="1"/>
          </p:cNvSpPr>
          <p:nvPr>
            <p:ph sz="half" idx="1"/>
          </p:nvPr>
        </p:nvSpPr>
        <p:spPr>
          <a:xfrm>
            <a:off x="1632155" y="1600200"/>
            <a:ext cx="4247821" cy="4781128"/>
          </a:xfrm>
        </p:spPr>
        <p:txBody>
          <a:bodyPr/>
          <a:lstStyle/>
          <a:p>
            <a:pPr eaLnBrk="1" hangingPunct="1">
              <a:lnSpc>
                <a:spcPct val="90000"/>
              </a:lnSpc>
            </a:pPr>
            <a:r>
              <a:rPr lang="fr-FR" altLang="fr-FR" sz="3200" dirty="0">
                <a:solidFill>
                  <a:srgbClr val="00FF00"/>
                </a:solidFill>
              </a:rPr>
              <a:t> Instrumentation :</a:t>
            </a:r>
          </a:p>
          <a:p>
            <a:pPr eaLnBrk="1" hangingPunct="1">
              <a:lnSpc>
                <a:spcPct val="90000"/>
              </a:lnSpc>
              <a:buFontTx/>
              <a:buNone/>
            </a:pPr>
            <a:endParaRPr lang="fr-FR" altLang="fr-FR" sz="2000" dirty="0"/>
          </a:p>
          <a:p>
            <a:pPr eaLnBrk="1" hangingPunct="1">
              <a:lnSpc>
                <a:spcPct val="90000"/>
              </a:lnSpc>
              <a:buFontTx/>
              <a:buNone/>
            </a:pPr>
            <a:r>
              <a:rPr lang="fr-FR" altLang="fr-FR" dirty="0"/>
              <a:t>L’instrumentation d’un outil correspond à « sa prise en  main », </a:t>
            </a:r>
          </a:p>
          <a:p>
            <a:pPr eaLnBrk="1" hangingPunct="1">
              <a:lnSpc>
                <a:spcPct val="90000"/>
              </a:lnSpc>
              <a:buFontTx/>
              <a:buNone/>
            </a:pPr>
            <a:r>
              <a:rPr lang="fr-FR" altLang="fr-FR" dirty="0"/>
              <a:t>Et </a:t>
            </a:r>
          </a:p>
          <a:p>
            <a:pPr eaLnBrk="1" hangingPunct="1">
              <a:lnSpc>
                <a:spcPct val="90000"/>
              </a:lnSpc>
              <a:buFontTx/>
              <a:buNone/>
            </a:pPr>
            <a:endParaRPr lang="fr-FR" altLang="fr-FR" dirty="0"/>
          </a:p>
          <a:p>
            <a:pPr eaLnBrk="1" hangingPunct="1">
              <a:lnSpc>
                <a:spcPct val="90000"/>
              </a:lnSpc>
              <a:buFontTx/>
              <a:buNone/>
            </a:pPr>
            <a:r>
              <a:rPr lang="fr-FR" altLang="fr-FR" dirty="0"/>
              <a:t>à  en intérioriser</a:t>
            </a:r>
          </a:p>
          <a:p>
            <a:pPr eaLnBrk="1" hangingPunct="1">
              <a:lnSpc>
                <a:spcPct val="90000"/>
              </a:lnSpc>
              <a:buFontTx/>
              <a:buNone/>
            </a:pPr>
            <a:r>
              <a:rPr lang="fr-FR" altLang="fr-FR" dirty="0"/>
              <a:t>les caractéristiques et les usages classiques</a:t>
            </a:r>
            <a:r>
              <a:rPr lang="fr-FR" altLang="fr-FR" sz="2800" dirty="0"/>
              <a:t> </a:t>
            </a:r>
          </a:p>
        </p:txBody>
      </p:sp>
      <p:sp>
        <p:nvSpPr>
          <p:cNvPr id="34820" name="Rectangle 4"/>
          <p:cNvSpPr>
            <a:spLocks noGrp="1" noChangeArrowheads="1"/>
          </p:cNvSpPr>
          <p:nvPr>
            <p:ph sz="half" idx="2"/>
          </p:nvPr>
        </p:nvSpPr>
        <p:spPr>
          <a:xfrm>
            <a:off x="6172200" y="1600200"/>
            <a:ext cx="4495800" cy="4925144"/>
          </a:xfrm>
        </p:spPr>
        <p:txBody>
          <a:bodyPr/>
          <a:lstStyle/>
          <a:p>
            <a:pPr eaLnBrk="1" hangingPunct="1">
              <a:lnSpc>
                <a:spcPct val="90000"/>
              </a:lnSpc>
            </a:pPr>
            <a:r>
              <a:rPr lang="fr-FR" altLang="fr-FR" sz="3200" dirty="0">
                <a:solidFill>
                  <a:schemeClr val="tx2">
                    <a:lumMod val="90000"/>
                  </a:schemeClr>
                </a:solidFill>
              </a:rPr>
              <a:t> </a:t>
            </a:r>
            <a:r>
              <a:rPr lang="fr-FR" altLang="fr-FR" sz="3200" dirty="0">
                <a:solidFill>
                  <a:srgbClr val="4FA7FF"/>
                </a:solidFill>
              </a:rPr>
              <a:t>Instrumentalisation</a:t>
            </a:r>
            <a:r>
              <a:rPr lang="fr-FR" altLang="fr-FR" sz="3200" dirty="0">
                <a:solidFill>
                  <a:schemeClr val="tx2">
                    <a:lumMod val="90000"/>
                  </a:schemeClr>
                </a:solidFill>
              </a:rPr>
              <a:t> :</a:t>
            </a:r>
          </a:p>
          <a:p>
            <a:pPr eaLnBrk="1" hangingPunct="1">
              <a:lnSpc>
                <a:spcPct val="90000"/>
              </a:lnSpc>
              <a:buFontTx/>
              <a:buNone/>
            </a:pPr>
            <a:endParaRPr lang="fr-FR" altLang="fr-FR" sz="2000" dirty="0">
              <a:solidFill>
                <a:schemeClr val="accent2"/>
              </a:solidFill>
            </a:endParaRPr>
          </a:p>
          <a:p>
            <a:pPr eaLnBrk="1" hangingPunct="1">
              <a:lnSpc>
                <a:spcPct val="90000"/>
              </a:lnSpc>
              <a:buFontTx/>
              <a:buNone/>
            </a:pPr>
            <a:r>
              <a:rPr lang="fr-FR" altLang="fr-FR" dirty="0"/>
              <a:t>L’</a:t>
            </a:r>
            <a:r>
              <a:rPr lang="fr-FR" altLang="fr-FR" dirty="0" err="1"/>
              <a:t>intrumentalisation</a:t>
            </a:r>
            <a:r>
              <a:rPr lang="fr-FR" altLang="fr-FR" dirty="0"/>
              <a:t> d’un outil consiste à   « le mettre à sa main », </a:t>
            </a:r>
          </a:p>
          <a:p>
            <a:pPr eaLnBrk="1" hangingPunct="1">
              <a:lnSpc>
                <a:spcPct val="90000"/>
              </a:lnSpc>
              <a:buFontTx/>
              <a:buNone/>
            </a:pPr>
            <a:endParaRPr lang="fr-FR" altLang="fr-FR" dirty="0"/>
          </a:p>
          <a:p>
            <a:pPr eaLnBrk="1" hangingPunct="1">
              <a:lnSpc>
                <a:spcPct val="90000"/>
              </a:lnSpc>
              <a:buFontTx/>
              <a:buNone/>
            </a:pPr>
            <a:r>
              <a:rPr lang="fr-FR" altLang="fr-FR" dirty="0"/>
              <a:t>à  en individualiser la fonction, voire la forme au regard de ses usages personnels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Text Box 2"/>
          <p:cNvSpPr txBox="1">
            <a:spLocks noChangeArrowheads="1"/>
          </p:cNvSpPr>
          <p:nvPr/>
        </p:nvSpPr>
        <p:spPr bwMode="auto">
          <a:xfrm>
            <a:off x="2063552" y="404665"/>
            <a:ext cx="7992888" cy="646331"/>
          </a:xfrm>
          <a:prstGeom prst="rect">
            <a:avLst/>
          </a:prstGeom>
          <a:solidFill>
            <a:srgbClr val="FF66FF"/>
          </a:solidFill>
          <a:ln w="9525">
            <a:noFill/>
            <a:miter lim="800000"/>
            <a:headEnd/>
            <a:tailEnd/>
          </a:ln>
          <a:effectLst/>
        </p:spPr>
        <p:txBody>
          <a:bodyPr wrap="square">
            <a:spAutoFit/>
          </a:bodyPr>
          <a:lstStyle/>
          <a:p>
            <a:pPr algn="ctr">
              <a:spcBef>
                <a:spcPct val="50000"/>
              </a:spcBef>
            </a:pPr>
            <a:r>
              <a:rPr lang="fr-FR" sz="3600" b="1" dirty="0">
                <a:solidFill>
                  <a:srgbClr val="0000FF"/>
                </a:solidFill>
              </a:rPr>
              <a:t>Merci pour votre attention !!!</a:t>
            </a:r>
          </a:p>
        </p:txBody>
      </p:sp>
      <p:pic>
        <p:nvPicPr>
          <p:cNvPr id="182275" name="Picture 3"/>
          <p:cNvPicPr>
            <a:picLocks noChangeAspect="1" noChangeArrowheads="1"/>
          </p:cNvPicPr>
          <p:nvPr/>
        </p:nvPicPr>
        <p:blipFill>
          <a:blip r:embed="rId3" cstate="print"/>
          <a:srcRect/>
          <a:stretch>
            <a:fillRect/>
          </a:stretch>
        </p:blipFill>
        <p:spPr bwMode="auto">
          <a:xfrm>
            <a:off x="4007768" y="1484784"/>
            <a:ext cx="3035300" cy="3816350"/>
          </a:xfrm>
          <a:prstGeom prst="rect">
            <a:avLst/>
          </a:prstGeom>
          <a:noFill/>
          <a:ln w="9525">
            <a:noFill/>
            <a:miter lim="800000"/>
            <a:headEnd/>
            <a:tailEnd/>
          </a:ln>
          <a:effectLst/>
        </p:spPr>
      </p:pic>
      <p:sp>
        <p:nvSpPr>
          <p:cNvPr id="182276" name="Text Box 4"/>
          <p:cNvSpPr txBox="1">
            <a:spLocks noChangeArrowheads="1"/>
          </p:cNvSpPr>
          <p:nvPr/>
        </p:nvSpPr>
        <p:spPr bwMode="auto">
          <a:xfrm>
            <a:off x="5303912" y="5805265"/>
            <a:ext cx="4824536" cy="646331"/>
          </a:xfrm>
          <a:prstGeom prst="rect">
            <a:avLst/>
          </a:prstGeom>
          <a:solidFill>
            <a:srgbClr val="0000FF"/>
          </a:solidFill>
          <a:ln w="9525">
            <a:noFill/>
            <a:miter lim="800000"/>
            <a:headEnd/>
            <a:tailEnd/>
          </a:ln>
          <a:effectLst/>
        </p:spPr>
        <p:txBody>
          <a:bodyPr wrap="square">
            <a:spAutoFit/>
          </a:bodyPr>
          <a:lstStyle/>
          <a:p>
            <a:pPr algn="ctr">
              <a:spcBef>
                <a:spcPct val="50000"/>
              </a:spcBef>
            </a:pPr>
            <a:r>
              <a:rPr lang="fr-FR" sz="3600" b="1" dirty="0">
                <a:solidFill>
                  <a:srgbClr val="FFFF00"/>
                </a:solidFill>
              </a:rPr>
              <a:t>dbouth@orange.fr</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A1382D-3716-CFBE-B0D4-0812D2069E3D}"/>
              </a:ext>
            </a:extLst>
          </p:cNvPr>
          <p:cNvSpPr>
            <a:spLocks noGrp="1"/>
          </p:cNvSpPr>
          <p:nvPr>
            <p:ph type="title"/>
          </p:nvPr>
        </p:nvSpPr>
        <p:spPr/>
        <p:txBody>
          <a:bodyPr/>
          <a:lstStyle/>
          <a:p>
            <a:endParaRPr lang="fr-FR" sz="3200" dirty="0"/>
          </a:p>
        </p:txBody>
      </p:sp>
      <p:sp>
        <p:nvSpPr>
          <p:cNvPr id="3" name="Espace réservé du contenu 2">
            <a:extLst>
              <a:ext uri="{FF2B5EF4-FFF2-40B4-BE49-F238E27FC236}">
                <a16:creationId xmlns:a16="http://schemas.microsoft.com/office/drawing/2014/main" id="{1FF52A73-18FD-162C-E906-8E4147587D74}"/>
              </a:ext>
            </a:extLst>
          </p:cNvPr>
          <p:cNvSpPr>
            <a:spLocks noGrp="1"/>
          </p:cNvSpPr>
          <p:nvPr>
            <p:ph idx="1"/>
          </p:nvPr>
        </p:nvSpPr>
        <p:spPr/>
        <p:txBody>
          <a:bodyPr/>
          <a:lstStyle/>
          <a:p>
            <a:endParaRPr lang="fr-FR"/>
          </a:p>
        </p:txBody>
      </p:sp>
    </p:spTree>
    <p:extLst>
      <p:ext uri="{BB962C8B-B14F-4D97-AF65-F5344CB8AC3E}">
        <p14:creationId xmlns:p14="http://schemas.microsoft.com/office/powerpoint/2010/main" val="19521092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3048000" y="228600"/>
            <a:ext cx="7772400" cy="1143000"/>
          </a:xfrm>
        </p:spPr>
        <p:txBody>
          <a:bodyPr/>
          <a:lstStyle/>
          <a:p>
            <a:r>
              <a:rPr lang="en-US">
                <a:latin typeface="Comic Sans MS" pitchFamily="66" charset="0"/>
              </a:rPr>
              <a:t>     </a:t>
            </a:r>
          </a:p>
        </p:txBody>
      </p:sp>
      <p:sp>
        <p:nvSpPr>
          <p:cNvPr id="94211" name="AutoShape 3"/>
          <p:cNvSpPr>
            <a:spLocks noChangeArrowheads="1"/>
          </p:cNvSpPr>
          <p:nvPr/>
        </p:nvSpPr>
        <p:spPr bwMode="auto">
          <a:xfrm>
            <a:off x="2495600" y="1700214"/>
            <a:ext cx="7696200" cy="5157787"/>
          </a:xfrm>
          <a:prstGeom prst="roundRect">
            <a:avLst>
              <a:gd name="adj" fmla="val 16667"/>
            </a:avLst>
          </a:prstGeom>
          <a:solidFill>
            <a:schemeClr val="accent1"/>
          </a:solidFill>
          <a:ln w="38100">
            <a:solidFill>
              <a:schemeClr val="tx1"/>
            </a:solidFill>
            <a:round/>
            <a:headEnd/>
            <a:tailEnd/>
          </a:ln>
          <a:effectLst/>
        </p:spPr>
        <p:txBody>
          <a:bodyPr wrap="none" anchor="ctr"/>
          <a:lstStyle/>
          <a:p>
            <a:endParaRPr lang="fr-FR"/>
          </a:p>
        </p:txBody>
      </p:sp>
      <p:sp>
        <p:nvSpPr>
          <p:cNvPr id="94212" name="Text Box 4"/>
          <p:cNvSpPr txBox="1">
            <a:spLocks noChangeArrowheads="1"/>
          </p:cNvSpPr>
          <p:nvPr/>
        </p:nvSpPr>
        <p:spPr bwMode="auto">
          <a:xfrm>
            <a:off x="2999656" y="4005065"/>
            <a:ext cx="7086600" cy="2232025"/>
          </a:xfrm>
          <a:prstGeom prst="rect">
            <a:avLst/>
          </a:prstGeom>
          <a:solidFill>
            <a:schemeClr val="bg1"/>
          </a:solidFill>
          <a:ln w="76200">
            <a:solidFill>
              <a:schemeClr val="accent1"/>
            </a:solidFill>
            <a:miter lim="800000"/>
            <a:headEnd/>
            <a:tailEnd/>
          </a:ln>
          <a:effectLst/>
        </p:spPr>
        <p:txBody>
          <a:bodyPr>
            <a:spAutoFit/>
          </a:bodyPr>
          <a:lstStyle/>
          <a:p>
            <a:pPr eaLnBrk="0" hangingPunct="0">
              <a:lnSpc>
                <a:spcPct val="120000"/>
              </a:lnSpc>
              <a:spcBef>
                <a:spcPct val="50000"/>
              </a:spcBef>
            </a:pPr>
            <a:r>
              <a:rPr lang="en-US" sz="2800" b="1" dirty="0">
                <a:latin typeface="Comic Sans MS" pitchFamily="66" charset="0"/>
              </a:rPr>
              <a:t>   </a:t>
            </a:r>
            <a:r>
              <a:rPr lang="en-US" sz="2800" b="1" dirty="0" err="1">
                <a:solidFill>
                  <a:srgbClr val="FF0000"/>
                </a:solidFill>
                <a:latin typeface="Comic Sans MS" pitchFamily="66" charset="0"/>
              </a:rPr>
              <a:t>Tâche</a:t>
            </a:r>
            <a:r>
              <a:rPr lang="en-US" sz="2800" b="1" dirty="0">
                <a:solidFill>
                  <a:srgbClr val="FF0000"/>
                </a:solidFill>
                <a:latin typeface="Comic Sans MS" pitchFamily="66" charset="0"/>
              </a:rPr>
              <a:t> :		            </a:t>
            </a:r>
            <a:r>
              <a:rPr lang="en-US" sz="2800" b="1" dirty="0" err="1">
                <a:solidFill>
                  <a:schemeClr val="accent4"/>
                </a:solidFill>
                <a:latin typeface="Comic Sans MS" pitchFamily="66" charset="0"/>
              </a:rPr>
              <a:t>Activité</a:t>
            </a:r>
            <a:r>
              <a:rPr lang="en-US" sz="2800" b="1" dirty="0">
                <a:solidFill>
                  <a:schemeClr val="accent4"/>
                </a:solidFill>
                <a:latin typeface="Comic Sans MS" pitchFamily="66" charset="0"/>
              </a:rPr>
              <a:t> :</a:t>
            </a:r>
          </a:p>
          <a:p>
            <a:pPr eaLnBrk="0" hangingPunct="0">
              <a:lnSpc>
                <a:spcPct val="120000"/>
              </a:lnSpc>
              <a:spcBef>
                <a:spcPct val="50000"/>
              </a:spcBef>
            </a:pPr>
            <a:endParaRPr lang="en-US" sz="2800" b="1" dirty="0">
              <a:latin typeface="Comic Sans MS" pitchFamily="66" charset="0"/>
            </a:endParaRPr>
          </a:p>
          <a:p>
            <a:pPr eaLnBrk="0" hangingPunct="0">
              <a:spcBef>
                <a:spcPct val="50000"/>
              </a:spcBef>
            </a:pPr>
            <a:r>
              <a:rPr lang="en-US" sz="2800" b="1" dirty="0" err="1">
                <a:solidFill>
                  <a:srgbClr val="FF0000"/>
                </a:solidFill>
                <a:latin typeface="Comic Sans MS" pitchFamily="66" charset="0"/>
              </a:rPr>
              <a:t>Exigences</a:t>
            </a:r>
            <a:r>
              <a:rPr lang="en-US" sz="2800" b="1" dirty="0">
                <a:solidFill>
                  <a:schemeClr val="accent1"/>
                </a:solidFill>
                <a:latin typeface="Comic Sans MS" pitchFamily="66" charset="0"/>
              </a:rPr>
              <a:t>    </a:t>
            </a:r>
            <a:r>
              <a:rPr lang="en-US" sz="2800" b="1" dirty="0" err="1">
                <a:solidFill>
                  <a:schemeClr val="accent1"/>
                </a:solidFill>
                <a:latin typeface="Comic Sans MS" pitchFamily="66" charset="0"/>
              </a:rPr>
              <a:t>Contraintes</a:t>
            </a:r>
            <a:r>
              <a:rPr lang="en-US" sz="2800" b="1" dirty="0">
                <a:solidFill>
                  <a:schemeClr val="accent1"/>
                </a:solidFill>
                <a:latin typeface="Comic Sans MS" pitchFamily="66" charset="0"/>
              </a:rPr>
              <a:t> </a:t>
            </a:r>
            <a:r>
              <a:rPr lang="en-US" sz="2800" b="1" dirty="0">
                <a:solidFill>
                  <a:srgbClr val="EC46D4"/>
                </a:solidFill>
                <a:latin typeface="Comic Sans MS" pitchFamily="66" charset="0"/>
              </a:rPr>
              <a:t>   </a:t>
            </a:r>
            <a:r>
              <a:rPr lang="en-US" sz="2800" b="1" dirty="0" err="1">
                <a:solidFill>
                  <a:schemeClr val="accent4"/>
                </a:solidFill>
                <a:latin typeface="Comic Sans MS" pitchFamily="66" charset="0"/>
              </a:rPr>
              <a:t>Ressources</a:t>
            </a:r>
            <a:endParaRPr lang="en-US" sz="2800" b="1" dirty="0">
              <a:solidFill>
                <a:schemeClr val="accent4"/>
              </a:solidFill>
              <a:latin typeface="Comic Sans MS" pitchFamily="66" charset="0"/>
            </a:endParaRPr>
          </a:p>
          <a:p>
            <a:pPr eaLnBrk="0" hangingPunct="0">
              <a:lnSpc>
                <a:spcPct val="0"/>
              </a:lnSpc>
              <a:spcBef>
                <a:spcPct val="50000"/>
              </a:spcBef>
            </a:pPr>
            <a:endParaRPr lang="en-US" sz="2400" dirty="0">
              <a:latin typeface="Comic Sans MS" pitchFamily="66" charset="0"/>
            </a:endParaRPr>
          </a:p>
        </p:txBody>
      </p:sp>
      <p:sp>
        <p:nvSpPr>
          <p:cNvPr id="94213" name="Text Box 5"/>
          <p:cNvSpPr txBox="1">
            <a:spLocks noChangeArrowheads="1"/>
          </p:cNvSpPr>
          <p:nvPr/>
        </p:nvSpPr>
        <p:spPr bwMode="auto">
          <a:xfrm>
            <a:off x="3276600" y="1700214"/>
            <a:ext cx="6172200" cy="1169551"/>
          </a:xfrm>
          <a:prstGeom prst="rect">
            <a:avLst/>
          </a:prstGeom>
          <a:solidFill>
            <a:schemeClr val="hlink"/>
          </a:solidFill>
          <a:ln w="9525">
            <a:noFill/>
            <a:miter lim="800000"/>
            <a:headEnd/>
            <a:tailEnd/>
          </a:ln>
          <a:effectLst/>
        </p:spPr>
        <p:txBody>
          <a:bodyPr>
            <a:spAutoFit/>
          </a:bodyPr>
          <a:lstStyle/>
          <a:p>
            <a:pPr eaLnBrk="0" hangingPunct="0">
              <a:spcBef>
                <a:spcPct val="50000"/>
              </a:spcBef>
            </a:pPr>
            <a:r>
              <a:rPr lang="en-US" sz="2800" b="1" dirty="0">
                <a:latin typeface="Comic Sans MS" pitchFamily="66" charset="0"/>
              </a:rPr>
              <a:t>     </a:t>
            </a:r>
            <a:r>
              <a:rPr lang="en-US" sz="2800" b="1" dirty="0" err="1">
                <a:solidFill>
                  <a:schemeClr val="bg1"/>
                </a:solidFill>
                <a:latin typeface="Comic Sans MS" pitchFamily="66" charset="0"/>
              </a:rPr>
              <a:t>Environnement</a:t>
            </a:r>
            <a:r>
              <a:rPr lang="en-US" sz="2800" b="1" dirty="0">
                <a:solidFill>
                  <a:schemeClr val="bg1"/>
                </a:solidFill>
                <a:latin typeface="Comic Sans MS" pitchFamily="66" charset="0"/>
              </a:rPr>
              <a:t> </a:t>
            </a:r>
            <a:r>
              <a:rPr lang="en-US" sz="2800" b="1" dirty="0" err="1">
                <a:solidFill>
                  <a:schemeClr val="bg1"/>
                </a:solidFill>
                <a:latin typeface="Comic Sans MS" pitchFamily="66" charset="0"/>
              </a:rPr>
              <a:t>signifiant</a:t>
            </a:r>
            <a:r>
              <a:rPr lang="en-US" sz="2800" b="1" dirty="0">
                <a:solidFill>
                  <a:schemeClr val="bg1"/>
                </a:solidFill>
                <a:latin typeface="Comic Sans MS" pitchFamily="66" charset="0"/>
              </a:rPr>
              <a:t> :   </a:t>
            </a:r>
          </a:p>
          <a:p>
            <a:pPr eaLnBrk="0" hangingPunct="0">
              <a:spcBef>
                <a:spcPct val="50000"/>
              </a:spcBef>
            </a:pPr>
            <a:r>
              <a:rPr lang="en-US" sz="2800" b="1" dirty="0">
                <a:solidFill>
                  <a:schemeClr val="bg1"/>
                </a:solidFill>
                <a:latin typeface="Comic Sans MS" pitchFamily="66" charset="0"/>
              </a:rPr>
              <a:t>  </a:t>
            </a:r>
            <a:r>
              <a:rPr lang="en-US" sz="2800" b="1" dirty="0" err="1">
                <a:solidFill>
                  <a:schemeClr val="bg1"/>
                </a:solidFill>
                <a:latin typeface="Comic Sans MS" pitchFamily="66" charset="0"/>
              </a:rPr>
              <a:t>scolaire</a:t>
            </a:r>
            <a:r>
              <a:rPr lang="en-US" sz="2800" b="1" dirty="0">
                <a:solidFill>
                  <a:schemeClr val="bg1"/>
                </a:solidFill>
                <a:latin typeface="Comic Sans MS" pitchFamily="66" charset="0"/>
              </a:rPr>
              <a:t>, de </a:t>
            </a:r>
            <a:r>
              <a:rPr lang="en-US" sz="2800" b="1" dirty="0" err="1">
                <a:solidFill>
                  <a:schemeClr val="bg1"/>
                </a:solidFill>
                <a:latin typeface="Comic Sans MS" pitchFamily="66" charset="0"/>
              </a:rPr>
              <a:t>loisir</a:t>
            </a:r>
            <a:r>
              <a:rPr lang="en-US" sz="2800" b="1" dirty="0">
                <a:solidFill>
                  <a:schemeClr val="bg1"/>
                </a:solidFill>
                <a:latin typeface="Comic Sans MS" pitchFamily="66" charset="0"/>
              </a:rPr>
              <a:t>, de travail, …</a:t>
            </a:r>
            <a:endParaRPr lang="en-US" sz="2400" b="1" dirty="0">
              <a:solidFill>
                <a:schemeClr val="bg1"/>
              </a:solidFill>
              <a:latin typeface="Times New Roman" pitchFamily="18" charset="0"/>
            </a:endParaRPr>
          </a:p>
        </p:txBody>
      </p:sp>
      <p:sp>
        <p:nvSpPr>
          <p:cNvPr id="94214" name="Text Box 6"/>
          <p:cNvSpPr txBox="1">
            <a:spLocks noChangeArrowheads="1"/>
          </p:cNvSpPr>
          <p:nvPr/>
        </p:nvSpPr>
        <p:spPr bwMode="auto">
          <a:xfrm>
            <a:off x="1981200" y="1"/>
            <a:ext cx="8686800" cy="1384995"/>
          </a:xfrm>
          <a:prstGeom prst="rect">
            <a:avLst/>
          </a:prstGeom>
          <a:solidFill>
            <a:srgbClr val="FFFF99"/>
          </a:solidFill>
          <a:ln w="9525">
            <a:noFill/>
            <a:miter lim="800000"/>
            <a:headEnd/>
            <a:tailEnd/>
          </a:ln>
          <a:effectLst/>
        </p:spPr>
        <p:txBody>
          <a:bodyPr>
            <a:spAutoFit/>
          </a:bodyPr>
          <a:lstStyle/>
          <a:p>
            <a:pPr eaLnBrk="0" hangingPunct="0"/>
            <a:r>
              <a:rPr lang="en-US" sz="2800" dirty="0">
                <a:solidFill>
                  <a:srgbClr val="002060"/>
                </a:solidFill>
                <a:latin typeface="Arial" pitchFamily="34" charset="0"/>
              </a:rPr>
              <a:t>La situation de </a:t>
            </a:r>
            <a:r>
              <a:rPr lang="en-US" sz="2800" dirty="0" err="1">
                <a:solidFill>
                  <a:srgbClr val="002060"/>
                </a:solidFill>
                <a:latin typeface="Arial" pitchFamily="34" charset="0"/>
              </a:rPr>
              <a:t>pratique</a:t>
            </a:r>
            <a:r>
              <a:rPr lang="en-US" sz="2800" dirty="0">
                <a:solidFill>
                  <a:srgbClr val="002060"/>
                </a:solidFill>
                <a:latin typeface="Arial" pitchFamily="34" charset="0"/>
              </a:rPr>
              <a:t>: un rapport </a:t>
            </a:r>
            <a:r>
              <a:rPr lang="en-US" sz="2800" dirty="0" err="1">
                <a:solidFill>
                  <a:srgbClr val="002060"/>
                </a:solidFill>
                <a:latin typeface="Arial" pitchFamily="34" charset="0"/>
              </a:rPr>
              <a:t>tâche</a:t>
            </a:r>
            <a:r>
              <a:rPr lang="en-US" sz="2800" dirty="0">
                <a:solidFill>
                  <a:srgbClr val="002060"/>
                </a:solidFill>
                <a:latin typeface="Arial" pitchFamily="34" charset="0"/>
              </a:rPr>
              <a:t> </a:t>
            </a:r>
            <a:r>
              <a:rPr lang="en-US" sz="2800" dirty="0" err="1">
                <a:solidFill>
                  <a:srgbClr val="002060"/>
                </a:solidFill>
                <a:latin typeface="Arial" pitchFamily="34" charset="0"/>
              </a:rPr>
              <a:t>prescrite</a:t>
            </a:r>
            <a:r>
              <a:rPr lang="en-US" sz="2800" dirty="0">
                <a:solidFill>
                  <a:srgbClr val="002060"/>
                </a:solidFill>
                <a:latin typeface="Arial" pitchFamily="34" charset="0"/>
              </a:rPr>
              <a:t> / </a:t>
            </a:r>
            <a:r>
              <a:rPr lang="en-US" sz="2800" dirty="0" err="1">
                <a:solidFill>
                  <a:srgbClr val="002060"/>
                </a:solidFill>
                <a:latin typeface="Arial" pitchFamily="34" charset="0"/>
              </a:rPr>
              <a:t>activité</a:t>
            </a:r>
            <a:r>
              <a:rPr lang="en-US" sz="2800" dirty="0">
                <a:solidFill>
                  <a:srgbClr val="002060"/>
                </a:solidFill>
                <a:latin typeface="Arial" pitchFamily="34" charset="0"/>
              </a:rPr>
              <a:t> du </a:t>
            </a:r>
            <a:r>
              <a:rPr lang="en-US" sz="2800" dirty="0" err="1">
                <a:solidFill>
                  <a:srgbClr val="002060"/>
                </a:solidFill>
                <a:latin typeface="Arial" pitchFamily="34" charset="0"/>
              </a:rPr>
              <a:t>sujet</a:t>
            </a:r>
            <a:r>
              <a:rPr lang="en-US" sz="2800" dirty="0">
                <a:solidFill>
                  <a:srgbClr val="002060"/>
                </a:solidFill>
                <a:latin typeface="Arial" pitchFamily="34" charset="0"/>
              </a:rPr>
              <a:t> </a:t>
            </a:r>
            <a:r>
              <a:rPr lang="en-US" sz="2800" dirty="0" err="1">
                <a:solidFill>
                  <a:srgbClr val="002060"/>
                </a:solidFill>
                <a:latin typeface="Arial" pitchFamily="34" charset="0"/>
              </a:rPr>
              <a:t>dans</a:t>
            </a:r>
            <a:r>
              <a:rPr lang="en-US" sz="2800" dirty="0">
                <a:solidFill>
                  <a:srgbClr val="002060"/>
                </a:solidFill>
                <a:latin typeface="Arial" pitchFamily="34" charset="0"/>
              </a:rPr>
              <a:t> un </a:t>
            </a:r>
            <a:r>
              <a:rPr lang="en-US" sz="2800" dirty="0" err="1">
                <a:solidFill>
                  <a:srgbClr val="002060"/>
                </a:solidFill>
                <a:latin typeface="Arial" pitchFamily="34" charset="0"/>
              </a:rPr>
              <a:t>environnement</a:t>
            </a:r>
            <a:r>
              <a:rPr lang="en-US" sz="2800" dirty="0">
                <a:solidFill>
                  <a:srgbClr val="002060"/>
                </a:solidFill>
                <a:latin typeface="Arial" pitchFamily="34" charset="0"/>
              </a:rPr>
              <a:t> </a:t>
            </a:r>
            <a:r>
              <a:rPr lang="en-US" sz="2800" dirty="0" err="1">
                <a:solidFill>
                  <a:srgbClr val="002060"/>
                </a:solidFill>
                <a:latin typeface="Arial" pitchFamily="34" charset="0"/>
              </a:rPr>
              <a:t>signifiant</a:t>
            </a:r>
            <a:r>
              <a:rPr lang="en-US" sz="2800" dirty="0">
                <a:solidFill>
                  <a:srgbClr val="002060"/>
                </a:solidFill>
                <a:latin typeface="Arial" pitchFamily="34" charset="0"/>
              </a:rPr>
              <a:t>   				</a:t>
            </a:r>
            <a:r>
              <a:rPr lang="en-US" b="1" dirty="0">
                <a:solidFill>
                  <a:schemeClr val="tx2">
                    <a:lumMod val="25000"/>
                  </a:schemeClr>
                </a:solidFill>
                <a:latin typeface="Comic Sans MS" pitchFamily="66" charset="0"/>
              </a:rPr>
              <a:t>(</a:t>
            </a:r>
            <a:r>
              <a:rPr lang="en-US" b="1" dirty="0" err="1">
                <a:solidFill>
                  <a:schemeClr val="tx2">
                    <a:lumMod val="25000"/>
                  </a:schemeClr>
                </a:solidFill>
                <a:latin typeface="Comic Sans MS" pitchFamily="66" charset="0"/>
              </a:rPr>
              <a:t>Leplat</a:t>
            </a:r>
            <a:r>
              <a:rPr lang="en-US" b="1" dirty="0">
                <a:solidFill>
                  <a:schemeClr val="tx2">
                    <a:lumMod val="25000"/>
                  </a:schemeClr>
                </a:solidFill>
                <a:latin typeface="Comic Sans MS" pitchFamily="66" charset="0"/>
              </a:rPr>
              <a:t> 1983, Bouthier 1993</a:t>
            </a:r>
            <a:r>
              <a:rPr lang="en-US" sz="2400" b="1" dirty="0">
                <a:solidFill>
                  <a:schemeClr val="tx2">
                    <a:lumMod val="25000"/>
                  </a:schemeClr>
                </a:solidFill>
                <a:latin typeface="Comic Sans MS" pitchFamily="66" charset="0"/>
              </a:rPr>
              <a:t>)</a:t>
            </a:r>
            <a:endParaRPr lang="en-US" sz="2400" dirty="0">
              <a:solidFill>
                <a:schemeClr val="tx2">
                  <a:lumMod val="25000"/>
                </a:schemeClr>
              </a:solidFill>
              <a:latin typeface="Times New Roman" pitchFamily="18" charset="0"/>
            </a:endParaRPr>
          </a:p>
        </p:txBody>
      </p:sp>
      <p:sp>
        <p:nvSpPr>
          <p:cNvPr id="94215" name="Line 7"/>
          <p:cNvSpPr>
            <a:spLocks noChangeShapeType="1"/>
          </p:cNvSpPr>
          <p:nvPr/>
        </p:nvSpPr>
        <p:spPr bwMode="auto">
          <a:xfrm flipV="1">
            <a:off x="4367809" y="2996952"/>
            <a:ext cx="792163" cy="863600"/>
          </a:xfrm>
          <a:prstGeom prst="line">
            <a:avLst/>
          </a:prstGeom>
          <a:noFill/>
          <a:ln w="76200">
            <a:solidFill>
              <a:schemeClr val="accent2">
                <a:lumMod val="50000"/>
              </a:schemeClr>
            </a:solidFill>
            <a:round/>
            <a:headEnd type="triangle" w="med" len="med"/>
            <a:tailEnd type="triangle" w="med" len="med"/>
          </a:ln>
          <a:effectLst/>
        </p:spPr>
        <p:txBody>
          <a:bodyPr/>
          <a:lstStyle/>
          <a:p>
            <a:endParaRPr lang="fr-FR"/>
          </a:p>
        </p:txBody>
      </p:sp>
      <p:sp>
        <p:nvSpPr>
          <p:cNvPr id="94216" name="Line 8"/>
          <p:cNvSpPr>
            <a:spLocks noChangeShapeType="1"/>
          </p:cNvSpPr>
          <p:nvPr/>
        </p:nvSpPr>
        <p:spPr bwMode="auto">
          <a:xfrm>
            <a:off x="7680177" y="2996953"/>
            <a:ext cx="576263" cy="936625"/>
          </a:xfrm>
          <a:prstGeom prst="line">
            <a:avLst/>
          </a:prstGeom>
          <a:noFill/>
          <a:ln w="76200">
            <a:solidFill>
              <a:schemeClr val="accent2">
                <a:lumMod val="50000"/>
              </a:schemeClr>
            </a:solidFill>
            <a:round/>
            <a:headEnd type="triangle" w="med" len="med"/>
            <a:tailEnd type="triangle" w="med" len="med"/>
          </a:ln>
          <a:effectLst/>
        </p:spPr>
        <p:txBody>
          <a:bodyPr/>
          <a:lstStyle/>
          <a:p>
            <a:endParaRPr lang="fr-FR"/>
          </a:p>
        </p:txBody>
      </p:sp>
      <p:sp>
        <p:nvSpPr>
          <p:cNvPr id="94217" name="Line 9"/>
          <p:cNvSpPr>
            <a:spLocks noChangeShapeType="1"/>
          </p:cNvSpPr>
          <p:nvPr/>
        </p:nvSpPr>
        <p:spPr bwMode="auto">
          <a:xfrm>
            <a:off x="4953000" y="4267200"/>
            <a:ext cx="2209800" cy="0"/>
          </a:xfrm>
          <a:prstGeom prst="line">
            <a:avLst/>
          </a:prstGeom>
          <a:noFill/>
          <a:ln w="76200">
            <a:solidFill>
              <a:schemeClr val="accent1"/>
            </a:solidFill>
            <a:round/>
            <a:headEnd type="triangle" w="med" len="med"/>
            <a:tailEnd type="triangle" w="med" len="med"/>
          </a:ln>
          <a:effectLst/>
        </p:spPr>
        <p:txBody>
          <a:bodyPr/>
          <a:lstStyle/>
          <a:p>
            <a:endParaRPr lang="fr-FR"/>
          </a:p>
        </p:txBody>
      </p:sp>
      <p:sp>
        <p:nvSpPr>
          <p:cNvPr id="94218" name="Line 10"/>
          <p:cNvSpPr>
            <a:spLocks noChangeShapeType="1"/>
          </p:cNvSpPr>
          <p:nvPr/>
        </p:nvSpPr>
        <p:spPr bwMode="auto">
          <a:xfrm flipH="1">
            <a:off x="7239000" y="5562600"/>
            <a:ext cx="457200" cy="0"/>
          </a:xfrm>
          <a:prstGeom prst="line">
            <a:avLst/>
          </a:prstGeom>
          <a:noFill/>
          <a:ln w="57150">
            <a:solidFill>
              <a:srgbClr val="00B0F0"/>
            </a:solidFill>
            <a:round/>
            <a:headEnd/>
            <a:tailEnd type="triangle" w="med" len="med"/>
          </a:ln>
          <a:effectLst/>
        </p:spPr>
        <p:txBody>
          <a:bodyPr/>
          <a:lstStyle/>
          <a:p>
            <a:endParaRPr lang="fr-FR"/>
          </a:p>
        </p:txBody>
      </p:sp>
      <p:sp>
        <p:nvSpPr>
          <p:cNvPr id="94219" name="Line 11"/>
          <p:cNvSpPr>
            <a:spLocks noChangeShapeType="1"/>
          </p:cNvSpPr>
          <p:nvPr/>
        </p:nvSpPr>
        <p:spPr bwMode="auto">
          <a:xfrm>
            <a:off x="4724400" y="5562600"/>
            <a:ext cx="457200" cy="0"/>
          </a:xfrm>
          <a:prstGeom prst="line">
            <a:avLst/>
          </a:prstGeom>
          <a:noFill/>
          <a:ln w="57150">
            <a:solidFill>
              <a:srgbClr val="FF3300"/>
            </a:solidFill>
            <a:round/>
            <a:headEnd/>
            <a:tailEnd type="triangle" w="med" len="med"/>
          </a:ln>
          <a:effectLst/>
        </p:spPr>
        <p:txBody>
          <a:bodyPr/>
          <a:lstStyle/>
          <a:p>
            <a:endParaRPr lang="fr-FR"/>
          </a:p>
        </p:txBody>
      </p:sp>
      <p:sp>
        <p:nvSpPr>
          <p:cNvPr id="94220" name="Line 12"/>
          <p:cNvSpPr>
            <a:spLocks noChangeShapeType="1"/>
          </p:cNvSpPr>
          <p:nvPr/>
        </p:nvSpPr>
        <p:spPr bwMode="auto">
          <a:xfrm>
            <a:off x="3886200" y="4525296"/>
            <a:ext cx="76200" cy="685800"/>
          </a:xfrm>
          <a:prstGeom prst="line">
            <a:avLst/>
          </a:prstGeom>
          <a:noFill/>
          <a:ln w="57150">
            <a:solidFill>
              <a:srgbClr val="FF0000"/>
            </a:solidFill>
            <a:round/>
            <a:headEnd/>
            <a:tailEnd type="triangle" w="med" len="med"/>
          </a:ln>
          <a:effectLst/>
        </p:spPr>
        <p:txBody>
          <a:bodyPr/>
          <a:lstStyle/>
          <a:p>
            <a:endParaRPr lang="fr-FR" dirty="0"/>
          </a:p>
        </p:txBody>
      </p:sp>
      <p:sp>
        <p:nvSpPr>
          <p:cNvPr id="94221" name="Line 13"/>
          <p:cNvSpPr>
            <a:spLocks noChangeShapeType="1"/>
          </p:cNvSpPr>
          <p:nvPr/>
        </p:nvSpPr>
        <p:spPr bwMode="auto">
          <a:xfrm flipH="1">
            <a:off x="8305800" y="4572000"/>
            <a:ext cx="228600" cy="685800"/>
          </a:xfrm>
          <a:prstGeom prst="line">
            <a:avLst/>
          </a:prstGeom>
          <a:noFill/>
          <a:ln w="57150">
            <a:solidFill>
              <a:srgbClr val="00B0F0"/>
            </a:solidFill>
            <a:round/>
            <a:headEnd/>
            <a:tailEnd type="triangle" w="med" len="med"/>
          </a:ln>
          <a:effectLst/>
        </p:spPr>
        <p:txBody>
          <a:bodyPr/>
          <a:lstStyle/>
          <a:p>
            <a:endParaRPr lang="fr-F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ext Box 2"/>
          <p:cNvSpPr txBox="1">
            <a:spLocks noChangeArrowheads="1"/>
          </p:cNvSpPr>
          <p:nvPr/>
        </p:nvSpPr>
        <p:spPr bwMode="auto">
          <a:xfrm>
            <a:off x="1828800" y="609600"/>
            <a:ext cx="6858000" cy="457200"/>
          </a:xfrm>
          <a:prstGeom prst="rect">
            <a:avLst/>
          </a:prstGeom>
          <a:noFill/>
          <a:ln w="9525">
            <a:noFill/>
            <a:miter lim="800000"/>
            <a:headEnd/>
            <a:tailEnd/>
          </a:ln>
        </p:spPr>
        <p:txBody>
          <a:bodyPr>
            <a:spAutoFit/>
          </a:bodyPr>
          <a:lstStyle/>
          <a:p>
            <a:pPr eaLnBrk="0" hangingPunct="0">
              <a:spcBef>
                <a:spcPct val="50000"/>
              </a:spcBef>
            </a:pPr>
            <a:endParaRPr lang="fr-FR" sz="2400">
              <a:latin typeface="Times New Roman" pitchFamily="18" charset="0"/>
            </a:endParaRPr>
          </a:p>
        </p:txBody>
      </p:sp>
      <p:sp>
        <p:nvSpPr>
          <p:cNvPr id="113667" name="Rectangle 3"/>
          <p:cNvSpPr>
            <a:spLocks noChangeArrowheads="1"/>
          </p:cNvSpPr>
          <p:nvPr/>
        </p:nvSpPr>
        <p:spPr bwMode="auto">
          <a:xfrm>
            <a:off x="1828800" y="304800"/>
            <a:ext cx="8610600" cy="1143000"/>
          </a:xfrm>
          <a:prstGeom prst="rect">
            <a:avLst/>
          </a:prstGeom>
          <a:noFill/>
          <a:ln w="9525">
            <a:noFill/>
            <a:miter lim="800000"/>
            <a:headEnd/>
            <a:tailEnd/>
          </a:ln>
        </p:spPr>
        <p:txBody>
          <a:bodyPr anchor="ctr"/>
          <a:lstStyle/>
          <a:p>
            <a:pPr eaLnBrk="0" hangingPunct="0"/>
            <a:r>
              <a:rPr lang="en-US" sz="3200" b="1" dirty="0">
                <a:solidFill>
                  <a:srgbClr val="FFFF00"/>
                </a:solidFill>
                <a:latin typeface="Comic Sans MS" pitchFamily="66" charset="0"/>
              </a:rPr>
              <a:t>Les </a:t>
            </a:r>
            <a:r>
              <a:rPr lang="en-US" sz="3200" b="1" dirty="0" err="1">
                <a:solidFill>
                  <a:srgbClr val="FFFF00"/>
                </a:solidFill>
                <a:latin typeface="Comic Sans MS" pitchFamily="66" charset="0"/>
              </a:rPr>
              <a:t>registres</a:t>
            </a:r>
            <a:r>
              <a:rPr lang="en-US" sz="3200" b="1" dirty="0">
                <a:solidFill>
                  <a:srgbClr val="FFFF00"/>
                </a:solidFill>
                <a:latin typeface="Comic Sans MS" pitchFamily="66" charset="0"/>
              </a:rPr>
              <a:t> de </a:t>
            </a:r>
            <a:r>
              <a:rPr lang="en-US" sz="3200" b="1" dirty="0" err="1">
                <a:solidFill>
                  <a:srgbClr val="FFFF00"/>
                </a:solidFill>
                <a:latin typeface="Comic Sans MS" pitchFamily="66" charset="0"/>
              </a:rPr>
              <a:t>technicité</a:t>
            </a:r>
            <a:r>
              <a:rPr lang="en-US" sz="3200" b="1" dirty="0">
                <a:solidFill>
                  <a:srgbClr val="FFFF00"/>
                </a:solidFill>
                <a:latin typeface="Comic Sans MS" pitchFamily="66" charset="0"/>
              </a:rPr>
              <a:t> </a:t>
            </a:r>
            <a:r>
              <a:rPr lang="en-US" sz="3200" b="1" dirty="0" err="1">
                <a:solidFill>
                  <a:srgbClr val="FFFF00"/>
                </a:solidFill>
                <a:latin typeface="Comic Sans MS" pitchFamily="66" charset="0"/>
              </a:rPr>
              <a:t>en</a:t>
            </a:r>
            <a:r>
              <a:rPr lang="en-US" sz="3200" b="1" dirty="0">
                <a:solidFill>
                  <a:srgbClr val="FFFF00"/>
                </a:solidFill>
                <a:latin typeface="Comic Sans MS" pitchFamily="66" charset="0"/>
              </a:rPr>
              <a:t> PPSA </a:t>
            </a:r>
            <a:r>
              <a:rPr lang="en-US" sz="3200" b="1" dirty="0" err="1">
                <a:solidFill>
                  <a:srgbClr val="FFFF00"/>
                </a:solidFill>
                <a:latin typeface="Comic Sans MS" pitchFamily="66" charset="0"/>
              </a:rPr>
              <a:t>comportent</a:t>
            </a:r>
            <a:r>
              <a:rPr lang="en-US" sz="3200" b="1" dirty="0">
                <a:solidFill>
                  <a:srgbClr val="FFFF00"/>
                </a:solidFill>
                <a:latin typeface="Comic Sans MS" pitchFamily="66" charset="0"/>
              </a:rPr>
              <a:t>:</a:t>
            </a:r>
            <a:r>
              <a:rPr lang="en-US" sz="4000" b="1" dirty="0">
                <a:solidFill>
                  <a:srgbClr val="FFFF00"/>
                </a:solidFill>
                <a:latin typeface="Comic Sans MS" pitchFamily="66" charset="0"/>
              </a:rPr>
              <a:t> </a:t>
            </a:r>
            <a:r>
              <a:rPr lang="en-US" sz="4000" b="1" dirty="0">
                <a:latin typeface="Comic Sans MS" pitchFamily="66" charset="0"/>
              </a:rPr>
              <a:t>		</a:t>
            </a:r>
            <a:r>
              <a:rPr lang="en-US" sz="2000" dirty="0">
                <a:latin typeface="Comic Sans MS" pitchFamily="66" charset="0"/>
              </a:rPr>
              <a:t>Bouthier et Durey (1994, Impulsions 1) </a:t>
            </a:r>
          </a:p>
          <a:p>
            <a:pPr eaLnBrk="0" hangingPunct="0"/>
            <a:r>
              <a:rPr lang="en-US" sz="2000" dirty="0">
                <a:latin typeface="Comic Sans MS" pitchFamily="66" charset="0"/>
              </a:rPr>
              <a:t>				          </a:t>
            </a:r>
            <a:r>
              <a:rPr lang="en-US" sz="2000" dirty="0" err="1">
                <a:latin typeface="Comic Sans MS" pitchFamily="66" charset="0"/>
              </a:rPr>
              <a:t>d’après</a:t>
            </a:r>
            <a:r>
              <a:rPr lang="en-US" sz="2000" dirty="0">
                <a:latin typeface="Comic Sans MS" pitchFamily="66" charset="0"/>
              </a:rPr>
              <a:t> </a:t>
            </a:r>
            <a:r>
              <a:rPr lang="en-US" sz="2000" dirty="0" err="1">
                <a:latin typeface="Comic Sans MS" pitchFamily="66" charset="0"/>
              </a:rPr>
              <a:t>Combarnous</a:t>
            </a:r>
            <a:r>
              <a:rPr lang="en-US" sz="2000" dirty="0">
                <a:latin typeface="Comic Sans MS" pitchFamily="66" charset="0"/>
              </a:rPr>
              <a:t> et </a:t>
            </a:r>
            <a:r>
              <a:rPr lang="en-US" sz="2000" dirty="0" err="1">
                <a:latin typeface="Comic Sans MS" pitchFamily="66" charset="0"/>
              </a:rPr>
              <a:t>Martinand</a:t>
            </a:r>
            <a:endParaRPr lang="en-US" sz="2000" dirty="0">
              <a:latin typeface="Comic Sans MS" pitchFamily="66" charset="0"/>
            </a:endParaRPr>
          </a:p>
        </p:txBody>
      </p:sp>
      <p:sp>
        <p:nvSpPr>
          <p:cNvPr id="113668" name="Rectangle 4"/>
          <p:cNvSpPr>
            <a:spLocks noChangeArrowheads="1"/>
          </p:cNvSpPr>
          <p:nvPr/>
        </p:nvSpPr>
        <p:spPr bwMode="auto">
          <a:xfrm>
            <a:off x="855406" y="1752600"/>
            <a:ext cx="11179278" cy="4114800"/>
          </a:xfrm>
          <a:prstGeom prst="rect">
            <a:avLst/>
          </a:prstGeom>
          <a:noFill/>
          <a:ln w="9525">
            <a:noFill/>
            <a:miter lim="800000"/>
            <a:headEnd/>
            <a:tailEnd/>
          </a:ln>
        </p:spPr>
        <p:txBody>
          <a:bodyPr/>
          <a:lstStyle/>
          <a:p>
            <a:pPr eaLnBrk="0" hangingPunct="0"/>
            <a:endParaRPr lang="en-US" sz="2800" dirty="0">
              <a:latin typeface="Comic Sans MS" pitchFamily="66" charset="0"/>
            </a:endParaRPr>
          </a:p>
          <a:p>
            <a:pPr eaLnBrk="0" hangingPunct="0"/>
            <a:r>
              <a:rPr lang="en-US" sz="2800" dirty="0">
                <a:latin typeface="Comic Sans MS" pitchFamily="66" charset="0"/>
              </a:rPr>
              <a:t>Le </a:t>
            </a:r>
            <a:r>
              <a:rPr lang="en-US" sz="2800" dirty="0" err="1">
                <a:latin typeface="Comic Sans MS" pitchFamily="66" charset="0"/>
              </a:rPr>
              <a:t>registre</a:t>
            </a:r>
            <a:r>
              <a:rPr lang="en-US" sz="2800" dirty="0">
                <a:latin typeface="Comic Sans MS" pitchFamily="66" charset="0"/>
              </a:rPr>
              <a:t> de </a:t>
            </a:r>
            <a:r>
              <a:rPr lang="en-US" sz="2800" dirty="0" err="1">
                <a:solidFill>
                  <a:srgbClr val="99FF66"/>
                </a:solidFill>
                <a:latin typeface="Comic Sans MS" pitchFamily="66" charset="0"/>
              </a:rPr>
              <a:t>maîtrise</a:t>
            </a:r>
            <a:r>
              <a:rPr lang="en-US" sz="2800" dirty="0">
                <a:latin typeface="Comic Sans MS" pitchFamily="66" charset="0"/>
              </a:rPr>
              <a:t> (des techniques </a:t>
            </a:r>
            <a:r>
              <a:rPr lang="en-US" sz="2800" dirty="0" err="1">
                <a:latin typeface="Comic Sans MS" pitchFamily="66" charset="0"/>
              </a:rPr>
              <a:t>existantes</a:t>
            </a:r>
            <a:r>
              <a:rPr lang="en-US" sz="2800" dirty="0">
                <a:latin typeface="Comic Sans MS" pitchFamily="66" charset="0"/>
              </a:rPr>
              <a:t>)</a:t>
            </a:r>
          </a:p>
          <a:p>
            <a:pPr eaLnBrk="0" hangingPunct="0">
              <a:lnSpc>
                <a:spcPct val="130000"/>
              </a:lnSpc>
            </a:pPr>
            <a:r>
              <a:rPr lang="en-US" sz="2800" dirty="0">
                <a:latin typeface="Comic Sans MS" pitchFamily="66" charset="0"/>
              </a:rPr>
              <a:t>Le </a:t>
            </a:r>
            <a:r>
              <a:rPr lang="en-US" sz="2800" dirty="0" err="1">
                <a:latin typeface="Comic Sans MS" pitchFamily="66" charset="0"/>
              </a:rPr>
              <a:t>registre</a:t>
            </a:r>
            <a:r>
              <a:rPr lang="en-US" sz="2800" dirty="0">
                <a:latin typeface="Comic Sans MS" pitchFamily="66" charset="0"/>
              </a:rPr>
              <a:t> de </a:t>
            </a:r>
            <a:r>
              <a:rPr lang="en-US" sz="2800" dirty="0">
                <a:solidFill>
                  <a:srgbClr val="99FF66"/>
                </a:solidFill>
                <a:latin typeface="Comic Sans MS" pitchFamily="66" charset="0"/>
              </a:rPr>
              <a:t>transformation</a:t>
            </a:r>
            <a:r>
              <a:rPr lang="en-US" sz="2800" dirty="0">
                <a:latin typeface="Comic Sans MS" pitchFamily="66" charset="0"/>
              </a:rPr>
              <a:t> (</a:t>
            </a:r>
            <a:r>
              <a:rPr lang="en-US" sz="2800" dirty="0" err="1">
                <a:latin typeface="Comic Sans MS" pitchFamily="66" charset="0"/>
              </a:rPr>
              <a:t>individualisation</a:t>
            </a:r>
            <a:r>
              <a:rPr lang="en-US" sz="2800" dirty="0">
                <a:latin typeface="Comic Sans MS" pitchFamily="66" charset="0"/>
              </a:rPr>
              <a:t> du genre </a:t>
            </a:r>
            <a:r>
              <a:rPr lang="en-US" sz="2800" dirty="0" err="1">
                <a:latin typeface="Comic Sans MS" pitchFamily="66" charset="0"/>
              </a:rPr>
              <a:t>en</a:t>
            </a:r>
            <a:r>
              <a:rPr lang="en-US" sz="2800" dirty="0">
                <a:latin typeface="Comic Sans MS" pitchFamily="66" charset="0"/>
              </a:rPr>
              <a:t> style)</a:t>
            </a:r>
          </a:p>
          <a:p>
            <a:pPr eaLnBrk="0" hangingPunct="0">
              <a:lnSpc>
                <a:spcPct val="130000"/>
              </a:lnSpc>
            </a:pPr>
            <a:r>
              <a:rPr lang="en-US" sz="2800" dirty="0">
                <a:latin typeface="Comic Sans MS" pitchFamily="66" charset="0"/>
              </a:rPr>
              <a:t>Le </a:t>
            </a:r>
            <a:r>
              <a:rPr lang="en-US" sz="2800" dirty="0" err="1">
                <a:latin typeface="Comic Sans MS" pitchFamily="66" charset="0"/>
              </a:rPr>
              <a:t>registre</a:t>
            </a:r>
            <a:r>
              <a:rPr lang="en-US" sz="2800" dirty="0">
                <a:latin typeface="Comic Sans MS" pitchFamily="66" charset="0"/>
              </a:rPr>
              <a:t> de </a:t>
            </a:r>
            <a:r>
              <a:rPr lang="en-US" sz="2800" dirty="0">
                <a:solidFill>
                  <a:srgbClr val="99FF66"/>
                </a:solidFill>
                <a:latin typeface="Comic Sans MS" pitchFamily="66" charset="0"/>
              </a:rPr>
              <a:t>lecture</a:t>
            </a:r>
            <a:r>
              <a:rPr lang="en-US" sz="2800" dirty="0">
                <a:latin typeface="Comic Sans MS" pitchFamily="66" charset="0"/>
              </a:rPr>
              <a:t> (instruments </a:t>
            </a:r>
            <a:r>
              <a:rPr lang="en-US" sz="2800" dirty="0" err="1">
                <a:latin typeface="Comic Sans MS" pitchFamily="66" charset="0"/>
              </a:rPr>
              <a:t>cognitifs</a:t>
            </a:r>
            <a:r>
              <a:rPr lang="en-US" sz="2800" dirty="0">
                <a:latin typeface="Comic Sans MS" pitchFamily="66" charset="0"/>
              </a:rPr>
              <a:t> et </a:t>
            </a:r>
            <a:r>
              <a:rPr lang="en-US" sz="2800" dirty="0" err="1">
                <a:latin typeface="Comic Sans MS" pitchFamily="66" charset="0"/>
              </a:rPr>
              <a:t>matériels</a:t>
            </a:r>
            <a:r>
              <a:rPr lang="en-US" sz="2800" dirty="0">
                <a:latin typeface="Comic Sans MS" pitchFamily="66" charset="0"/>
              </a:rPr>
              <a:t> de </a:t>
            </a:r>
            <a:r>
              <a:rPr lang="en-US" sz="2800" dirty="0" err="1">
                <a:latin typeface="Comic Sans MS" pitchFamily="66" charset="0"/>
              </a:rPr>
              <a:t>formalisation</a:t>
            </a:r>
            <a:r>
              <a:rPr lang="en-US" sz="2800" dirty="0">
                <a:latin typeface="Comic Sans MS" pitchFamily="66" charset="0"/>
              </a:rPr>
              <a:t>)</a:t>
            </a:r>
          </a:p>
          <a:p>
            <a:pPr eaLnBrk="0" hangingPunct="0">
              <a:lnSpc>
                <a:spcPct val="130000"/>
              </a:lnSpc>
            </a:pPr>
            <a:r>
              <a:rPr lang="en-US" sz="2800" dirty="0">
                <a:latin typeface="Comic Sans MS" pitchFamily="66" charset="0"/>
              </a:rPr>
              <a:t>Le </a:t>
            </a:r>
            <a:r>
              <a:rPr lang="en-US" sz="2800" dirty="0" err="1">
                <a:latin typeface="Comic Sans MS" pitchFamily="66" charset="0"/>
              </a:rPr>
              <a:t>registre</a:t>
            </a:r>
            <a:r>
              <a:rPr lang="en-US" sz="2800" dirty="0">
                <a:latin typeface="Comic Sans MS" pitchFamily="66" charset="0"/>
              </a:rPr>
              <a:t> de </a:t>
            </a:r>
            <a:r>
              <a:rPr lang="en-US" sz="2800" dirty="0">
                <a:solidFill>
                  <a:srgbClr val="99FF66"/>
                </a:solidFill>
                <a:latin typeface="Comic Sans MS" pitchFamily="66" charset="0"/>
              </a:rPr>
              <a:t>participation</a:t>
            </a:r>
            <a:r>
              <a:rPr lang="en-US" sz="2800" dirty="0">
                <a:latin typeface="Comic Sans MS" pitchFamily="66" charset="0"/>
              </a:rPr>
              <a:t> (</a:t>
            </a:r>
            <a:r>
              <a:rPr lang="en-US" sz="2800" dirty="0" err="1">
                <a:latin typeface="Comic Sans MS" pitchFamily="66" charset="0"/>
              </a:rPr>
              <a:t>prise</a:t>
            </a:r>
            <a:r>
              <a:rPr lang="en-US" sz="2800" dirty="0">
                <a:latin typeface="Comic Sans MS" pitchFamily="66" charset="0"/>
              </a:rPr>
              <a:t> de </a:t>
            </a:r>
            <a:r>
              <a:rPr lang="en-US" sz="2800" dirty="0" err="1">
                <a:latin typeface="Comic Sans MS" pitchFamily="66" charset="0"/>
              </a:rPr>
              <a:t>rôles</a:t>
            </a:r>
            <a:r>
              <a:rPr lang="en-US" sz="2800" dirty="0">
                <a:latin typeface="Comic Sans MS" pitchFamily="66" charset="0"/>
              </a:rPr>
              <a:t> et </a:t>
            </a:r>
            <a:r>
              <a:rPr lang="en-US" sz="2800" dirty="0" err="1">
                <a:latin typeface="Comic Sans MS" pitchFamily="66" charset="0"/>
              </a:rPr>
              <a:t>postes</a:t>
            </a:r>
            <a:r>
              <a:rPr lang="en-US" sz="2800" dirty="0">
                <a:latin typeface="Comic Sans MS" pitchFamily="66" charset="0"/>
              </a:rPr>
              <a: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ext Box 2"/>
          <p:cNvSpPr txBox="1">
            <a:spLocks noChangeArrowheads="1"/>
          </p:cNvSpPr>
          <p:nvPr/>
        </p:nvSpPr>
        <p:spPr bwMode="auto">
          <a:xfrm>
            <a:off x="2438400" y="1295400"/>
            <a:ext cx="5105400" cy="579438"/>
          </a:xfrm>
          <a:prstGeom prst="rect">
            <a:avLst/>
          </a:prstGeom>
          <a:noFill/>
          <a:ln w="9525">
            <a:noFill/>
            <a:miter lim="800000"/>
            <a:headEnd/>
            <a:tailEnd/>
          </a:ln>
        </p:spPr>
        <p:txBody>
          <a:bodyPr>
            <a:spAutoFit/>
          </a:bodyPr>
          <a:lstStyle/>
          <a:p>
            <a:pPr eaLnBrk="0" hangingPunct="0">
              <a:spcBef>
                <a:spcPct val="50000"/>
              </a:spcBef>
            </a:pPr>
            <a:endParaRPr lang="fr-FR" sz="3200">
              <a:latin typeface="Comic Sans MS" pitchFamily="66" charset="0"/>
            </a:endParaRPr>
          </a:p>
        </p:txBody>
      </p:sp>
      <p:sp>
        <p:nvSpPr>
          <p:cNvPr id="103427" name="Rectangle 3"/>
          <p:cNvSpPr>
            <a:spLocks noChangeArrowheads="1"/>
          </p:cNvSpPr>
          <p:nvPr/>
        </p:nvSpPr>
        <p:spPr bwMode="auto">
          <a:xfrm>
            <a:off x="1524000" y="188914"/>
            <a:ext cx="9144000" cy="936625"/>
          </a:xfrm>
          <a:prstGeom prst="rect">
            <a:avLst/>
          </a:prstGeom>
          <a:solidFill>
            <a:schemeClr val="bg1"/>
          </a:solidFill>
          <a:ln w="9525">
            <a:noFill/>
            <a:miter lim="800000"/>
            <a:headEnd/>
            <a:tailEnd/>
          </a:ln>
        </p:spPr>
        <p:txBody>
          <a:bodyPr anchor="ctr"/>
          <a:lstStyle/>
          <a:p>
            <a:pPr algn="ctr" eaLnBrk="0" hangingPunct="0">
              <a:defRPr/>
            </a:pPr>
            <a:r>
              <a:rPr lang="en-US" sz="3200" b="1">
                <a:solidFill>
                  <a:srgbClr val="FFFF00"/>
                </a:solidFill>
                <a:latin typeface="Comic Sans MS" pitchFamily="66" charset="0"/>
              </a:rPr>
              <a:t> </a:t>
            </a:r>
            <a:r>
              <a:rPr lang="en-US" sz="3600" b="1">
                <a:solidFill>
                  <a:srgbClr val="FFCCCC"/>
                </a:solidFill>
                <a:effectLst>
                  <a:outerShdw blurRad="38100" dist="38100" dir="2700000" algn="tl">
                    <a:srgbClr val="000000"/>
                  </a:outerShdw>
                </a:effectLst>
                <a:latin typeface="Comic Sans MS" pitchFamily="66" charset="0"/>
              </a:rPr>
              <a:t>Les médiations didactiques et les styles d’intervention en EPS</a:t>
            </a:r>
          </a:p>
        </p:txBody>
      </p:sp>
      <p:sp>
        <p:nvSpPr>
          <p:cNvPr id="126980" name="Oval 4"/>
          <p:cNvSpPr>
            <a:spLocks noChangeArrowheads="1"/>
          </p:cNvSpPr>
          <p:nvPr/>
        </p:nvSpPr>
        <p:spPr bwMode="auto">
          <a:xfrm>
            <a:off x="1919288" y="2636838"/>
            <a:ext cx="2589212" cy="1892300"/>
          </a:xfrm>
          <a:prstGeom prst="ellipse">
            <a:avLst/>
          </a:prstGeom>
          <a:solidFill>
            <a:schemeClr val="hlink"/>
          </a:solidFill>
          <a:ln w="9525">
            <a:solidFill>
              <a:schemeClr val="tx1"/>
            </a:solidFill>
            <a:round/>
            <a:headEnd/>
            <a:tailEnd/>
          </a:ln>
        </p:spPr>
        <p:txBody>
          <a:bodyPr wrap="none" anchor="ctr"/>
          <a:lstStyle/>
          <a:p>
            <a:pPr algn="ctr" eaLnBrk="0" hangingPunct="0"/>
            <a:r>
              <a:rPr lang="fr-FR" sz="2400" b="1">
                <a:solidFill>
                  <a:schemeClr val="bg2"/>
                </a:solidFill>
                <a:latin typeface="Comic Sans MS" pitchFamily="66" charset="0"/>
              </a:rPr>
              <a:t>Interactions </a:t>
            </a:r>
          </a:p>
          <a:p>
            <a:pPr algn="ctr" eaLnBrk="0" hangingPunct="0"/>
            <a:r>
              <a:rPr lang="fr-FR" sz="2400" b="1">
                <a:solidFill>
                  <a:schemeClr val="bg2"/>
                </a:solidFill>
                <a:latin typeface="Comic Sans MS" pitchFamily="66" charset="0"/>
              </a:rPr>
              <a:t>langagières</a:t>
            </a:r>
          </a:p>
        </p:txBody>
      </p:sp>
      <p:sp>
        <p:nvSpPr>
          <p:cNvPr id="126981" name="Oval 5"/>
          <p:cNvSpPr>
            <a:spLocks noChangeArrowheads="1"/>
          </p:cNvSpPr>
          <p:nvPr/>
        </p:nvSpPr>
        <p:spPr bwMode="auto">
          <a:xfrm>
            <a:off x="7751763" y="2636839"/>
            <a:ext cx="2590800" cy="1887537"/>
          </a:xfrm>
          <a:prstGeom prst="ellipse">
            <a:avLst/>
          </a:prstGeom>
          <a:solidFill>
            <a:schemeClr val="hlink"/>
          </a:solidFill>
          <a:ln w="9525">
            <a:solidFill>
              <a:schemeClr val="tx1"/>
            </a:solidFill>
            <a:round/>
            <a:headEnd/>
            <a:tailEnd/>
          </a:ln>
        </p:spPr>
        <p:txBody>
          <a:bodyPr wrap="none" anchor="ctr"/>
          <a:lstStyle/>
          <a:p>
            <a:pPr algn="ctr" eaLnBrk="0" hangingPunct="0"/>
            <a:r>
              <a:rPr lang="fr-FR" sz="2400" b="1">
                <a:solidFill>
                  <a:schemeClr val="bg2"/>
                </a:solidFill>
                <a:latin typeface="Comic Sans MS" pitchFamily="66" charset="0"/>
              </a:rPr>
              <a:t>Interactions </a:t>
            </a:r>
          </a:p>
          <a:p>
            <a:pPr algn="ctr" eaLnBrk="0" hangingPunct="0"/>
            <a:r>
              <a:rPr lang="fr-FR" sz="2400" b="1">
                <a:solidFill>
                  <a:schemeClr val="bg2"/>
                </a:solidFill>
                <a:latin typeface="Comic Sans MS" pitchFamily="66" charset="0"/>
              </a:rPr>
              <a:t>corporelles</a:t>
            </a:r>
          </a:p>
        </p:txBody>
      </p:sp>
      <p:sp>
        <p:nvSpPr>
          <p:cNvPr id="126982" name="Oval 6"/>
          <p:cNvSpPr>
            <a:spLocks noChangeArrowheads="1"/>
          </p:cNvSpPr>
          <p:nvPr/>
        </p:nvSpPr>
        <p:spPr bwMode="auto">
          <a:xfrm>
            <a:off x="6311900" y="4797425"/>
            <a:ext cx="2743200" cy="1760538"/>
          </a:xfrm>
          <a:prstGeom prst="ellipse">
            <a:avLst/>
          </a:prstGeom>
          <a:solidFill>
            <a:schemeClr val="hlink"/>
          </a:solidFill>
          <a:ln w="9525">
            <a:solidFill>
              <a:schemeClr val="tx1"/>
            </a:solidFill>
            <a:round/>
            <a:headEnd/>
            <a:tailEnd/>
          </a:ln>
        </p:spPr>
        <p:txBody>
          <a:bodyPr wrap="none" anchor="ctr"/>
          <a:lstStyle/>
          <a:p>
            <a:pPr algn="ctr" eaLnBrk="0" hangingPunct="0"/>
            <a:r>
              <a:rPr lang="fr-FR" sz="2400" b="1">
                <a:solidFill>
                  <a:schemeClr val="bg2"/>
                </a:solidFill>
                <a:latin typeface="Comic Sans MS" pitchFamily="66" charset="0"/>
              </a:rPr>
              <a:t>Environnement</a:t>
            </a:r>
          </a:p>
          <a:p>
            <a:pPr algn="ctr" eaLnBrk="0" hangingPunct="0"/>
            <a:r>
              <a:rPr lang="fr-FR" sz="2400" b="1">
                <a:solidFill>
                  <a:schemeClr val="bg2"/>
                </a:solidFill>
                <a:latin typeface="Comic Sans MS" pitchFamily="66" charset="0"/>
              </a:rPr>
              <a:t>physique</a:t>
            </a:r>
          </a:p>
        </p:txBody>
      </p:sp>
      <p:sp>
        <p:nvSpPr>
          <p:cNvPr id="126983" name="Line 7"/>
          <p:cNvSpPr>
            <a:spLocks noChangeShapeType="1"/>
          </p:cNvSpPr>
          <p:nvPr/>
        </p:nvSpPr>
        <p:spPr bwMode="auto">
          <a:xfrm flipV="1">
            <a:off x="4151314" y="2438400"/>
            <a:ext cx="750887" cy="558800"/>
          </a:xfrm>
          <a:prstGeom prst="line">
            <a:avLst/>
          </a:prstGeom>
          <a:noFill/>
          <a:ln w="57150">
            <a:solidFill>
              <a:schemeClr val="tx1"/>
            </a:solidFill>
            <a:round/>
            <a:headEnd type="triangle" w="med" len="med"/>
            <a:tailEnd type="triangle" w="med" len="med"/>
          </a:ln>
        </p:spPr>
        <p:txBody>
          <a:bodyPr/>
          <a:lstStyle/>
          <a:p>
            <a:endParaRPr lang="fr-FR"/>
          </a:p>
        </p:txBody>
      </p:sp>
      <p:sp>
        <p:nvSpPr>
          <p:cNvPr id="126984" name="Line 8"/>
          <p:cNvSpPr>
            <a:spLocks noChangeShapeType="1"/>
          </p:cNvSpPr>
          <p:nvPr/>
        </p:nvSpPr>
        <p:spPr bwMode="auto">
          <a:xfrm>
            <a:off x="2351089" y="4437064"/>
            <a:ext cx="598487" cy="884237"/>
          </a:xfrm>
          <a:prstGeom prst="line">
            <a:avLst/>
          </a:prstGeom>
          <a:noFill/>
          <a:ln w="57150">
            <a:solidFill>
              <a:schemeClr val="tx1"/>
            </a:solidFill>
            <a:round/>
            <a:headEnd type="triangle" w="med" len="med"/>
            <a:tailEnd type="triangle" w="med" len="med"/>
          </a:ln>
        </p:spPr>
        <p:txBody>
          <a:bodyPr/>
          <a:lstStyle/>
          <a:p>
            <a:endParaRPr lang="fr-FR"/>
          </a:p>
        </p:txBody>
      </p:sp>
      <p:sp>
        <p:nvSpPr>
          <p:cNvPr id="126985" name="Line 9"/>
          <p:cNvSpPr>
            <a:spLocks noChangeShapeType="1"/>
          </p:cNvSpPr>
          <p:nvPr/>
        </p:nvSpPr>
        <p:spPr bwMode="auto">
          <a:xfrm>
            <a:off x="7391400" y="2362200"/>
            <a:ext cx="649288" cy="635000"/>
          </a:xfrm>
          <a:prstGeom prst="line">
            <a:avLst/>
          </a:prstGeom>
          <a:noFill/>
          <a:ln w="57150">
            <a:solidFill>
              <a:schemeClr val="tx1"/>
            </a:solidFill>
            <a:round/>
            <a:headEnd type="triangle" w="med" len="med"/>
            <a:tailEnd type="triangle" w="med" len="med"/>
          </a:ln>
        </p:spPr>
        <p:txBody>
          <a:bodyPr/>
          <a:lstStyle/>
          <a:p>
            <a:endParaRPr lang="fr-FR"/>
          </a:p>
        </p:txBody>
      </p:sp>
      <p:sp>
        <p:nvSpPr>
          <p:cNvPr id="126986" name="Line 10"/>
          <p:cNvSpPr>
            <a:spLocks noChangeShapeType="1"/>
          </p:cNvSpPr>
          <p:nvPr/>
        </p:nvSpPr>
        <p:spPr bwMode="auto">
          <a:xfrm flipV="1">
            <a:off x="8904288" y="4508501"/>
            <a:ext cx="792162" cy="720725"/>
          </a:xfrm>
          <a:prstGeom prst="line">
            <a:avLst/>
          </a:prstGeom>
          <a:noFill/>
          <a:ln w="57150">
            <a:solidFill>
              <a:schemeClr val="tx1"/>
            </a:solidFill>
            <a:round/>
            <a:headEnd type="triangle" w="med" len="med"/>
            <a:tailEnd type="triangle" w="med" len="med"/>
          </a:ln>
        </p:spPr>
        <p:txBody>
          <a:bodyPr/>
          <a:lstStyle/>
          <a:p>
            <a:endParaRPr lang="fr-FR"/>
          </a:p>
        </p:txBody>
      </p:sp>
      <p:sp>
        <p:nvSpPr>
          <p:cNvPr id="126987" name="Oval 11"/>
          <p:cNvSpPr>
            <a:spLocks noChangeArrowheads="1"/>
          </p:cNvSpPr>
          <p:nvPr/>
        </p:nvSpPr>
        <p:spPr bwMode="auto">
          <a:xfrm>
            <a:off x="4800600" y="1295400"/>
            <a:ext cx="2667000" cy="1663700"/>
          </a:xfrm>
          <a:prstGeom prst="ellipse">
            <a:avLst/>
          </a:prstGeom>
          <a:solidFill>
            <a:schemeClr val="hlink"/>
          </a:solidFill>
          <a:ln w="9525">
            <a:solidFill>
              <a:schemeClr val="tx1"/>
            </a:solidFill>
            <a:round/>
            <a:headEnd/>
            <a:tailEnd/>
          </a:ln>
        </p:spPr>
        <p:txBody>
          <a:bodyPr/>
          <a:lstStyle/>
          <a:p>
            <a:pPr eaLnBrk="0" hangingPunct="0"/>
            <a:r>
              <a:rPr lang="fr-FR" sz="2400" b="1">
                <a:solidFill>
                  <a:schemeClr val="bg2"/>
                </a:solidFill>
                <a:latin typeface="Comic Sans MS" pitchFamily="66" charset="0"/>
              </a:rPr>
              <a:t>   Outils </a:t>
            </a:r>
          </a:p>
          <a:p>
            <a:pPr algn="ctr" eaLnBrk="0" hangingPunct="0"/>
            <a:r>
              <a:rPr lang="fr-FR" sz="2400" b="1">
                <a:solidFill>
                  <a:schemeClr val="bg2"/>
                </a:solidFill>
                <a:latin typeface="Comic Sans MS" pitchFamily="66" charset="0"/>
              </a:rPr>
              <a:t>Matériels</a:t>
            </a:r>
          </a:p>
          <a:p>
            <a:pPr algn="ctr" eaLnBrk="0" hangingPunct="0"/>
            <a:endParaRPr lang="fr-FR" sz="2400" b="1">
              <a:solidFill>
                <a:schemeClr val="bg2"/>
              </a:solidFill>
              <a:latin typeface="Comic Sans MS" pitchFamily="66" charset="0"/>
            </a:endParaRPr>
          </a:p>
        </p:txBody>
      </p:sp>
      <p:sp>
        <p:nvSpPr>
          <p:cNvPr id="126988" name="Line 12"/>
          <p:cNvSpPr>
            <a:spLocks noChangeShapeType="1"/>
          </p:cNvSpPr>
          <p:nvPr/>
        </p:nvSpPr>
        <p:spPr bwMode="auto">
          <a:xfrm flipH="1">
            <a:off x="4583113" y="2708275"/>
            <a:ext cx="576262" cy="2089150"/>
          </a:xfrm>
          <a:prstGeom prst="line">
            <a:avLst/>
          </a:prstGeom>
          <a:noFill/>
          <a:ln w="57150">
            <a:solidFill>
              <a:schemeClr val="tx1"/>
            </a:solidFill>
            <a:round/>
            <a:headEnd type="triangle" w="med" len="med"/>
            <a:tailEnd type="triangle" w="med" len="med"/>
          </a:ln>
        </p:spPr>
        <p:txBody>
          <a:bodyPr/>
          <a:lstStyle/>
          <a:p>
            <a:endParaRPr lang="fr-FR"/>
          </a:p>
        </p:txBody>
      </p:sp>
      <p:sp>
        <p:nvSpPr>
          <p:cNvPr id="126989" name="Line 13"/>
          <p:cNvSpPr>
            <a:spLocks noChangeShapeType="1"/>
          </p:cNvSpPr>
          <p:nvPr/>
        </p:nvSpPr>
        <p:spPr bwMode="auto">
          <a:xfrm>
            <a:off x="4511675" y="3789363"/>
            <a:ext cx="3240088" cy="0"/>
          </a:xfrm>
          <a:prstGeom prst="line">
            <a:avLst/>
          </a:prstGeom>
          <a:noFill/>
          <a:ln w="57150">
            <a:solidFill>
              <a:schemeClr val="tx1"/>
            </a:solidFill>
            <a:round/>
            <a:headEnd type="triangle" w="med" len="med"/>
            <a:tailEnd type="triangle" w="med" len="med"/>
          </a:ln>
        </p:spPr>
        <p:txBody>
          <a:bodyPr/>
          <a:lstStyle/>
          <a:p>
            <a:endParaRPr lang="fr-FR"/>
          </a:p>
        </p:txBody>
      </p:sp>
      <p:sp>
        <p:nvSpPr>
          <p:cNvPr id="103438" name="Text Box 14"/>
          <p:cNvSpPr txBox="1">
            <a:spLocks noChangeArrowheads="1"/>
          </p:cNvSpPr>
          <p:nvPr/>
        </p:nvSpPr>
        <p:spPr bwMode="auto">
          <a:xfrm>
            <a:off x="8740775" y="6261819"/>
            <a:ext cx="3203575" cy="366712"/>
          </a:xfrm>
          <a:prstGeom prst="rect">
            <a:avLst/>
          </a:prstGeom>
          <a:noFill/>
          <a:ln w="9525">
            <a:noFill/>
            <a:miter lim="800000"/>
            <a:headEnd/>
            <a:tailEnd/>
          </a:ln>
          <a:effectLst/>
        </p:spPr>
        <p:txBody>
          <a:bodyPr>
            <a:spAutoFit/>
          </a:bodyPr>
          <a:lstStyle/>
          <a:p>
            <a:pPr algn="r" eaLnBrk="0" hangingPunct="0">
              <a:spcBef>
                <a:spcPct val="50000"/>
              </a:spcBef>
              <a:defRPr/>
            </a:pPr>
            <a:r>
              <a:rPr lang="en-US" dirty="0">
                <a:solidFill>
                  <a:srgbClr val="FFFF00"/>
                </a:solidFill>
                <a:effectLst>
                  <a:outerShdw blurRad="38100" dist="38100" dir="2700000" algn="tl">
                    <a:srgbClr val="000000"/>
                  </a:outerShdw>
                </a:effectLst>
                <a:latin typeface="Comic Sans MS" pitchFamily="66" charset="0"/>
              </a:rPr>
              <a:t>Bouthier (2008) </a:t>
            </a:r>
            <a:r>
              <a:rPr lang="en-US" dirty="0" err="1">
                <a:solidFill>
                  <a:srgbClr val="FFFF00"/>
                </a:solidFill>
                <a:effectLst>
                  <a:outerShdw blurRad="38100" dist="38100" dir="2700000" algn="tl">
                    <a:srgbClr val="000000"/>
                  </a:outerShdw>
                </a:effectLst>
                <a:latin typeface="Comic Sans MS" pitchFamily="66" charset="0"/>
              </a:rPr>
              <a:t>eJRIEPS</a:t>
            </a:r>
            <a:endParaRPr lang="fr-FR" dirty="0">
              <a:solidFill>
                <a:srgbClr val="FFFF00"/>
              </a:solidFill>
              <a:effectLst>
                <a:outerShdw blurRad="38100" dist="38100" dir="2700000" algn="tl">
                  <a:srgbClr val="000000"/>
                </a:outerShdw>
              </a:effectLst>
              <a:latin typeface="Comic Sans MS" pitchFamily="66" charset="0"/>
            </a:endParaRPr>
          </a:p>
        </p:txBody>
      </p:sp>
      <p:sp>
        <p:nvSpPr>
          <p:cNvPr id="126991" name="Text Box 15"/>
          <p:cNvSpPr txBox="1">
            <a:spLocks noChangeArrowheads="1"/>
          </p:cNvSpPr>
          <p:nvPr/>
        </p:nvSpPr>
        <p:spPr bwMode="auto">
          <a:xfrm>
            <a:off x="5016500" y="2349501"/>
            <a:ext cx="2374900" cy="396875"/>
          </a:xfrm>
          <a:prstGeom prst="rect">
            <a:avLst/>
          </a:prstGeom>
          <a:noFill/>
          <a:ln w="9525">
            <a:noFill/>
            <a:miter lim="800000"/>
            <a:headEnd/>
            <a:tailEnd/>
          </a:ln>
        </p:spPr>
        <p:txBody>
          <a:bodyPr>
            <a:spAutoFit/>
          </a:bodyPr>
          <a:lstStyle/>
          <a:p>
            <a:pPr algn="ctr">
              <a:spcBef>
                <a:spcPct val="50000"/>
              </a:spcBef>
            </a:pPr>
            <a:r>
              <a:rPr lang="fr-FR" sz="2000" b="1">
                <a:solidFill>
                  <a:srgbClr val="CC3399"/>
                </a:solidFill>
                <a:latin typeface="Arial" charset="0"/>
              </a:rPr>
              <a:t>Rendre visible</a:t>
            </a:r>
          </a:p>
        </p:txBody>
      </p:sp>
      <p:sp>
        <p:nvSpPr>
          <p:cNvPr id="126992" name="Text Box 16"/>
          <p:cNvSpPr txBox="1">
            <a:spLocks noChangeArrowheads="1"/>
          </p:cNvSpPr>
          <p:nvPr/>
        </p:nvSpPr>
        <p:spPr bwMode="auto">
          <a:xfrm>
            <a:off x="7967664" y="3860801"/>
            <a:ext cx="2376487" cy="396875"/>
          </a:xfrm>
          <a:prstGeom prst="rect">
            <a:avLst/>
          </a:prstGeom>
          <a:noFill/>
          <a:ln w="9525">
            <a:noFill/>
            <a:miter lim="800000"/>
            <a:headEnd/>
            <a:tailEnd/>
          </a:ln>
        </p:spPr>
        <p:txBody>
          <a:bodyPr>
            <a:spAutoFit/>
          </a:bodyPr>
          <a:lstStyle/>
          <a:p>
            <a:pPr>
              <a:spcBef>
                <a:spcPct val="50000"/>
              </a:spcBef>
            </a:pPr>
            <a:r>
              <a:rPr lang="fr-FR" sz="2000" b="1">
                <a:solidFill>
                  <a:srgbClr val="CC3399"/>
                </a:solidFill>
                <a:latin typeface="Arial" charset="0"/>
              </a:rPr>
              <a:t>Rendre sensible</a:t>
            </a:r>
          </a:p>
        </p:txBody>
      </p:sp>
      <p:sp>
        <p:nvSpPr>
          <p:cNvPr id="126993" name="Text Box 17"/>
          <p:cNvSpPr txBox="1">
            <a:spLocks noChangeArrowheads="1"/>
          </p:cNvSpPr>
          <p:nvPr/>
        </p:nvSpPr>
        <p:spPr bwMode="auto">
          <a:xfrm>
            <a:off x="6743701" y="6021389"/>
            <a:ext cx="1871663" cy="396875"/>
          </a:xfrm>
          <a:prstGeom prst="rect">
            <a:avLst/>
          </a:prstGeom>
          <a:noFill/>
          <a:ln w="9525">
            <a:noFill/>
            <a:miter lim="800000"/>
            <a:headEnd/>
            <a:tailEnd/>
          </a:ln>
        </p:spPr>
        <p:txBody>
          <a:bodyPr>
            <a:spAutoFit/>
          </a:bodyPr>
          <a:lstStyle/>
          <a:p>
            <a:pPr>
              <a:spcBef>
                <a:spcPct val="50000"/>
              </a:spcBef>
            </a:pPr>
            <a:r>
              <a:rPr lang="fr-FR" sz="2000" b="1">
                <a:solidFill>
                  <a:srgbClr val="CC3399"/>
                </a:solidFill>
                <a:latin typeface="Arial" charset="0"/>
              </a:rPr>
              <a:t>Coupler P&amp;A</a:t>
            </a:r>
          </a:p>
        </p:txBody>
      </p:sp>
      <p:sp>
        <p:nvSpPr>
          <p:cNvPr id="126994" name="Text Box 18"/>
          <p:cNvSpPr txBox="1">
            <a:spLocks noChangeArrowheads="1"/>
          </p:cNvSpPr>
          <p:nvPr/>
        </p:nvSpPr>
        <p:spPr bwMode="auto">
          <a:xfrm>
            <a:off x="2279650" y="3933826"/>
            <a:ext cx="2089150" cy="396875"/>
          </a:xfrm>
          <a:prstGeom prst="rect">
            <a:avLst/>
          </a:prstGeom>
          <a:noFill/>
          <a:ln w="9525">
            <a:noFill/>
            <a:miter lim="800000"/>
            <a:headEnd/>
            <a:tailEnd/>
          </a:ln>
        </p:spPr>
        <p:txBody>
          <a:bodyPr>
            <a:spAutoFit/>
          </a:bodyPr>
          <a:lstStyle/>
          <a:p>
            <a:pPr>
              <a:spcBef>
                <a:spcPct val="50000"/>
              </a:spcBef>
            </a:pPr>
            <a:r>
              <a:rPr lang="fr-FR" sz="2000" b="1">
                <a:solidFill>
                  <a:srgbClr val="CC3399"/>
                </a:solidFill>
                <a:latin typeface="Arial" charset="0"/>
              </a:rPr>
              <a:t>Rendre dicible</a:t>
            </a:r>
          </a:p>
        </p:txBody>
      </p:sp>
      <p:sp>
        <p:nvSpPr>
          <p:cNvPr id="126995" name="Text Box 19"/>
          <p:cNvSpPr txBox="1">
            <a:spLocks noChangeArrowheads="1"/>
          </p:cNvSpPr>
          <p:nvPr/>
        </p:nvSpPr>
        <p:spPr bwMode="auto">
          <a:xfrm>
            <a:off x="5087939" y="3284539"/>
            <a:ext cx="2160587" cy="396875"/>
          </a:xfrm>
          <a:prstGeom prst="rect">
            <a:avLst/>
          </a:prstGeom>
          <a:solidFill>
            <a:srgbClr val="66FF33"/>
          </a:solidFill>
          <a:ln w="9525">
            <a:noFill/>
            <a:miter lim="800000"/>
            <a:headEnd/>
            <a:tailEnd/>
          </a:ln>
        </p:spPr>
        <p:txBody>
          <a:bodyPr>
            <a:spAutoFit/>
          </a:bodyPr>
          <a:lstStyle/>
          <a:p>
            <a:pPr algn="ctr">
              <a:spcBef>
                <a:spcPct val="50000"/>
              </a:spcBef>
            </a:pPr>
            <a:r>
              <a:rPr lang="fr-FR" sz="2000" b="1">
                <a:solidFill>
                  <a:srgbClr val="CC3399"/>
                </a:solidFill>
                <a:latin typeface="Arial" charset="0"/>
              </a:rPr>
              <a:t>Co-construire</a:t>
            </a:r>
          </a:p>
        </p:txBody>
      </p:sp>
      <p:sp>
        <p:nvSpPr>
          <p:cNvPr id="126996" name="Text Box 20"/>
          <p:cNvSpPr txBox="1">
            <a:spLocks noChangeArrowheads="1"/>
          </p:cNvSpPr>
          <p:nvPr/>
        </p:nvSpPr>
        <p:spPr bwMode="auto">
          <a:xfrm>
            <a:off x="5087939" y="3933826"/>
            <a:ext cx="2160587" cy="701675"/>
          </a:xfrm>
          <a:prstGeom prst="rect">
            <a:avLst/>
          </a:prstGeom>
          <a:solidFill>
            <a:srgbClr val="66FF33"/>
          </a:solidFill>
          <a:ln w="9525">
            <a:noFill/>
            <a:miter lim="800000"/>
            <a:headEnd/>
            <a:tailEnd/>
          </a:ln>
        </p:spPr>
        <p:txBody>
          <a:bodyPr>
            <a:spAutoFit/>
          </a:bodyPr>
          <a:lstStyle/>
          <a:p>
            <a:pPr algn="ctr">
              <a:spcBef>
                <a:spcPct val="50000"/>
              </a:spcBef>
            </a:pPr>
            <a:r>
              <a:rPr lang="fr-FR" sz="2000" b="1">
                <a:solidFill>
                  <a:srgbClr val="CC3399"/>
                </a:solidFill>
                <a:latin typeface="Arial" charset="0"/>
              </a:rPr>
              <a:t>Faire émerger  &amp; Partager</a:t>
            </a:r>
          </a:p>
        </p:txBody>
      </p:sp>
      <p:sp>
        <p:nvSpPr>
          <p:cNvPr id="126997" name="Oval 21"/>
          <p:cNvSpPr>
            <a:spLocks noChangeArrowheads="1"/>
          </p:cNvSpPr>
          <p:nvPr/>
        </p:nvSpPr>
        <p:spPr bwMode="auto">
          <a:xfrm>
            <a:off x="2782888" y="4797425"/>
            <a:ext cx="2589212" cy="1892300"/>
          </a:xfrm>
          <a:prstGeom prst="ellipse">
            <a:avLst/>
          </a:prstGeom>
          <a:solidFill>
            <a:srgbClr val="FFFF66"/>
          </a:solidFill>
          <a:ln w="9525">
            <a:solidFill>
              <a:schemeClr val="tx1"/>
            </a:solidFill>
            <a:round/>
            <a:headEnd/>
            <a:tailEnd/>
          </a:ln>
        </p:spPr>
        <p:txBody>
          <a:bodyPr wrap="none" anchor="ctr"/>
          <a:lstStyle/>
          <a:p>
            <a:pPr algn="ctr" eaLnBrk="0" hangingPunct="0"/>
            <a:r>
              <a:rPr lang="fr-FR" sz="2400" b="1">
                <a:solidFill>
                  <a:schemeClr val="bg2"/>
                </a:solidFill>
                <a:latin typeface="Comic Sans MS" pitchFamily="66" charset="0"/>
              </a:rPr>
              <a:t>Formes de </a:t>
            </a:r>
          </a:p>
          <a:p>
            <a:pPr algn="ctr" eaLnBrk="0" hangingPunct="0"/>
            <a:r>
              <a:rPr lang="fr-FR" sz="2400" b="1">
                <a:solidFill>
                  <a:schemeClr val="bg2"/>
                </a:solidFill>
                <a:latin typeface="Comic Sans MS" pitchFamily="66" charset="0"/>
              </a:rPr>
              <a:t>Groupement</a:t>
            </a:r>
          </a:p>
          <a:p>
            <a:pPr algn="ctr" eaLnBrk="0" hangingPunct="0"/>
            <a:r>
              <a:rPr lang="fr-FR" sz="2000" b="1">
                <a:solidFill>
                  <a:srgbClr val="CC00FF"/>
                </a:solidFill>
                <a:latin typeface="Arial" charset="0"/>
              </a:rPr>
              <a:t>Faire se confronter</a:t>
            </a:r>
            <a:r>
              <a:rPr lang="fr-FR" sz="2400" b="1">
                <a:solidFill>
                  <a:schemeClr val="bg2"/>
                </a:solidFill>
                <a:latin typeface="Comic Sans MS" pitchFamily="66" charset="0"/>
              </a:rPr>
              <a:t> </a:t>
            </a:r>
          </a:p>
          <a:p>
            <a:pPr algn="ctr" eaLnBrk="0" hangingPunct="0"/>
            <a:endParaRPr lang="fr-FR" sz="2400" b="1">
              <a:solidFill>
                <a:schemeClr val="bg2"/>
              </a:solidFill>
              <a:latin typeface="Comic Sans MS" pitchFamily="66" charset="0"/>
            </a:endParaRPr>
          </a:p>
        </p:txBody>
      </p:sp>
      <p:sp>
        <p:nvSpPr>
          <p:cNvPr id="126998" name="Line 22"/>
          <p:cNvSpPr>
            <a:spLocks noChangeShapeType="1"/>
          </p:cNvSpPr>
          <p:nvPr/>
        </p:nvSpPr>
        <p:spPr bwMode="auto">
          <a:xfrm>
            <a:off x="5375276" y="5661025"/>
            <a:ext cx="1008063" cy="0"/>
          </a:xfrm>
          <a:prstGeom prst="line">
            <a:avLst/>
          </a:prstGeom>
          <a:noFill/>
          <a:ln w="57150">
            <a:solidFill>
              <a:schemeClr val="tx1"/>
            </a:solidFill>
            <a:round/>
            <a:headEnd type="triangle" w="med" len="med"/>
            <a:tailEnd type="triangle" w="med" len="med"/>
          </a:ln>
        </p:spPr>
        <p:txBody>
          <a:bodyPr/>
          <a:lstStyle/>
          <a:p>
            <a:endParaRPr lang="fr-FR"/>
          </a:p>
        </p:txBody>
      </p:sp>
      <p:sp>
        <p:nvSpPr>
          <p:cNvPr id="126999" name="Line 23"/>
          <p:cNvSpPr>
            <a:spLocks noChangeShapeType="1"/>
          </p:cNvSpPr>
          <p:nvPr/>
        </p:nvSpPr>
        <p:spPr bwMode="auto">
          <a:xfrm>
            <a:off x="7175501" y="2636839"/>
            <a:ext cx="360363" cy="2160587"/>
          </a:xfrm>
          <a:prstGeom prst="line">
            <a:avLst/>
          </a:prstGeom>
          <a:noFill/>
          <a:ln w="57150">
            <a:solidFill>
              <a:schemeClr val="tx1"/>
            </a:solidFill>
            <a:round/>
            <a:headEnd type="triangle" w="med" len="med"/>
            <a:tailEnd type="triangle" w="med" len="med"/>
          </a:ln>
        </p:spPr>
        <p:txBody>
          <a:bodyPr/>
          <a:lstStyle/>
          <a:p>
            <a:endParaRPr lang="fr-F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C7F2C1-05F1-6D48-4CBB-1BBBC067FD63}"/>
              </a:ext>
            </a:extLst>
          </p:cNvPr>
          <p:cNvSpPr>
            <a:spLocks noGrp="1"/>
          </p:cNvSpPr>
          <p:nvPr>
            <p:ph type="title"/>
          </p:nvPr>
        </p:nvSpPr>
        <p:spPr/>
        <p:txBody>
          <a:bodyPr/>
          <a:lstStyle/>
          <a:p>
            <a:pPr algn="ctr"/>
            <a:r>
              <a:rPr lang="fr-FR" sz="3200" dirty="0"/>
              <a:t>Merci au SNEP aquitain</a:t>
            </a:r>
          </a:p>
        </p:txBody>
      </p:sp>
      <p:sp>
        <p:nvSpPr>
          <p:cNvPr id="3" name="Espace réservé du contenu 2">
            <a:extLst>
              <a:ext uri="{FF2B5EF4-FFF2-40B4-BE49-F238E27FC236}">
                <a16:creationId xmlns:a16="http://schemas.microsoft.com/office/drawing/2014/main" id="{E71AC87D-3BA5-B31B-1772-FA87C3B78EEF}"/>
              </a:ext>
            </a:extLst>
          </p:cNvPr>
          <p:cNvSpPr>
            <a:spLocks noGrp="1"/>
          </p:cNvSpPr>
          <p:nvPr>
            <p:ph idx="1"/>
          </p:nvPr>
        </p:nvSpPr>
        <p:spPr/>
        <p:txBody>
          <a:bodyPr/>
          <a:lstStyle/>
          <a:p>
            <a:r>
              <a:rPr lang="fr-FR" sz="2000" b="1" dirty="0">
                <a:solidFill>
                  <a:srgbClr val="FFFF00"/>
                </a:solidFill>
              </a:rPr>
              <a:t>Pour l’organisation performante et conviviale de ces Journées de l’EPS</a:t>
            </a:r>
          </a:p>
          <a:p>
            <a:endParaRPr lang="fr-FR" sz="2000" b="1" dirty="0">
              <a:solidFill>
                <a:srgbClr val="FFFF00"/>
              </a:solidFill>
            </a:endParaRPr>
          </a:p>
          <a:p>
            <a:r>
              <a:rPr lang="fr-FR" sz="2000" b="1" dirty="0">
                <a:solidFill>
                  <a:srgbClr val="FFFF00"/>
                </a:solidFill>
              </a:rPr>
              <a:t>Pour le choix des intervenants théoriques et pratiques pour la qualité et l’enthousiasme  de leur contributions</a:t>
            </a:r>
          </a:p>
          <a:p>
            <a:endParaRPr lang="fr-FR" sz="2000" b="1" dirty="0">
              <a:solidFill>
                <a:srgbClr val="FFFF00"/>
              </a:solidFill>
            </a:endParaRPr>
          </a:p>
          <a:p>
            <a:r>
              <a:rPr lang="fr-FR" sz="2000" b="1" dirty="0">
                <a:solidFill>
                  <a:srgbClr val="FFFF00"/>
                </a:solidFill>
              </a:rPr>
              <a:t>Et pour m’avoir sollicité pour assister à cet évènement et y réagir</a:t>
            </a:r>
          </a:p>
          <a:p>
            <a:endParaRPr lang="fr-FR" dirty="0"/>
          </a:p>
          <a:p>
            <a:endParaRPr lang="fr-FR" dirty="0"/>
          </a:p>
        </p:txBody>
      </p:sp>
    </p:spTree>
    <p:extLst>
      <p:ext uri="{BB962C8B-B14F-4D97-AF65-F5344CB8AC3E}">
        <p14:creationId xmlns:p14="http://schemas.microsoft.com/office/powerpoint/2010/main" val="28034447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810000" y="447188"/>
            <a:ext cx="10571998" cy="785994"/>
          </a:xfrm>
        </p:spPr>
        <p:txBody>
          <a:bodyPr>
            <a:normAutofit fontScale="90000"/>
          </a:bodyPr>
          <a:lstStyle/>
          <a:p>
            <a:pPr eaLnBrk="1" hangingPunct="1"/>
            <a:r>
              <a:rPr lang="fr-FR" altLang="fr-FR" sz="4000" dirty="0">
                <a:solidFill>
                  <a:srgbClr val="FFFF00"/>
                </a:solidFill>
              </a:rPr>
              <a:t>Une unité dialectique entre acte et pensée</a:t>
            </a:r>
          </a:p>
        </p:txBody>
      </p:sp>
      <p:sp>
        <p:nvSpPr>
          <p:cNvPr id="52227" name="Rectangle 3"/>
          <p:cNvSpPr>
            <a:spLocks noGrp="1" noChangeArrowheads="1"/>
          </p:cNvSpPr>
          <p:nvPr>
            <p:ph type="body" idx="1"/>
          </p:nvPr>
        </p:nvSpPr>
        <p:spPr/>
        <p:txBody>
          <a:bodyPr>
            <a:normAutofit lnSpcReduction="10000"/>
          </a:bodyPr>
          <a:lstStyle/>
          <a:p>
            <a:pPr eaLnBrk="1" hangingPunct="1">
              <a:lnSpc>
                <a:spcPct val="80000"/>
              </a:lnSpc>
            </a:pPr>
            <a:r>
              <a:rPr lang="fr-FR" altLang="fr-FR" sz="2800"/>
              <a:t>Si au fond l’action il y a conceptualisation (Vergnaud, Pastré) : </a:t>
            </a:r>
          </a:p>
          <a:p>
            <a:pPr lvl="1" eaLnBrk="1" hangingPunct="1">
              <a:lnSpc>
                <a:spcPct val="80000"/>
              </a:lnSpc>
            </a:pPr>
            <a:r>
              <a:rPr lang="fr-FR" altLang="fr-FR" sz="2400"/>
              <a:t>« De l’acte à la pensée », l’intervenant doit piloter « la canalisation majorante de la conscientisation » et de la rationalisation de l’action sportive (Deleplace)</a:t>
            </a:r>
          </a:p>
          <a:p>
            <a:pPr eaLnBrk="1" hangingPunct="1">
              <a:lnSpc>
                <a:spcPct val="80000"/>
              </a:lnSpc>
            </a:pPr>
            <a:r>
              <a:rPr lang="fr-FR" altLang="fr-FR" sz="2800"/>
              <a:t>Réciproquement au fond de la pensée (et du concept) il y a l’action pragmatique (ici motrice), l’opérationnalisation : </a:t>
            </a:r>
          </a:p>
          <a:p>
            <a:pPr lvl="1" eaLnBrk="1" hangingPunct="1">
              <a:lnSpc>
                <a:spcPct val="80000"/>
              </a:lnSpc>
            </a:pPr>
            <a:r>
              <a:rPr lang="fr-FR" altLang="fr-FR" sz="2400"/>
              <a:t>De la pensée à l’acte, l’intervenant doit piloter la richesse et la consistance, la sériation de ce qu’il permet de vivre et de partager aux pratiquants, comme occasion </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5EE5465-0901-1CDB-8FF0-545404F097AC}"/>
              </a:ext>
            </a:extLst>
          </p:cNvPr>
          <p:cNvSpPr>
            <a:spLocks noGrp="1"/>
          </p:cNvSpPr>
          <p:nvPr>
            <p:ph type="title"/>
          </p:nvPr>
        </p:nvSpPr>
        <p:spPr>
          <a:xfrm>
            <a:off x="810000" y="682080"/>
            <a:ext cx="10571998" cy="970450"/>
          </a:xfrm>
        </p:spPr>
        <p:txBody>
          <a:bodyPr/>
          <a:lstStyle/>
          <a:p>
            <a:pPr algn="ctr"/>
            <a:endParaRPr lang="fr-FR" sz="3200" dirty="0"/>
          </a:p>
        </p:txBody>
      </p:sp>
      <p:sp>
        <p:nvSpPr>
          <p:cNvPr id="3" name="Espace réservé du contenu 2">
            <a:extLst>
              <a:ext uri="{FF2B5EF4-FFF2-40B4-BE49-F238E27FC236}">
                <a16:creationId xmlns:a16="http://schemas.microsoft.com/office/drawing/2014/main" id="{4FC1BAC3-2B95-ACAA-7427-F6C815EF534B}"/>
              </a:ext>
            </a:extLst>
          </p:cNvPr>
          <p:cNvSpPr>
            <a:spLocks noGrp="1"/>
          </p:cNvSpPr>
          <p:nvPr>
            <p:ph idx="1"/>
          </p:nvPr>
        </p:nvSpPr>
        <p:spPr/>
        <p:txBody>
          <a:bodyPr/>
          <a:lstStyle/>
          <a:p>
            <a:endParaRPr lang="fr-FR"/>
          </a:p>
        </p:txBody>
      </p:sp>
    </p:spTree>
    <p:extLst>
      <p:ext uri="{BB962C8B-B14F-4D97-AF65-F5344CB8AC3E}">
        <p14:creationId xmlns:p14="http://schemas.microsoft.com/office/powerpoint/2010/main" val="14735253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1905000" y="274638"/>
            <a:ext cx="8305800" cy="1401762"/>
          </a:xfrm>
        </p:spPr>
        <p:txBody>
          <a:bodyPr/>
          <a:lstStyle/>
          <a:p>
            <a:pPr algn="ctr" eaLnBrk="1" hangingPunct="1"/>
            <a:r>
              <a:rPr lang="fr-FR" altLang="fr-FR" sz="3200" dirty="0">
                <a:solidFill>
                  <a:srgbClr val="FFFF00"/>
                </a:solidFill>
              </a:rPr>
              <a:t>Modélisation technologique et transposition didactique des pratiques sociales (PPSA)</a:t>
            </a:r>
          </a:p>
        </p:txBody>
      </p:sp>
      <p:sp>
        <p:nvSpPr>
          <p:cNvPr id="59395" name="Rectangle 3"/>
          <p:cNvSpPr>
            <a:spLocks noGrp="1" noChangeArrowheads="1"/>
          </p:cNvSpPr>
          <p:nvPr>
            <p:ph type="body" sz="half" idx="1"/>
          </p:nvPr>
        </p:nvSpPr>
        <p:spPr>
          <a:xfrm>
            <a:off x="526026" y="2194719"/>
            <a:ext cx="4881716" cy="4251325"/>
          </a:xfrm>
        </p:spPr>
        <p:txBody>
          <a:bodyPr>
            <a:normAutofit fontScale="92500"/>
          </a:bodyPr>
          <a:lstStyle/>
          <a:p>
            <a:pPr eaLnBrk="1" hangingPunct="1">
              <a:lnSpc>
                <a:spcPct val="80000"/>
              </a:lnSpc>
            </a:pPr>
            <a:r>
              <a:rPr lang="fr-FR" altLang="fr-FR" b="1" dirty="0"/>
              <a:t>1.1. </a:t>
            </a:r>
            <a:r>
              <a:rPr lang="fr-FR" altLang="fr-FR" b="1" dirty="0">
                <a:solidFill>
                  <a:srgbClr val="FF0000"/>
                </a:solidFill>
              </a:rPr>
              <a:t>Modélisation Technologique</a:t>
            </a:r>
          </a:p>
          <a:p>
            <a:pPr eaLnBrk="1" hangingPunct="1">
              <a:lnSpc>
                <a:spcPct val="80000"/>
              </a:lnSpc>
              <a:buFontTx/>
              <a:buNone/>
            </a:pPr>
            <a:endParaRPr lang="fr-FR" altLang="fr-FR" dirty="0"/>
          </a:p>
          <a:p>
            <a:pPr lvl="1" eaLnBrk="1" hangingPunct="1">
              <a:lnSpc>
                <a:spcPct val="80000"/>
              </a:lnSpc>
            </a:pPr>
            <a:r>
              <a:rPr lang="fr-FR" altLang="fr-FR" sz="1800" b="1" dirty="0"/>
              <a:t>Le contexte socio-historique </a:t>
            </a:r>
          </a:p>
          <a:p>
            <a:pPr lvl="1" eaLnBrk="1" hangingPunct="1">
              <a:lnSpc>
                <a:spcPct val="80000"/>
              </a:lnSpc>
              <a:buFontTx/>
              <a:buNone/>
            </a:pPr>
            <a:r>
              <a:rPr lang="fr-FR" altLang="fr-FR" sz="1800" b="1" dirty="0"/>
              <a:t>	(significations des pratiques sociales) et l’organisation du contexte (institutions, structures, normes)</a:t>
            </a:r>
          </a:p>
          <a:p>
            <a:pPr lvl="1" eaLnBrk="1" hangingPunct="1">
              <a:lnSpc>
                <a:spcPct val="80000"/>
              </a:lnSpc>
              <a:buFontTx/>
              <a:buNone/>
            </a:pPr>
            <a:endParaRPr lang="fr-FR" altLang="fr-FR" sz="1800" b="1" dirty="0"/>
          </a:p>
          <a:p>
            <a:pPr lvl="1" eaLnBrk="1" hangingPunct="1">
              <a:lnSpc>
                <a:spcPct val="80000"/>
              </a:lnSpc>
            </a:pPr>
            <a:r>
              <a:rPr lang="fr-FR" altLang="fr-FR" sz="1800" b="1" dirty="0"/>
              <a:t>L’action productive d’effets du ou des acteurs dans le cadre des dispositifs et des outils à disposition </a:t>
            </a:r>
          </a:p>
          <a:p>
            <a:pPr lvl="1" eaLnBrk="1" hangingPunct="1">
              <a:lnSpc>
                <a:spcPct val="80000"/>
              </a:lnSpc>
              <a:buFontTx/>
              <a:buNone/>
            </a:pPr>
            <a:endParaRPr lang="fr-FR" altLang="fr-FR" sz="1800" b="1" dirty="0"/>
          </a:p>
          <a:p>
            <a:pPr lvl="1" eaLnBrk="1" hangingPunct="1">
              <a:lnSpc>
                <a:spcPct val="80000"/>
              </a:lnSpc>
            </a:pPr>
            <a:r>
              <a:rPr lang="fr-FR" altLang="fr-FR" sz="1800" b="1" dirty="0"/>
              <a:t>Les activités instrumentées déployées (apprentissage et développement) et l’exploration -enrichissement des registres de technicité</a:t>
            </a:r>
          </a:p>
        </p:txBody>
      </p:sp>
      <p:sp>
        <p:nvSpPr>
          <p:cNvPr id="59396" name="Rectangle 4"/>
          <p:cNvSpPr>
            <a:spLocks noGrp="1" noChangeArrowheads="1"/>
          </p:cNvSpPr>
          <p:nvPr>
            <p:ph type="body" sz="half" idx="2"/>
          </p:nvPr>
        </p:nvSpPr>
        <p:spPr>
          <a:xfrm>
            <a:off x="6629399" y="2057401"/>
            <a:ext cx="4697361" cy="4525963"/>
          </a:xfrm>
        </p:spPr>
        <p:txBody>
          <a:bodyPr>
            <a:normAutofit/>
          </a:bodyPr>
          <a:lstStyle/>
          <a:p>
            <a:pPr eaLnBrk="1" hangingPunct="1">
              <a:lnSpc>
                <a:spcPct val="80000"/>
              </a:lnSpc>
            </a:pPr>
            <a:r>
              <a:rPr lang="fr-FR" altLang="fr-FR" b="1" dirty="0"/>
              <a:t>1.2. </a:t>
            </a:r>
            <a:r>
              <a:rPr lang="fr-FR" altLang="fr-FR" b="1" dirty="0">
                <a:solidFill>
                  <a:srgbClr val="0066FF"/>
                </a:solidFill>
              </a:rPr>
              <a:t>Transposition Didactique</a:t>
            </a:r>
          </a:p>
          <a:p>
            <a:pPr eaLnBrk="1" hangingPunct="1">
              <a:lnSpc>
                <a:spcPct val="80000"/>
              </a:lnSpc>
              <a:buFontTx/>
              <a:buNone/>
            </a:pPr>
            <a:endParaRPr lang="fr-FR" altLang="fr-FR" dirty="0"/>
          </a:p>
          <a:p>
            <a:pPr lvl="1" eaLnBrk="1" hangingPunct="1">
              <a:lnSpc>
                <a:spcPct val="80000"/>
              </a:lnSpc>
            </a:pPr>
            <a:r>
              <a:rPr lang="fr-FR" altLang="fr-FR" sz="1800" b="1" dirty="0"/>
              <a:t>Les contenus et conditions d’intervention éducative prescrits par la noosphère (les décideurs)</a:t>
            </a:r>
          </a:p>
          <a:p>
            <a:pPr lvl="1" eaLnBrk="1" hangingPunct="1">
              <a:lnSpc>
                <a:spcPct val="80000"/>
              </a:lnSpc>
            </a:pPr>
            <a:endParaRPr lang="fr-FR" altLang="fr-FR" sz="1800" b="1" dirty="0"/>
          </a:p>
          <a:p>
            <a:pPr lvl="1" eaLnBrk="1" hangingPunct="1">
              <a:lnSpc>
                <a:spcPct val="80000"/>
              </a:lnSpc>
            </a:pPr>
            <a:r>
              <a:rPr lang="fr-FR" altLang="fr-FR" sz="1800" b="1" dirty="0"/>
              <a:t>Les contenus et modalités effectivement mis en œuvre par les intervenants éducatifs </a:t>
            </a:r>
          </a:p>
          <a:p>
            <a:pPr lvl="1" eaLnBrk="1" hangingPunct="1">
              <a:lnSpc>
                <a:spcPct val="80000"/>
              </a:lnSpc>
            </a:pPr>
            <a:endParaRPr lang="fr-FR" altLang="fr-FR" sz="1800" b="1" dirty="0"/>
          </a:p>
          <a:p>
            <a:pPr lvl="1" eaLnBrk="1" hangingPunct="1">
              <a:lnSpc>
                <a:spcPct val="80000"/>
              </a:lnSpc>
            </a:pPr>
            <a:r>
              <a:rPr lang="fr-FR" altLang="fr-FR" sz="1800" b="1" dirty="0"/>
              <a:t>Les contenus (connaissances </a:t>
            </a:r>
            <a:r>
              <a:rPr lang="fr-FR" altLang="fr-FR" sz="1800" b="1" dirty="0" err="1"/>
              <a:t>co</a:t>
            </a:r>
            <a:r>
              <a:rPr lang="fr-FR" altLang="fr-FR" sz="1800" b="1" dirty="0"/>
              <a:t>-construites et expériences partagées) intériorisés en transformés en compétences nouvelles par </a:t>
            </a:r>
            <a:r>
              <a:rPr lang="fr-FR" altLang="fr-FR" b="1" dirty="0"/>
              <a:t>les pratiquants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1D57801-2E85-F677-CBDC-9A51F8B617D8}"/>
              </a:ext>
            </a:extLst>
          </p:cNvPr>
          <p:cNvSpPr>
            <a:spLocks noGrp="1"/>
          </p:cNvSpPr>
          <p:nvPr>
            <p:ph type="title"/>
          </p:nvPr>
        </p:nvSpPr>
        <p:spPr>
          <a:xfrm>
            <a:off x="1993969" y="67112"/>
            <a:ext cx="8911687" cy="417735"/>
          </a:xfrm>
        </p:spPr>
        <p:txBody>
          <a:bodyPr>
            <a:normAutofit fontScale="90000"/>
          </a:bodyPr>
          <a:lstStyle/>
          <a:p>
            <a:r>
              <a:rPr lang="fr-FR" sz="2400" b="1" dirty="0">
                <a:solidFill>
                  <a:srgbClr val="002060"/>
                </a:solidFill>
                <a:highlight>
                  <a:srgbClr val="00FFFF"/>
                </a:highlight>
              </a:rPr>
              <a:t>D. Influences schématiques de la prise de décisions en jeu</a:t>
            </a:r>
          </a:p>
        </p:txBody>
      </p:sp>
      <p:graphicFrame>
        <p:nvGraphicFramePr>
          <p:cNvPr id="4" name="Tableau 4">
            <a:extLst>
              <a:ext uri="{FF2B5EF4-FFF2-40B4-BE49-F238E27FC236}">
                <a16:creationId xmlns:a16="http://schemas.microsoft.com/office/drawing/2014/main" id="{EA68A855-549D-1FD9-C325-65E231E30214}"/>
              </a:ext>
            </a:extLst>
          </p:cNvPr>
          <p:cNvGraphicFramePr>
            <a:graphicFrameLocks noGrp="1"/>
          </p:cNvGraphicFramePr>
          <p:nvPr>
            <p:ph idx="1"/>
            <p:extLst>
              <p:ext uri="{D42A27DB-BD31-4B8C-83A1-F6EECF244321}">
                <p14:modId xmlns:p14="http://schemas.microsoft.com/office/powerpoint/2010/main" val="3478956019"/>
              </p:ext>
            </p:extLst>
          </p:nvPr>
        </p:nvGraphicFramePr>
        <p:xfrm>
          <a:off x="629174" y="633440"/>
          <a:ext cx="10922468" cy="6157449"/>
        </p:xfrm>
        <a:graphic>
          <a:graphicData uri="http://schemas.openxmlformats.org/drawingml/2006/table">
            <a:tbl>
              <a:tblPr firstRow="1" bandRow="1">
                <a:tableStyleId>{5C22544A-7EE6-4342-B048-85BDC9FD1C3A}</a:tableStyleId>
              </a:tblPr>
              <a:tblGrid>
                <a:gridCol w="2730617">
                  <a:extLst>
                    <a:ext uri="{9D8B030D-6E8A-4147-A177-3AD203B41FA5}">
                      <a16:colId xmlns:a16="http://schemas.microsoft.com/office/drawing/2014/main" val="889611057"/>
                    </a:ext>
                  </a:extLst>
                </a:gridCol>
                <a:gridCol w="2730617">
                  <a:extLst>
                    <a:ext uri="{9D8B030D-6E8A-4147-A177-3AD203B41FA5}">
                      <a16:colId xmlns:a16="http://schemas.microsoft.com/office/drawing/2014/main" val="1370667293"/>
                    </a:ext>
                  </a:extLst>
                </a:gridCol>
                <a:gridCol w="2730617">
                  <a:extLst>
                    <a:ext uri="{9D8B030D-6E8A-4147-A177-3AD203B41FA5}">
                      <a16:colId xmlns:a16="http://schemas.microsoft.com/office/drawing/2014/main" val="2298330332"/>
                    </a:ext>
                  </a:extLst>
                </a:gridCol>
                <a:gridCol w="2730617">
                  <a:extLst>
                    <a:ext uri="{9D8B030D-6E8A-4147-A177-3AD203B41FA5}">
                      <a16:colId xmlns:a16="http://schemas.microsoft.com/office/drawing/2014/main" val="2249842042"/>
                    </a:ext>
                  </a:extLst>
                </a:gridCol>
              </a:tblGrid>
              <a:tr h="1426726">
                <a:tc>
                  <a:txBody>
                    <a:bodyPr/>
                    <a:lstStyle/>
                    <a:p>
                      <a:r>
                        <a:rPr lang="fr-FR" dirty="0"/>
                        <a:t>Modèles théoriques de la prise de décisions</a:t>
                      </a:r>
                    </a:p>
                  </a:txBody>
                  <a:tcPr/>
                </a:tc>
                <a:tc>
                  <a:txBody>
                    <a:bodyPr/>
                    <a:lstStyle/>
                    <a:p>
                      <a:r>
                        <a:rPr lang="fr-FR" dirty="0"/>
                        <a:t>Conceptions des objets didactiques de formation pour l’intervenant</a:t>
                      </a:r>
                    </a:p>
                  </a:txBody>
                  <a:tcPr/>
                </a:tc>
                <a:tc>
                  <a:txBody>
                    <a:bodyPr/>
                    <a:lstStyle/>
                    <a:p>
                      <a:r>
                        <a:rPr lang="fr-FR" dirty="0"/>
                        <a:t>méthodologie d’intervention pédagogique</a:t>
                      </a:r>
                    </a:p>
                  </a:txBody>
                  <a:tcPr/>
                </a:tc>
                <a:tc>
                  <a:txBody>
                    <a:bodyPr/>
                    <a:lstStyle/>
                    <a:p>
                      <a:r>
                        <a:rPr lang="fr-FR" dirty="0"/>
                        <a:t>Représentations et </a:t>
                      </a:r>
                    </a:p>
                    <a:p>
                      <a:r>
                        <a:rPr lang="fr-FR" dirty="0"/>
                        <a:t>Style préférentiel de jeu du pratiquant</a:t>
                      </a:r>
                    </a:p>
                  </a:txBody>
                  <a:tcPr/>
                </a:tc>
                <a:extLst>
                  <a:ext uri="{0D108BD9-81ED-4DB2-BD59-A6C34878D82A}">
                    <a16:rowId xmlns:a16="http://schemas.microsoft.com/office/drawing/2014/main" val="1031137183"/>
                  </a:ext>
                </a:extLst>
              </a:tr>
              <a:tr h="1426726">
                <a:tc>
                  <a:txBody>
                    <a:bodyPr/>
                    <a:lstStyle/>
                    <a:p>
                      <a:r>
                        <a:rPr lang="fr-FR" dirty="0"/>
                        <a:t>Stratégies ou plan préalables à l’action</a:t>
                      </a:r>
                    </a:p>
                  </a:txBody>
                  <a:tcPr/>
                </a:tc>
                <a:tc>
                  <a:txBody>
                    <a:bodyPr/>
                    <a:lstStyle/>
                    <a:p>
                      <a:r>
                        <a:rPr lang="fr-FR" dirty="0"/>
                        <a:t>Maîtriser l’exécution individuelle et la coordination collective</a:t>
                      </a:r>
                    </a:p>
                  </a:txBody>
                  <a:tcPr/>
                </a:tc>
                <a:tc>
                  <a:txBody>
                    <a:bodyPr/>
                    <a:lstStyle/>
                    <a:p>
                      <a:r>
                        <a:rPr lang="fr-FR" dirty="0"/>
                        <a:t>Répétitions dirigées de réalisations motrices sans opposition</a:t>
                      </a:r>
                    </a:p>
                  </a:txBody>
                  <a:tcPr/>
                </a:tc>
                <a:tc>
                  <a:txBody>
                    <a:bodyPr/>
                    <a:lstStyle/>
                    <a:p>
                      <a:r>
                        <a:rPr lang="fr-FR" dirty="0"/>
                        <a:t>Prévalence plus ou moins exclusive de l’action </a:t>
                      </a:r>
                      <a:r>
                        <a:rPr lang="fr-FR" dirty="0" err="1"/>
                        <a:t>préalablem-ent</a:t>
                      </a:r>
                      <a:r>
                        <a:rPr lang="fr-FR" dirty="0"/>
                        <a:t> choisie</a:t>
                      </a:r>
                    </a:p>
                  </a:txBody>
                  <a:tcPr/>
                </a:tc>
                <a:extLst>
                  <a:ext uri="{0D108BD9-81ED-4DB2-BD59-A6C34878D82A}">
                    <a16:rowId xmlns:a16="http://schemas.microsoft.com/office/drawing/2014/main" val="2713541630"/>
                  </a:ext>
                </a:extLst>
              </a:tr>
              <a:tr h="1877271">
                <a:tc>
                  <a:txBody>
                    <a:bodyPr/>
                    <a:lstStyle/>
                    <a:p>
                      <a:r>
                        <a:rPr lang="fr-FR" dirty="0"/>
                        <a:t>Tactiques ou adaptation en cours d’action</a:t>
                      </a:r>
                    </a:p>
                  </a:txBody>
                  <a:tcPr/>
                </a:tc>
                <a:tc>
                  <a:txBody>
                    <a:bodyPr/>
                    <a:lstStyle/>
                    <a:p>
                      <a:r>
                        <a:rPr lang="fr-FR" dirty="0"/>
                        <a:t>Développer l’analyse et l’exploitation en jeu du rapport d’opposition A</a:t>
                      </a:r>
                      <a:r>
                        <a:rPr lang="fr-FR" dirty="0">
                          <a:sym typeface="Wingdings" panose="05000000000000000000" pitchFamily="2" charset="2"/>
                        </a:rPr>
                        <a:t>D</a:t>
                      </a:r>
                      <a:endParaRPr lang="fr-FR"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dirty="0">
                          <a:solidFill>
                            <a:schemeClr val="bg1"/>
                          </a:solidFill>
                        </a:rPr>
                        <a:t>situations auto-adaptative d’acquisition d’expérience</a:t>
                      </a:r>
                    </a:p>
                    <a:p>
                      <a:r>
                        <a:rPr lang="fr-FR" dirty="0">
                          <a:solidFill>
                            <a:schemeClr val="bg1"/>
                          </a:solidFill>
                        </a:rPr>
                        <a:t>S.R.P.</a:t>
                      </a:r>
                    </a:p>
                    <a:p>
                      <a:r>
                        <a:rPr lang="fr-FR" dirty="0" err="1">
                          <a:solidFill>
                            <a:schemeClr val="bg1"/>
                          </a:solidFill>
                        </a:rPr>
                        <a:t>tactico</a:t>
                      </a:r>
                      <a:r>
                        <a:rPr lang="fr-FR" dirty="0">
                          <a:solidFill>
                            <a:schemeClr val="bg1"/>
                          </a:solidFill>
                        </a:rPr>
                        <a:t>-technique</a:t>
                      </a:r>
                    </a:p>
                  </a:txBody>
                  <a:tcPr/>
                </a:tc>
                <a:tc>
                  <a:txBody>
                    <a:bodyPr/>
                    <a:lstStyle/>
                    <a:p>
                      <a:r>
                        <a:rPr lang="fr-FR" dirty="0"/>
                        <a:t>Prévalence plus ou moins exclusive de l’action adaptative en situation</a:t>
                      </a:r>
                    </a:p>
                  </a:txBody>
                  <a:tcPr/>
                </a:tc>
                <a:extLst>
                  <a:ext uri="{0D108BD9-81ED-4DB2-BD59-A6C34878D82A}">
                    <a16:rowId xmlns:a16="http://schemas.microsoft.com/office/drawing/2014/main" val="1910741200"/>
                  </a:ext>
                </a:extLst>
              </a:tr>
              <a:tr h="1426726">
                <a:tc>
                  <a:txBody>
                    <a:bodyPr/>
                    <a:lstStyle/>
                    <a:p>
                      <a:r>
                        <a:rPr lang="fr-FR" dirty="0"/>
                        <a:t>Logique de la pratique sociale de référence (APS)</a:t>
                      </a:r>
                    </a:p>
                  </a:txBody>
                  <a:tcPr/>
                </a:tc>
                <a:tc>
                  <a:txBody>
                    <a:bodyPr/>
                    <a:lstStyle/>
                    <a:p>
                      <a:r>
                        <a:rPr lang="fr-FR" dirty="0"/>
                        <a:t>Logique externe de l’intervenant et de son institution d’exercice</a:t>
                      </a:r>
                    </a:p>
                  </a:txBody>
                  <a:tcPr/>
                </a:tc>
                <a:tc>
                  <a:txBody>
                    <a:bodyPr/>
                    <a:lstStyle/>
                    <a:p>
                      <a:r>
                        <a:rPr lang="fr-FR" dirty="0"/>
                        <a:t>Logique interne de l’intervenant en situation</a:t>
                      </a:r>
                    </a:p>
                  </a:txBody>
                  <a:tcPr/>
                </a:tc>
                <a:tc>
                  <a:txBody>
                    <a:bodyPr/>
                    <a:lstStyle/>
                    <a:p>
                      <a:r>
                        <a:rPr lang="fr-FR" dirty="0"/>
                        <a:t>Logique interne du pratiquant dans l’action</a:t>
                      </a:r>
                    </a:p>
                  </a:txBody>
                  <a:tcPr/>
                </a:tc>
                <a:extLst>
                  <a:ext uri="{0D108BD9-81ED-4DB2-BD59-A6C34878D82A}">
                    <a16:rowId xmlns:a16="http://schemas.microsoft.com/office/drawing/2014/main" val="3276905201"/>
                  </a:ext>
                </a:extLst>
              </a:tr>
            </a:tbl>
          </a:graphicData>
        </a:graphic>
      </p:graphicFrame>
    </p:spTree>
    <p:extLst>
      <p:ext uri="{BB962C8B-B14F-4D97-AF65-F5344CB8AC3E}">
        <p14:creationId xmlns:p14="http://schemas.microsoft.com/office/powerpoint/2010/main" val="36876232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493625F-D594-B5C0-00AE-45C81419BC46}"/>
              </a:ext>
            </a:extLst>
          </p:cNvPr>
          <p:cNvSpPr>
            <a:spLocks noGrp="1"/>
          </p:cNvSpPr>
          <p:nvPr>
            <p:ph type="title"/>
          </p:nvPr>
        </p:nvSpPr>
        <p:spPr/>
        <p:txBody>
          <a:bodyPr/>
          <a:lstStyle/>
          <a:p>
            <a:endParaRPr lang="fr-FR"/>
          </a:p>
        </p:txBody>
      </p:sp>
      <p:sp>
        <p:nvSpPr>
          <p:cNvPr id="3" name="Espace réservé pour une image  2">
            <a:extLst>
              <a:ext uri="{FF2B5EF4-FFF2-40B4-BE49-F238E27FC236}">
                <a16:creationId xmlns:a16="http://schemas.microsoft.com/office/drawing/2014/main" id="{58D9100E-DC0E-7B8F-C788-CB924328E170}"/>
              </a:ext>
            </a:extLst>
          </p:cNvPr>
          <p:cNvSpPr>
            <a:spLocks noGrp="1"/>
          </p:cNvSpPr>
          <p:nvPr>
            <p:ph type="pic" sz="quarter" idx="13"/>
          </p:nvPr>
        </p:nvSpPr>
        <p:spPr/>
      </p:sp>
      <p:sp>
        <p:nvSpPr>
          <p:cNvPr id="4" name="Espace réservé du texte 3">
            <a:extLst>
              <a:ext uri="{FF2B5EF4-FFF2-40B4-BE49-F238E27FC236}">
                <a16:creationId xmlns:a16="http://schemas.microsoft.com/office/drawing/2014/main" id="{3A2A2460-DDAB-4267-541B-8F42F18C817A}"/>
              </a:ext>
            </a:extLst>
          </p:cNvPr>
          <p:cNvSpPr>
            <a:spLocks noGrp="1"/>
          </p:cNvSpPr>
          <p:nvPr>
            <p:ph type="body" sz="half" idx="2"/>
          </p:nvPr>
        </p:nvSpPr>
        <p:spPr/>
        <p:txBody>
          <a:bodyPr/>
          <a:lstStyle/>
          <a:p>
            <a:endParaRPr lang="fr-FR"/>
          </a:p>
        </p:txBody>
      </p:sp>
    </p:spTree>
    <p:extLst>
      <p:ext uri="{BB962C8B-B14F-4D97-AF65-F5344CB8AC3E}">
        <p14:creationId xmlns:p14="http://schemas.microsoft.com/office/powerpoint/2010/main" val="24208258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8" name="Rectangle 8"/>
          <p:cNvSpPr>
            <a:spLocks noGrp="1" noChangeArrowheads="1"/>
          </p:cNvSpPr>
          <p:nvPr>
            <p:ph type="ctrTitle"/>
          </p:nvPr>
        </p:nvSpPr>
        <p:spPr>
          <a:xfrm>
            <a:off x="2207568" y="1686186"/>
            <a:ext cx="8231832" cy="1699728"/>
          </a:xfrm>
          <a:solidFill>
            <a:schemeClr val="accent1"/>
          </a:solidFill>
          <a:ln/>
        </p:spPr>
        <p:txBody>
          <a:bodyPr>
            <a:normAutofit fontScale="90000"/>
          </a:bodyPr>
          <a:lstStyle/>
          <a:p>
            <a:pPr algn="ctr"/>
            <a:br>
              <a:rPr lang="fr-FR" sz="2700" dirty="0">
                <a:latin typeface="Arial" pitchFamily="34" charset="0"/>
                <a:cs typeface="Arial" pitchFamily="34" charset="0"/>
              </a:rPr>
            </a:br>
            <a:br>
              <a:rPr lang="fr-FR" sz="2700" dirty="0">
                <a:latin typeface="Arial" pitchFamily="34" charset="0"/>
                <a:cs typeface="Arial" pitchFamily="34" charset="0"/>
              </a:rPr>
            </a:br>
            <a:br>
              <a:rPr lang="fr-FR" sz="2700" dirty="0">
                <a:latin typeface="Arial" pitchFamily="34" charset="0"/>
                <a:cs typeface="Arial" pitchFamily="34" charset="0"/>
              </a:rPr>
            </a:br>
            <a:br>
              <a:rPr lang="fr-FR" sz="2700" dirty="0">
                <a:latin typeface="Arial" pitchFamily="34" charset="0"/>
                <a:cs typeface="Arial" pitchFamily="34" charset="0"/>
              </a:rPr>
            </a:br>
            <a:br>
              <a:rPr lang="fr-FR" sz="2700" dirty="0">
                <a:latin typeface="Arial" pitchFamily="34" charset="0"/>
                <a:cs typeface="Arial" pitchFamily="34" charset="0"/>
              </a:rPr>
            </a:br>
            <a:br>
              <a:rPr lang="fr-FR" sz="2700" dirty="0">
                <a:latin typeface="Arial" pitchFamily="34" charset="0"/>
                <a:cs typeface="Arial" pitchFamily="34" charset="0"/>
              </a:rPr>
            </a:br>
            <a:r>
              <a:rPr lang="fr-FR" sz="2700" dirty="0">
                <a:solidFill>
                  <a:srgbClr val="FFFF00"/>
                </a:solidFill>
                <a:latin typeface="Arial" pitchFamily="34" charset="0"/>
                <a:cs typeface="Arial" pitchFamily="34" charset="0"/>
              </a:rPr>
              <a:t>« Pour une formation culturelle polytechnique et multimodale des élèves en EPS, par une approche spiralaire des différentes facettes de l’action sportive</a:t>
            </a:r>
            <a:r>
              <a:rPr lang="fr-FR" sz="3200" dirty="0">
                <a:latin typeface="Arial" pitchFamily="34" charset="0"/>
                <a:cs typeface="Arial" pitchFamily="34" charset="0"/>
              </a:rPr>
              <a:t>	</a:t>
            </a:r>
            <a:r>
              <a:rPr lang="fr-FR" dirty="0"/>
              <a:t>	</a:t>
            </a:r>
          </a:p>
        </p:txBody>
      </p:sp>
      <p:sp>
        <p:nvSpPr>
          <p:cNvPr id="133122" name="Rectangle 2"/>
          <p:cNvSpPr>
            <a:spLocks noGrp="1" noChangeArrowheads="1"/>
          </p:cNvSpPr>
          <p:nvPr>
            <p:ph type="subTitle" idx="1"/>
          </p:nvPr>
        </p:nvSpPr>
        <p:spPr>
          <a:xfrm>
            <a:off x="2639616" y="3645024"/>
            <a:ext cx="7272808" cy="1143000"/>
          </a:xfrm>
        </p:spPr>
        <p:txBody>
          <a:bodyPr>
            <a:normAutofit fontScale="92500" lnSpcReduction="10000"/>
          </a:bodyPr>
          <a:lstStyle/>
          <a:p>
            <a:pPr algn="ctr">
              <a:lnSpc>
                <a:spcPct val="80000"/>
              </a:lnSpc>
            </a:pPr>
            <a:r>
              <a:rPr lang="fr-FR" sz="2400" b="1" dirty="0">
                <a:solidFill>
                  <a:srgbClr val="00FF00"/>
                </a:solidFill>
              </a:rPr>
              <a:t>Les journées SNEP « EPS et Société de l’Aquitaine »</a:t>
            </a:r>
          </a:p>
          <a:p>
            <a:pPr algn="ctr">
              <a:lnSpc>
                <a:spcPct val="80000"/>
              </a:lnSpc>
            </a:pPr>
            <a:r>
              <a:rPr lang="fr-FR" sz="2400" b="1" dirty="0">
                <a:solidFill>
                  <a:srgbClr val="00FF00"/>
                </a:solidFill>
              </a:rPr>
              <a:t>Stage Course d’Orientation et Escalade</a:t>
            </a:r>
          </a:p>
          <a:p>
            <a:pPr algn="ctr">
              <a:lnSpc>
                <a:spcPct val="80000"/>
              </a:lnSpc>
            </a:pPr>
            <a:r>
              <a:rPr lang="fr-FR" sz="2400" b="1" dirty="0">
                <a:solidFill>
                  <a:srgbClr val="00FF00"/>
                </a:solidFill>
              </a:rPr>
              <a:t>31 mai-1 juin 2018  UCPA </a:t>
            </a:r>
            <a:r>
              <a:rPr lang="fr-FR" sz="2400" b="1" dirty="0" err="1">
                <a:solidFill>
                  <a:srgbClr val="00FF00"/>
                </a:solidFill>
              </a:rPr>
              <a:t>Bombannes</a:t>
            </a:r>
            <a:endParaRPr lang="fr-FR" sz="2400" b="1" dirty="0">
              <a:solidFill>
                <a:srgbClr val="00FF00"/>
              </a:solidFill>
            </a:endParaRPr>
          </a:p>
        </p:txBody>
      </p:sp>
      <p:sp>
        <p:nvSpPr>
          <p:cNvPr id="133125" name="Text Box 5"/>
          <p:cNvSpPr txBox="1">
            <a:spLocks noChangeArrowheads="1"/>
          </p:cNvSpPr>
          <p:nvPr/>
        </p:nvSpPr>
        <p:spPr bwMode="auto">
          <a:xfrm>
            <a:off x="6456040" y="2924945"/>
            <a:ext cx="3886200" cy="461665"/>
          </a:xfrm>
          <a:prstGeom prst="rect">
            <a:avLst/>
          </a:prstGeom>
          <a:solidFill>
            <a:schemeClr val="bg1"/>
          </a:solidFill>
          <a:ln w="9525">
            <a:noFill/>
            <a:miter lim="800000"/>
            <a:headEnd/>
            <a:tailEnd/>
          </a:ln>
          <a:effectLst/>
        </p:spPr>
        <p:txBody>
          <a:bodyPr>
            <a:spAutoFit/>
          </a:bodyPr>
          <a:lstStyle/>
          <a:p>
            <a:pPr algn="dist">
              <a:spcBef>
                <a:spcPct val="50000"/>
              </a:spcBef>
            </a:pPr>
            <a:r>
              <a:rPr lang="fr-FR" sz="2400" b="1" i="1" dirty="0">
                <a:solidFill>
                  <a:schemeClr val="accent2"/>
                </a:solidFill>
              </a:rPr>
              <a:t>Daniel Bouthier</a:t>
            </a:r>
            <a:r>
              <a:rPr lang="fr-FR" sz="2400" dirty="0">
                <a:solidFill>
                  <a:schemeClr val="accent2"/>
                </a:solidFill>
              </a:rPr>
              <a:t> </a:t>
            </a:r>
            <a:endParaRPr lang="fr-FR" sz="2400" b="1" dirty="0">
              <a:solidFill>
                <a:schemeClr val="accent2"/>
              </a:solidFill>
            </a:endParaRPr>
          </a:p>
        </p:txBody>
      </p:sp>
      <p:pic>
        <p:nvPicPr>
          <p:cNvPr id="133126" name="Picture 6"/>
          <p:cNvPicPr>
            <a:picLocks noChangeAspect="1" noChangeArrowheads="1"/>
          </p:cNvPicPr>
          <p:nvPr/>
        </p:nvPicPr>
        <p:blipFill>
          <a:blip r:embed="rId3" cstate="print"/>
          <a:srcRect/>
          <a:stretch>
            <a:fillRect/>
          </a:stretch>
        </p:blipFill>
        <p:spPr bwMode="auto">
          <a:xfrm>
            <a:off x="7885512" y="5157192"/>
            <a:ext cx="2782489" cy="1484784"/>
          </a:xfrm>
          <a:prstGeom prst="rect">
            <a:avLst/>
          </a:prstGeom>
          <a:noFill/>
          <a:ln w="9525">
            <a:noFill/>
            <a:miter lim="800000"/>
            <a:headEnd/>
            <a:tailEnd/>
          </a:ln>
          <a:effectLst/>
        </p:spPr>
      </p:pic>
      <p:pic>
        <p:nvPicPr>
          <p:cNvPr id="9" name="Picture 10" descr="logo ARIS"/>
          <p:cNvPicPr>
            <a:picLocks noChangeAspect="1" noChangeArrowheads="1"/>
          </p:cNvPicPr>
          <p:nvPr/>
        </p:nvPicPr>
        <p:blipFill>
          <a:blip r:embed="rId4" cstate="print"/>
          <a:srcRect/>
          <a:stretch>
            <a:fillRect/>
          </a:stretch>
        </p:blipFill>
        <p:spPr bwMode="auto">
          <a:xfrm>
            <a:off x="5519936" y="5157192"/>
            <a:ext cx="2229492" cy="1700808"/>
          </a:xfrm>
          <a:prstGeom prst="rect">
            <a:avLst/>
          </a:prstGeom>
          <a:noFill/>
          <a:ln w="9525">
            <a:noFill/>
            <a:miter lim="800000"/>
            <a:headEnd/>
            <a:tailEnd/>
          </a:ln>
        </p:spPr>
      </p:pic>
      <p:pic>
        <p:nvPicPr>
          <p:cNvPr id="26625" name="Picture 1"/>
          <p:cNvPicPr>
            <a:picLocks noChangeAspect="1" noChangeArrowheads="1"/>
          </p:cNvPicPr>
          <p:nvPr/>
        </p:nvPicPr>
        <p:blipFill>
          <a:blip r:embed="rId5" cstate="print"/>
          <a:srcRect/>
          <a:stretch>
            <a:fillRect/>
          </a:stretch>
        </p:blipFill>
        <p:spPr bwMode="auto">
          <a:xfrm>
            <a:off x="1703513" y="5589240"/>
            <a:ext cx="3857625" cy="1009650"/>
          </a:xfrm>
          <a:prstGeom prst="rect">
            <a:avLst/>
          </a:prstGeom>
          <a:noFill/>
          <a:ln w="9525">
            <a:noFill/>
            <a:miter lim="800000"/>
            <a:headEnd/>
            <a:tailEnd/>
          </a:ln>
        </p:spPr>
      </p:pic>
    </p:spTree>
    <p:extLst>
      <p:ext uri="{BB962C8B-B14F-4D97-AF65-F5344CB8AC3E}">
        <p14:creationId xmlns:p14="http://schemas.microsoft.com/office/powerpoint/2010/main" val="3127825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3128"/>
                                        </p:tgtEl>
                                        <p:attrNameLst>
                                          <p:attrName>style.visibility</p:attrName>
                                        </p:attrNameLst>
                                      </p:cBhvr>
                                      <p:to>
                                        <p:strVal val="visible"/>
                                      </p:to>
                                    </p:set>
                                    <p:anim calcmode="lin" valueType="num">
                                      <p:cBhvr additive="base">
                                        <p:cTn id="7" dur="500" fill="hold"/>
                                        <p:tgtEl>
                                          <p:spTgt spid="133128"/>
                                        </p:tgtEl>
                                        <p:attrNameLst>
                                          <p:attrName>ppt_x</p:attrName>
                                        </p:attrNameLst>
                                      </p:cBhvr>
                                      <p:tavLst>
                                        <p:tav tm="0">
                                          <p:val>
                                            <p:strVal val="#ppt_x"/>
                                          </p:val>
                                        </p:tav>
                                        <p:tav tm="100000">
                                          <p:val>
                                            <p:strVal val="#ppt_x"/>
                                          </p:val>
                                        </p:tav>
                                      </p:tavLst>
                                    </p:anim>
                                    <p:anim calcmode="lin" valueType="num">
                                      <p:cBhvr additive="base">
                                        <p:cTn id="8" dur="500" fill="hold"/>
                                        <p:tgtEl>
                                          <p:spTgt spid="1331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168008" y="764704"/>
            <a:ext cx="5660198" cy="2016224"/>
          </a:xfrm>
          <a:solidFill>
            <a:schemeClr val="tx2">
              <a:lumMod val="20000"/>
              <a:lumOff val="80000"/>
            </a:schemeClr>
          </a:solidFill>
          <a:ln>
            <a:solidFill>
              <a:schemeClr val="accent2">
                <a:lumMod val="20000"/>
                <a:lumOff val="80000"/>
              </a:schemeClr>
            </a:solidFill>
          </a:ln>
        </p:spPr>
        <p:txBody>
          <a:bodyPr/>
          <a:lstStyle/>
          <a:p>
            <a:r>
              <a:rPr lang="fr-FR" b="1" dirty="0">
                <a:solidFill>
                  <a:srgbClr val="7030A0"/>
                </a:solidFill>
              </a:rPr>
              <a:t>L’EPS est étude des APSA/PPSA</a:t>
            </a:r>
          </a:p>
        </p:txBody>
      </p:sp>
      <p:sp>
        <p:nvSpPr>
          <p:cNvPr id="3" name="Sous-titre 2"/>
          <p:cNvSpPr>
            <a:spLocks noGrp="1"/>
          </p:cNvSpPr>
          <p:nvPr>
            <p:ph type="subTitle" idx="1"/>
          </p:nvPr>
        </p:nvSpPr>
        <p:spPr>
          <a:xfrm>
            <a:off x="6312024" y="3068960"/>
            <a:ext cx="4032448" cy="1752600"/>
          </a:xfrm>
        </p:spPr>
        <p:txBody>
          <a:bodyPr>
            <a:normAutofit/>
          </a:bodyPr>
          <a:lstStyle/>
          <a:p>
            <a:r>
              <a:rPr lang="fr-FR" b="1" dirty="0">
                <a:solidFill>
                  <a:srgbClr val="002060"/>
                </a:solidFill>
              </a:rPr>
              <a:t>Daniel Bouthier</a:t>
            </a:r>
          </a:p>
          <a:p>
            <a:r>
              <a:rPr lang="fr-FR" b="1" dirty="0">
                <a:solidFill>
                  <a:srgbClr val="002060"/>
                </a:solidFill>
              </a:rPr>
              <a:t> au Colloque du SNEP </a:t>
            </a:r>
          </a:p>
          <a:p>
            <a:r>
              <a:rPr lang="fr-FR" b="1" dirty="0">
                <a:solidFill>
                  <a:srgbClr val="002060"/>
                </a:solidFill>
              </a:rPr>
              <a:t>à Villejuif</a:t>
            </a:r>
          </a:p>
        </p:txBody>
      </p:sp>
      <p:pic>
        <p:nvPicPr>
          <p:cNvPr id="5" name="Picture 10" descr="logo ARIS"/>
          <p:cNvPicPr>
            <a:picLocks noChangeAspect="1" noChangeArrowheads="1"/>
          </p:cNvPicPr>
          <p:nvPr/>
        </p:nvPicPr>
        <p:blipFill>
          <a:blip r:embed="rId2" cstate="print"/>
          <a:srcRect/>
          <a:stretch>
            <a:fillRect/>
          </a:stretch>
        </p:blipFill>
        <p:spPr bwMode="auto">
          <a:xfrm>
            <a:off x="5807968" y="4941168"/>
            <a:ext cx="2229492" cy="1700808"/>
          </a:xfrm>
          <a:prstGeom prst="rect">
            <a:avLst/>
          </a:prstGeom>
          <a:noFill/>
          <a:ln w="9525">
            <a:noFill/>
            <a:miter lim="800000"/>
            <a:headEnd/>
            <a:tailEnd/>
          </a:ln>
        </p:spPr>
      </p:pic>
      <p:pic>
        <p:nvPicPr>
          <p:cNvPr id="6" name="Picture 6"/>
          <p:cNvPicPr>
            <a:picLocks noChangeAspect="1" noChangeArrowheads="1"/>
          </p:cNvPicPr>
          <p:nvPr/>
        </p:nvPicPr>
        <p:blipFill>
          <a:blip r:embed="rId3" cstate="print"/>
          <a:srcRect/>
          <a:stretch>
            <a:fillRect/>
          </a:stretch>
        </p:blipFill>
        <p:spPr bwMode="auto">
          <a:xfrm>
            <a:off x="7885512" y="5157192"/>
            <a:ext cx="2782489" cy="1484784"/>
          </a:xfrm>
          <a:prstGeom prst="rect">
            <a:avLst/>
          </a:prstGeom>
          <a:noFill/>
          <a:ln w="9525">
            <a:noFill/>
            <a:miter lim="800000"/>
            <a:headEnd/>
            <a:tailEnd/>
          </a:ln>
          <a:effectLst/>
        </p:spPr>
      </p:pic>
      <p:pic>
        <p:nvPicPr>
          <p:cNvPr id="7" name="Picture 1" descr="C:\Users\bouthier\Desktop\2licndro60fe.jpg"/>
          <p:cNvPicPr>
            <a:picLocks noChangeAspect="1" noChangeArrowheads="1"/>
          </p:cNvPicPr>
          <p:nvPr/>
        </p:nvPicPr>
        <p:blipFill>
          <a:blip r:embed="rId4" cstate="print"/>
          <a:srcRect/>
          <a:stretch>
            <a:fillRect/>
          </a:stretch>
        </p:blipFill>
        <p:spPr bwMode="auto">
          <a:xfrm>
            <a:off x="1703513" y="548681"/>
            <a:ext cx="4150969" cy="5832041"/>
          </a:xfrm>
          <a:prstGeom prst="rect">
            <a:avLst/>
          </a:prstGeom>
          <a:noFill/>
        </p:spPr>
      </p:pic>
    </p:spTree>
    <p:extLst>
      <p:ext uri="{BB962C8B-B14F-4D97-AF65-F5344CB8AC3E}">
        <p14:creationId xmlns:p14="http://schemas.microsoft.com/office/powerpoint/2010/main" val="2665334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C:\Users\bouthier\Desktop\rugby\promo livre Deleplace\Couverture der.png"/>
          <p:cNvPicPr>
            <a:picLocks noChangeAspect="1" noChangeArrowheads="1"/>
          </p:cNvPicPr>
          <p:nvPr/>
        </p:nvPicPr>
        <p:blipFill>
          <a:blip r:embed="rId2" cstate="print"/>
          <a:srcRect/>
          <a:stretch>
            <a:fillRect/>
          </a:stretch>
        </p:blipFill>
        <p:spPr bwMode="auto">
          <a:xfrm>
            <a:off x="1579082" y="308653"/>
            <a:ext cx="4176464" cy="6240693"/>
          </a:xfrm>
          <a:prstGeom prst="rect">
            <a:avLst/>
          </a:prstGeom>
          <a:noFill/>
        </p:spPr>
      </p:pic>
      <p:sp>
        <p:nvSpPr>
          <p:cNvPr id="28675" name="Rectangle 3"/>
          <p:cNvSpPr>
            <a:spLocks noChangeArrowheads="1"/>
          </p:cNvSpPr>
          <p:nvPr/>
        </p:nvSpPr>
        <p:spPr bwMode="auto">
          <a:xfrm>
            <a:off x="5956183" y="1369022"/>
            <a:ext cx="6006518" cy="441659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defTabSz="914400" fontAlgn="base">
              <a:spcBef>
                <a:spcPct val="0"/>
              </a:spcBef>
              <a:spcAft>
                <a:spcPct val="0"/>
              </a:spcAft>
            </a:pPr>
            <a:r>
              <a:rPr lang="fr-FR" sz="1600" b="1" i="1" dirty="0">
                <a:latin typeface="Calibri" pitchFamily="34" charset="0"/>
                <a:ea typeface="Calibri" pitchFamily="34" charset="0"/>
                <a:cs typeface="Times New Roman" pitchFamily="18" charset="0"/>
              </a:rPr>
              <a:t>Introduction</a:t>
            </a:r>
            <a:r>
              <a:rPr lang="fr-FR" sz="1600" i="1" dirty="0">
                <a:latin typeface="Calibri" pitchFamily="34" charset="0"/>
                <a:ea typeface="Calibri" pitchFamily="34" charset="0"/>
                <a:cs typeface="Times New Roman" pitchFamily="18" charset="0"/>
              </a:rPr>
              <a:t> : René </a:t>
            </a:r>
            <a:r>
              <a:rPr lang="fr-FR" sz="1600" i="1" dirty="0" err="1">
                <a:latin typeface="Calibri" pitchFamily="34" charset="0"/>
                <a:ea typeface="Calibri" pitchFamily="34" charset="0"/>
                <a:cs typeface="Times New Roman" pitchFamily="18" charset="0"/>
              </a:rPr>
              <a:t>Deleplace</a:t>
            </a:r>
            <a:r>
              <a:rPr lang="fr-FR" sz="1600" i="1" dirty="0">
                <a:latin typeface="Calibri" pitchFamily="34" charset="0"/>
                <a:ea typeface="Calibri" pitchFamily="34" charset="0"/>
                <a:cs typeface="Times New Roman" pitchFamily="18" charset="0"/>
              </a:rPr>
              <a:t> : Un trajet dans le siècle (1922-2010)</a:t>
            </a:r>
            <a:endParaRPr lang="fr-FR" sz="900" dirty="0">
              <a:latin typeface="Arial" pitchFamily="34" charset="0"/>
              <a:cs typeface="Arial" pitchFamily="34" charset="0"/>
            </a:endParaRPr>
          </a:p>
          <a:p>
            <a:pPr defTabSz="914400" eaLnBrk="0" fontAlgn="base" hangingPunct="0">
              <a:spcBef>
                <a:spcPct val="0"/>
              </a:spcBef>
              <a:spcAft>
                <a:spcPct val="0"/>
              </a:spcAft>
            </a:pPr>
            <a:endParaRPr lang="fr-FR" sz="1600" b="1" i="1" dirty="0">
              <a:latin typeface="Calibri" pitchFamily="34" charset="0"/>
              <a:ea typeface="Calibri" pitchFamily="34" charset="0"/>
              <a:cs typeface="Times New Roman" pitchFamily="18" charset="0"/>
            </a:endParaRPr>
          </a:p>
          <a:p>
            <a:pPr defTabSz="914400" eaLnBrk="0" fontAlgn="base" hangingPunct="0">
              <a:spcBef>
                <a:spcPct val="0"/>
              </a:spcBef>
              <a:spcAft>
                <a:spcPct val="0"/>
              </a:spcAft>
            </a:pPr>
            <a:r>
              <a:rPr lang="fr-FR" sz="1600" b="1" i="1" dirty="0">
                <a:latin typeface="Calibri" pitchFamily="34" charset="0"/>
                <a:ea typeface="Calibri" pitchFamily="34" charset="0"/>
                <a:cs typeface="Times New Roman" pitchFamily="18" charset="0"/>
              </a:rPr>
              <a:t>Section I. Définir un objet scientifique : du rugby aux APS  </a:t>
            </a:r>
            <a:endParaRPr lang="fr-FR" sz="900" b="1" dirty="0">
              <a:latin typeface="Arial" pitchFamily="34" charset="0"/>
              <a:cs typeface="Arial" pitchFamily="34" charset="0"/>
            </a:endParaRPr>
          </a:p>
          <a:p>
            <a:pPr defTabSz="914400" eaLnBrk="0" fontAlgn="base" hangingPunct="0">
              <a:spcBef>
                <a:spcPct val="0"/>
              </a:spcBef>
              <a:spcAft>
                <a:spcPct val="0"/>
              </a:spcAft>
            </a:pPr>
            <a:r>
              <a:rPr lang="fr-FR" sz="1600" i="1" dirty="0">
                <a:latin typeface="Calibri" pitchFamily="34" charset="0"/>
                <a:ea typeface="Calibri" pitchFamily="34" charset="0"/>
                <a:cs typeface="Times New Roman" pitchFamily="18" charset="0"/>
              </a:rPr>
              <a:t> Chapitre 1: La modélisation du jeu de rugby</a:t>
            </a:r>
            <a:endParaRPr lang="fr-FR" sz="900" dirty="0">
              <a:latin typeface="Arial" pitchFamily="34" charset="0"/>
              <a:cs typeface="Arial" pitchFamily="34" charset="0"/>
            </a:endParaRPr>
          </a:p>
          <a:p>
            <a:pPr defTabSz="914400" eaLnBrk="0" fontAlgn="base" hangingPunct="0">
              <a:spcBef>
                <a:spcPct val="0"/>
              </a:spcBef>
              <a:spcAft>
                <a:spcPct val="0"/>
              </a:spcAft>
            </a:pPr>
            <a:r>
              <a:rPr lang="fr-FR" sz="1600" i="1" dirty="0">
                <a:latin typeface="Calibri" pitchFamily="34" charset="0"/>
                <a:ea typeface="Calibri" pitchFamily="34" charset="0"/>
                <a:cs typeface="Times New Roman" pitchFamily="18" charset="0"/>
              </a:rPr>
              <a:t> Chapitre 2 : Un cadre théorique pour les APS  </a:t>
            </a:r>
          </a:p>
          <a:p>
            <a:pPr defTabSz="914400" eaLnBrk="0" fontAlgn="base" hangingPunct="0">
              <a:spcBef>
                <a:spcPct val="0"/>
              </a:spcBef>
              <a:spcAft>
                <a:spcPct val="0"/>
              </a:spcAft>
            </a:pPr>
            <a:r>
              <a:rPr lang="fr-FR" sz="1600" i="1" dirty="0">
                <a:latin typeface="Calibri" pitchFamily="34" charset="0"/>
                <a:ea typeface="Calibri" pitchFamily="34" charset="0"/>
                <a:cs typeface="Times New Roman" pitchFamily="18" charset="0"/>
              </a:rPr>
              <a:t>Chapitre 3 : La formation au jeu par le jeu </a:t>
            </a:r>
          </a:p>
          <a:p>
            <a:pPr defTabSz="914400" eaLnBrk="0" fontAlgn="base" hangingPunct="0">
              <a:spcBef>
                <a:spcPct val="0"/>
              </a:spcBef>
              <a:spcAft>
                <a:spcPct val="0"/>
              </a:spcAft>
            </a:pPr>
            <a:endParaRPr lang="fr-FR" sz="1600" b="1" i="1" dirty="0">
              <a:latin typeface="Calibri" pitchFamily="34" charset="0"/>
              <a:ea typeface="Calibri" pitchFamily="34" charset="0"/>
              <a:cs typeface="Times New Roman" pitchFamily="18" charset="0"/>
            </a:endParaRPr>
          </a:p>
          <a:p>
            <a:pPr defTabSz="914400" eaLnBrk="0" fontAlgn="base" hangingPunct="0">
              <a:spcBef>
                <a:spcPct val="0"/>
              </a:spcBef>
              <a:spcAft>
                <a:spcPct val="0"/>
              </a:spcAft>
            </a:pPr>
            <a:r>
              <a:rPr lang="fr-FR" sz="1600" b="1" i="1" dirty="0">
                <a:latin typeface="Calibri" pitchFamily="34" charset="0"/>
                <a:ea typeface="Calibri" pitchFamily="34" charset="0"/>
                <a:cs typeface="Times New Roman" pitchFamily="18" charset="0"/>
              </a:rPr>
              <a:t>Section II : Les dimensions culturelles et sociales de l’objet : Sport et EPS </a:t>
            </a:r>
            <a:endParaRPr lang="fr-FR" sz="900" b="1" dirty="0">
              <a:latin typeface="Arial" pitchFamily="34" charset="0"/>
              <a:cs typeface="Arial" pitchFamily="34" charset="0"/>
            </a:endParaRPr>
          </a:p>
          <a:p>
            <a:pPr defTabSz="914400" eaLnBrk="0" fontAlgn="base" hangingPunct="0">
              <a:spcBef>
                <a:spcPct val="0"/>
              </a:spcBef>
              <a:spcAft>
                <a:spcPct val="0"/>
              </a:spcAft>
            </a:pPr>
            <a:r>
              <a:rPr lang="fr-FR" sz="1600" i="1" dirty="0">
                <a:latin typeface="Calibri" pitchFamily="34" charset="0"/>
                <a:ea typeface="Calibri" pitchFamily="34" charset="0"/>
                <a:cs typeface="Times New Roman" pitchFamily="18" charset="0"/>
              </a:rPr>
              <a:t>Introduction : Les combats. Quels horizons philosophiques pour mener la lutte ? </a:t>
            </a:r>
            <a:endParaRPr lang="fr-FR" sz="900" dirty="0">
              <a:latin typeface="Arial" pitchFamily="34" charset="0"/>
              <a:cs typeface="Arial" pitchFamily="34" charset="0"/>
            </a:endParaRPr>
          </a:p>
          <a:p>
            <a:pPr defTabSz="914400" eaLnBrk="0" fontAlgn="base" hangingPunct="0">
              <a:spcBef>
                <a:spcPct val="0"/>
              </a:spcBef>
              <a:spcAft>
                <a:spcPct val="0"/>
              </a:spcAft>
            </a:pPr>
            <a:r>
              <a:rPr lang="fr-FR" sz="1600" i="1" dirty="0">
                <a:latin typeface="Calibri" pitchFamily="34" charset="0"/>
                <a:ea typeface="Calibri" pitchFamily="34" charset="0"/>
                <a:cs typeface="Times New Roman" pitchFamily="18" charset="0"/>
              </a:rPr>
              <a:t> Chapitre 4 : Analyse du processus historique de la « formalisation d’une APS » </a:t>
            </a:r>
          </a:p>
          <a:p>
            <a:pPr lvl="0" eaLnBrk="0" fontAlgn="base" hangingPunct="0">
              <a:spcBef>
                <a:spcPct val="0"/>
              </a:spcBef>
              <a:spcAft>
                <a:spcPct val="0"/>
              </a:spcAft>
            </a:pPr>
            <a:r>
              <a:rPr lang="fr-FR" sz="1600" i="1" dirty="0"/>
              <a:t>Chapitre 5. Pour une analyse approfondie du noyau central du règlement comme outil  d’acquisition des techniques</a:t>
            </a:r>
            <a:endParaRPr lang="fr-FR" sz="900" dirty="0">
              <a:latin typeface="Arial" pitchFamily="34" charset="0"/>
              <a:cs typeface="Arial" pitchFamily="34" charset="0"/>
            </a:endParaRPr>
          </a:p>
          <a:p>
            <a:pPr defTabSz="914400" eaLnBrk="0" fontAlgn="base" hangingPunct="0">
              <a:spcBef>
                <a:spcPct val="0"/>
              </a:spcBef>
              <a:spcAft>
                <a:spcPct val="0"/>
              </a:spcAft>
            </a:pPr>
            <a:r>
              <a:rPr lang="fr-FR" sz="1600" b="1" i="1" dirty="0">
                <a:latin typeface="Calibri" pitchFamily="34" charset="0"/>
                <a:ea typeface="Calibri" pitchFamily="34" charset="0"/>
                <a:cs typeface="Times New Roman" pitchFamily="18" charset="0"/>
              </a:rPr>
              <a:t> Section III. Lire René </a:t>
            </a:r>
            <a:r>
              <a:rPr lang="fr-FR" sz="1600" b="1" i="1" dirty="0" err="1">
                <a:latin typeface="Calibri" pitchFamily="34" charset="0"/>
                <a:ea typeface="Calibri" pitchFamily="34" charset="0"/>
                <a:cs typeface="Times New Roman" pitchFamily="18" charset="0"/>
              </a:rPr>
              <a:t>Deleplace</a:t>
            </a:r>
            <a:r>
              <a:rPr lang="fr-FR" sz="1600" b="1" i="1" dirty="0">
                <a:latin typeface="Calibri" pitchFamily="34" charset="0"/>
                <a:ea typeface="Calibri" pitchFamily="34" charset="0"/>
                <a:cs typeface="Times New Roman" pitchFamily="18" charset="0"/>
              </a:rPr>
              <a:t> dans le texte (5 textes inédits)</a:t>
            </a:r>
            <a:endParaRPr lang="fr-FR" sz="1600" b="1" i="1" dirty="0">
              <a:solidFill>
                <a:srgbClr val="0000FF"/>
              </a:solidFill>
              <a:latin typeface="Calibri" pitchFamily="34" charset="0"/>
              <a:cs typeface="Times New Roman" pitchFamily="18" charset="0"/>
            </a:endParaRPr>
          </a:p>
          <a:p>
            <a:pPr defTabSz="914400" eaLnBrk="0" fontAlgn="base" hangingPunct="0">
              <a:spcBef>
                <a:spcPct val="0"/>
              </a:spcBef>
              <a:spcAft>
                <a:spcPct val="0"/>
              </a:spcAft>
            </a:pPr>
            <a:endParaRPr lang="fr-FR" sz="900" b="1" dirty="0">
              <a:solidFill>
                <a:srgbClr val="0000FF"/>
              </a:solidFill>
              <a:latin typeface="Arial" pitchFamily="34" charset="0"/>
              <a:cs typeface="Arial" pitchFamily="34" charset="0"/>
            </a:endParaRPr>
          </a:p>
        </p:txBody>
      </p:sp>
    </p:spTree>
    <p:extLst>
      <p:ext uri="{BB962C8B-B14F-4D97-AF65-F5344CB8AC3E}">
        <p14:creationId xmlns:p14="http://schemas.microsoft.com/office/powerpoint/2010/main" val="23405646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1455952" y="0"/>
            <a:ext cx="10571998" cy="970450"/>
          </a:xfrm>
        </p:spPr>
        <p:txBody>
          <a:bodyPr/>
          <a:lstStyle/>
          <a:p>
            <a:r>
              <a:rPr lang="fr-FR" sz="4000" dirty="0">
                <a:solidFill>
                  <a:srgbClr val="FFFF00"/>
                </a:solidFill>
              </a:rPr>
              <a:t>Développer la prise de décisions</a:t>
            </a:r>
          </a:p>
        </p:txBody>
      </p:sp>
      <p:sp>
        <p:nvSpPr>
          <p:cNvPr id="226307" name="Text Box 3"/>
          <p:cNvSpPr txBox="1">
            <a:spLocks noChangeArrowheads="1"/>
          </p:cNvSpPr>
          <p:nvPr/>
        </p:nvSpPr>
        <p:spPr bwMode="auto">
          <a:xfrm>
            <a:off x="464192" y="1907728"/>
            <a:ext cx="2286000" cy="4801314"/>
          </a:xfrm>
          <a:prstGeom prst="rect">
            <a:avLst/>
          </a:prstGeom>
          <a:solidFill>
            <a:schemeClr val="bg2"/>
          </a:solidFill>
          <a:ln w="38100">
            <a:solidFill>
              <a:srgbClr val="0070C0"/>
            </a:solidFill>
            <a:prstDash val="dash"/>
            <a:miter lim="800000"/>
            <a:headEnd/>
            <a:tailEnd/>
          </a:ln>
          <a:effectLst/>
        </p:spPr>
        <p:txBody>
          <a:bodyPr wrap="square">
            <a:spAutoFit/>
          </a:bodyPr>
          <a:lstStyle/>
          <a:p>
            <a:pPr algn="ctr">
              <a:spcBef>
                <a:spcPct val="50000"/>
              </a:spcBef>
            </a:pPr>
            <a:r>
              <a:rPr lang="fr-FR" b="1" i="1" dirty="0">
                <a:solidFill>
                  <a:srgbClr val="00B0F0"/>
                </a:solidFill>
              </a:rPr>
              <a:t>Modélisation PPSA</a:t>
            </a:r>
          </a:p>
          <a:p>
            <a:pPr algn="ctr">
              <a:spcBef>
                <a:spcPct val="50000"/>
              </a:spcBef>
            </a:pPr>
            <a:endParaRPr lang="fr-FR" b="1" i="1" dirty="0">
              <a:solidFill>
                <a:srgbClr val="00B0F0"/>
              </a:solidFill>
            </a:endParaRPr>
          </a:p>
          <a:p>
            <a:pPr>
              <a:spcBef>
                <a:spcPct val="50000"/>
              </a:spcBef>
            </a:pPr>
            <a:r>
              <a:rPr lang="fr-FR" b="1" dirty="0">
                <a:solidFill>
                  <a:srgbClr val="00B0F0"/>
                </a:solidFill>
              </a:rPr>
              <a:t>Stratégie préalable à   </a:t>
            </a:r>
          </a:p>
          <a:p>
            <a:pPr>
              <a:spcBef>
                <a:spcPct val="50000"/>
              </a:spcBef>
            </a:pPr>
            <a:r>
              <a:rPr lang="fr-FR" b="1" dirty="0">
                <a:solidFill>
                  <a:srgbClr val="00B0F0"/>
                </a:solidFill>
              </a:rPr>
              <a:t> l‘action</a:t>
            </a:r>
          </a:p>
          <a:p>
            <a:pPr>
              <a:spcBef>
                <a:spcPct val="50000"/>
              </a:spcBef>
            </a:pPr>
            <a:endParaRPr lang="fr-FR" b="1" dirty="0">
              <a:solidFill>
                <a:srgbClr val="00B0F0"/>
              </a:solidFill>
            </a:endParaRPr>
          </a:p>
          <a:p>
            <a:pPr>
              <a:spcBef>
                <a:spcPct val="50000"/>
              </a:spcBef>
            </a:pPr>
            <a:r>
              <a:rPr lang="fr-FR" b="1" dirty="0">
                <a:solidFill>
                  <a:srgbClr val="00B0F0"/>
                </a:solidFill>
              </a:rPr>
              <a:t>Tactique pendant l’action</a:t>
            </a:r>
          </a:p>
          <a:p>
            <a:pPr>
              <a:spcBef>
                <a:spcPct val="50000"/>
              </a:spcBef>
            </a:pPr>
            <a:endParaRPr lang="fr-FR" dirty="0">
              <a:solidFill>
                <a:srgbClr val="00B0F0"/>
              </a:solidFill>
            </a:endParaRPr>
          </a:p>
          <a:p>
            <a:pPr algn="ctr">
              <a:spcBef>
                <a:spcPct val="50000"/>
              </a:spcBef>
            </a:pPr>
            <a:r>
              <a:rPr lang="fr-FR" b="1" dirty="0">
                <a:solidFill>
                  <a:srgbClr val="00B0F0"/>
                </a:solidFill>
              </a:rPr>
              <a:t>Logique externe de la pratique sociale</a:t>
            </a:r>
            <a:endParaRPr lang="fr-FR" dirty="0">
              <a:solidFill>
                <a:srgbClr val="00B0F0"/>
              </a:solidFill>
            </a:endParaRPr>
          </a:p>
          <a:p>
            <a:pPr algn="ctr">
              <a:spcBef>
                <a:spcPct val="50000"/>
              </a:spcBef>
            </a:pPr>
            <a:endParaRPr lang="fr-FR" dirty="0"/>
          </a:p>
        </p:txBody>
      </p:sp>
      <p:sp>
        <p:nvSpPr>
          <p:cNvPr id="226308" name="Text Box 4"/>
          <p:cNvSpPr txBox="1">
            <a:spLocks noChangeArrowheads="1"/>
          </p:cNvSpPr>
          <p:nvPr/>
        </p:nvSpPr>
        <p:spPr bwMode="auto">
          <a:xfrm>
            <a:off x="6023990" y="1907728"/>
            <a:ext cx="2708947" cy="4662815"/>
          </a:xfrm>
          <a:prstGeom prst="rect">
            <a:avLst/>
          </a:prstGeom>
          <a:solidFill>
            <a:schemeClr val="bg2"/>
          </a:solidFill>
          <a:ln w="38100">
            <a:solidFill>
              <a:srgbClr val="0070C0"/>
            </a:solidFill>
            <a:prstDash val="dash"/>
            <a:miter lim="800000"/>
            <a:headEnd/>
            <a:tailEnd/>
          </a:ln>
          <a:effectLst/>
        </p:spPr>
        <p:txBody>
          <a:bodyPr wrap="square">
            <a:spAutoFit/>
          </a:bodyPr>
          <a:lstStyle/>
          <a:p>
            <a:pPr algn="ctr">
              <a:spcBef>
                <a:spcPct val="50000"/>
              </a:spcBef>
            </a:pPr>
            <a:r>
              <a:rPr lang="fr-FR" b="1" i="1" dirty="0">
                <a:solidFill>
                  <a:srgbClr val="92D050"/>
                </a:solidFill>
              </a:rPr>
              <a:t>Conceptions et style intervenant</a:t>
            </a:r>
            <a:endParaRPr lang="fr-FR" i="1" dirty="0">
              <a:solidFill>
                <a:srgbClr val="92D050"/>
              </a:solidFill>
            </a:endParaRPr>
          </a:p>
          <a:p>
            <a:pPr>
              <a:spcBef>
                <a:spcPct val="50000"/>
              </a:spcBef>
            </a:pPr>
            <a:r>
              <a:rPr lang="fr-FR" b="1" dirty="0">
                <a:solidFill>
                  <a:srgbClr val="92D050"/>
                </a:solidFill>
              </a:rPr>
              <a:t>MDP</a:t>
            </a:r>
          </a:p>
          <a:p>
            <a:pPr>
              <a:spcBef>
                <a:spcPct val="50000"/>
              </a:spcBef>
            </a:pPr>
            <a:r>
              <a:rPr lang="fr-FR" b="1" dirty="0">
                <a:solidFill>
                  <a:srgbClr val="92D050"/>
                </a:solidFill>
              </a:rPr>
              <a:t>Auto-Adaptatif</a:t>
            </a:r>
          </a:p>
          <a:p>
            <a:pPr>
              <a:spcBef>
                <a:spcPct val="50000"/>
              </a:spcBef>
            </a:pPr>
            <a:endParaRPr lang="fr-FR" b="1" dirty="0">
              <a:solidFill>
                <a:srgbClr val="92D050"/>
              </a:solidFill>
            </a:endParaRPr>
          </a:p>
          <a:p>
            <a:pPr>
              <a:spcBef>
                <a:spcPct val="50000"/>
              </a:spcBef>
            </a:pPr>
            <a:r>
              <a:rPr lang="fr-FR" b="1" dirty="0">
                <a:solidFill>
                  <a:srgbClr val="92D050"/>
                </a:solidFill>
              </a:rPr>
              <a:t>MDP Exécution &amp; Organisation</a:t>
            </a:r>
          </a:p>
          <a:p>
            <a:pPr>
              <a:spcBef>
                <a:spcPct val="50000"/>
              </a:spcBef>
            </a:pPr>
            <a:endParaRPr lang="fr-FR" dirty="0">
              <a:solidFill>
                <a:srgbClr val="92D050"/>
              </a:solidFill>
            </a:endParaRPr>
          </a:p>
          <a:p>
            <a:pPr>
              <a:spcBef>
                <a:spcPct val="50000"/>
              </a:spcBef>
            </a:pPr>
            <a:r>
              <a:rPr lang="fr-FR" b="1" dirty="0">
                <a:solidFill>
                  <a:srgbClr val="92D050"/>
                </a:solidFill>
              </a:rPr>
              <a:t>MDP Décision Tactique</a:t>
            </a:r>
          </a:p>
          <a:p>
            <a:pPr>
              <a:spcBef>
                <a:spcPct val="50000"/>
              </a:spcBef>
            </a:pPr>
            <a:r>
              <a:rPr lang="fr-FR" b="1" dirty="0">
                <a:solidFill>
                  <a:srgbClr val="92D050"/>
                </a:solidFill>
              </a:rPr>
              <a:t>Logique interne</a:t>
            </a:r>
          </a:p>
          <a:p>
            <a:pPr>
              <a:spcBef>
                <a:spcPct val="50000"/>
              </a:spcBef>
            </a:pPr>
            <a:r>
              <a:rPr lang="fr-FR" b="1" dirty="0">
                <a:solidFill>
                  <a:srgbClr val="92D050"/>
                </a:solidFill>
              </a:rPr>
              <a:t>De l’intervenant</a:t>
            </a:r>
          </a:p>
          <a:p>
            <a:pPr>
              <a:spcBef>
                <a:spcPct val="50000"/>
              </a:spcBef>
            </a:pPr>
            <a:endParaRPr lang="fr-FR" dirty="0"/>
          </a:p>
        </p:txBody>
      </p:sp>
      <p:sp>
        <p:nvSpPr>
          <p:cNvPr id="226309" name="Text Box 5"/>
          <p:cNvSpPr txBox="1">
            <a:spLocks noChangeArrowheads="1"/>
          </p:cNvSpPr>
          <p:nvPr/>
        </p:nvSpPr>
        <p:spPr bwMode="auto">
          <a:xfrm>
            <a:off x="9141979" y="1907728"/>
            <a:ext cx="2585829" cy="4524315"/>
          </a:xfrm>
          <a:prstGeom prst="rect">
            <a:avLst/>
          </a:prstGeom>
          <a:solidFill>
            <a:schemeClr val="bg2"/>
          </a:solidFill>
          <a:ln w="38100">
            <a:solidFill>
              <a:srgbClr val="0070C0"/>
            </a:solidFill>
            <a:prstDash val="dash"/>
            <a:miter lim="800000"/>
            <a:headEnd/>
            <a:tailEnd/>
          </a:ln>
          <a:effectLst/>
        </p:spPr>
        <p:txBody>
          <a:bodyPr wrap="square">
            <a:spAutoFit/>
          </a:bodyPr>
          <a:lstStyle/>
          <a:p>
            <a:pPr algn="ctr">
              <a:spcBef>
                <a:spcPct val="50000"/>
              </a:spcBef>
            </a:pPr>
            <a:r>
              <a:rPr lang="fr-FR" b="1" i="1" dirty="0">
                <a:solidFill>
                  <a:schemeClr val="accent5">
                    <a:lumMod val="40000"/>
                    <a:lumOff val="60000"/>
                  </a:schemeClr>
                </a:solidFill>
              </a:rPr>
              <a:t>Conceptions et styles pratiquants</a:t>
            </a:r>
          </a:p>
          <a:p>
            <a:pPr>
              <a:spcBef>
                <a:spcPct val="50000"/>
              </a:spcBef>
            </a:pPr>
            <a:endParaRPr lang="fr-FR" dirty="0">
              <a:solidFill>
                <a:schemeClr val="accent5">
                  <a:lumMod val="40000"/>
                  <a:lumOff val="60000"/>
                </a:schemeClr>
              </a:solidFill>
            </a:endParaRPr>
          </a:p>
          <a:p>
            <a:pPr>
              <a:spcBef>
                <a:spcPct val="50000"/>
              </a:spcBef>
            </a:pPr>
            <a:r>
              <a:rPr lang="fr-FR" b="1" dirty="0">
                <a:solidFill>
                  <a:schemeClr val="accent5">
                    <a:lumMod val="40000"/>
                    <a:lumOff val="60000"/>
                  </a:schemeClr>
                </a:solidFill>
              </a:rPr>
              <a:t>Prévalence de l’action programmée</a:t>
            </a:r>
          </a:p>
          <a:p>
            <a:pPr>
              <a:spcBef>
                <a:spcPct val="50000"/>
              </a:spcBef>
            </a:pPr>
            <a:endParaRPr lang="fr-FR" dirty="0">
              <a:solidFill>
                <a:schemeClr val="accent5">
                  <a:lumMod val="40000"/>
                  <a:lumOff val="60000"/>
                </a:schemeClr>
              </a:solidFill>
            </a:endParaRPr>
          </a:p>
          <a:p>
            <a:pPr>
              <a:spcBef>
                <a:spcPct val="50000"/>
              </a:spcBef>
            </a:pPr>
            <a:r>
              <a:rPr lang="fr-FR" b="1" dirty="0">
                <a:solidFill>
                  <a:schemeClr val="accent5">
                    <a:lumMod val="40000"/>
                    <a:lumOff val="60000"/>
                  </a:schemeClr>
                </a:solidFill>
              </a:rPr>
              <a:t>Prévalence de la prise d’initiatives</a:t>
            </a:r>
          </a:p>
          <a:p>
            <a:pPr>
              <a:spcBef>
                <a:spcPct val="50000"/>
              </a:spcBef>
            </a:pPr>
            <a:endParaRPr lang="fr-FR" dirty="0">
              <a:solidFill>
                <a:schemeClr val="accent5">
                  <a:lumMod val="40000"/>
                  <a:lumOff val="60000"/>
                </a:schemeClr>
              </a:solidFill>
            </a:endParaRPr>
          </a:p>
          <a:p>
            <a:pPr algn="ctr">
              <a:spcBef>
                <a:spcPct val="50000"/>
              </a:spcBef>
            </a:pPr>
            <a:r>
              <a:rPr lang="fr-FR" b="1" dirty="0">
                <a:solidFill>
                  <a:schemeClr val="accent5">
                    <a:lumMod val="40000"/>
                    <a:lumOff val="60000"/>
                  </a:schemeClr>
                </a:solidFill>
              </a:rPr>
              <a:t>Logique interne </a:t>
            </a:r>
          </a:p>
          <a:p>
            <a:pPr algn="ctr">
              <a:spcBef>
                <a:spcPct val="50000"/>
              </a:spcBef>
            </a:pPr>
            <a:r>
              <a:rPr lang="fr-FR" b="1" dirty="0">
                <a:solidFill>
                  <a:schemeClr val="accent5">
                    <a:lumMod val="40000"/>
                    <a:lumOff val="60000"/>
                  </a:schemeClr>
                </a:solidFill>
              </a:rPr>
              <a:t>du pratiquant</a:t>
            </a:r>
          </a:p>
          <a:p>
            <a:pPr algn="ctr">
              <a:spcBef>
                <a:spcPct val="50000"/>
              </a:spcBef>
            </a:pPr>
            <a:endParaRPr lang="fr-FR" b="1" dirty="0">
              <a:solidFill>
                <a:srgbClr val="FFFF00"/>
              </a:solidFill>
            </a:endParaRPr>
          </a:p>
        </p:txBody>
      </p:sp>
      <p:sp>
        <p:nvSpPr>
          <p:cNvPr id="226310" name="Text Box 6"/>
          <p:cNvSpPr txBox="1">
            <a:spLocks noChangeArrowheads="1"/>
          </p:cNvSpPr>
          <p:nvPr/>
        </p:nvSpPr>
        <p:spPr bwMode="auto">
          <a:xfrm>
            <a:off x="3244091" y="1838477"/>
            <a:ext cx="2286000" cy="4662815"/>
          </a:xfrm>
          <a:prstGeom prst="rect">
            <a:avLst/>
          </a:prstGeom>
          <a:solidFill>
            <a:schemeClr val="bg2"/>
          </a:solidFill>
          <a:ln w="38100">
            <a:solidFill>
              <a:srgbClr val="0070C0"/>
            </a:solidFill>
            <a:prstDash val="dash"/>
            <a:miter lim="800000"/>
            <a:headEnd/>
            <a:tailEnd/>
          </a:ln>
          <a:effectLst/>
        </p:spPr>
        <p:txBody>
          <a:bodyPr wrap="square">
            <a:spAutoFit/>
          </a:bodyPr>
          <a:lstStyle/>
          <a:p>
            <a:pPr algn="ctr">
              <a:spcBef>
                <a:spcPct val="50000"/>
              </a:spcBef>
            </a:pPr>
            <a:r>
              <a:rPr lang="fr-FR" b="1" i="1" dirty="0">
                <a:solidFill>
                  <a:schemeClr val="accent1">
                    <a:lumMod val="40000"/>
                    <a:lumOff val="60000"/>
                  </a:schemeClr>
                </a:solidFill>
              </a:rPr>
              <a:t>Registre principal de technicité visé</a:t>
            </a:r>
            <a:endParaRPr lang="fr-FR" i="1" dirty="0">
              <a:solidFill>
                <a:schemeClr val="accent1">
                  <a:lumMod val="40000"/>
                  <a:lumOff val="60000"/>
                </a:schemeClr>
              </a:solidFill>
            </a:endParaRPr>
          </a:p>
          <a:p>
            <a:pPr>
              <a:spcBef>
                <a:spcPct val="50000"/>
              </a:spcBef>
            </a:pPr>
            <a:r>
              <a:rPr lang="fr-FR" b="1" dirty="0">
                <a:solidFill>
                  <a:schemeClr val="accent1">
                    <a:lumMod val="40000"/>
                    <a:lumOff val="60000"/>
                  </a:schemeClr>
                </a:solidFill>
              </a:rPr>
              <a:t>- Registre de Maîtrise</a:t>
            </a:r>
          </a:p>
          <a:p>
            <a:pPr>
              <a:spcBef>
                <a:spcPct val="50000"/>
              </a:spcBef>
            </a:pPr>
            <a:r>
              <a:rPr lang="fr-FR" b="1" dirty="0">
                <a:solidFill>
                  <a:schemeClr val="accent1">
                    <a:lumMod val="40000"/>
                    <a:lumOff val="60000"/>
                  </a:schemeClr>
                </a:solidFill>
              </a:rPr>
              <a:t>- Registre de transformation</a:t>
            </a:r>
          </a:p>
          <a:p>
            <a:pPr>
              <a:spcBef>
                <a:spcPct val="50000"/>
              </a:spcBef>
              <a:buFontTx/>
              <a:buChar char="-"/>
            </a:pPr>
            <a:r>
              <a:rPr lang="fr-FR" b="1" dirty="0">
                <a:solidFill>
                  <a:schemeClr val="accent1">
                    <a:lumMod val="40000"/>
                    <a:lumOff val="60000"/>
                  </a:schemeClr>
                </a:solidFill>
              </a:rPr>
              <a:t> Registre de lecture</a:t>
            </a:r>
            <a:r>
              <a:rPr lang="fr-FR" dirty="0">
                <a:solidFill>
                  <a:schemeClr val="accent1">
                    <a:lumMod val="40000"/>
                    <a:lumOff val="60000"/>
                  </a:schemeClr>
                </a:solidFill>
              </a:rPr>
              <a:t> </a:t>
            </a:r>
          </a:p>
          <a:p>
            <a:pPr>
              <a:spcBef>
                <a:spcPct val="50000"/>
              </a:spcBef>
            </a:pPr>
            <a:r>
              <a:rPr lang="fr-FR" b="1" dirty="0">
                <a:solidFill>
                  <a:schemeClr val="accent1">
                    <a:lumMod val="40000"/>
                    <a:lumOff val="60000"/>
                  </a:schemeClr>
                </a:solidFill>
              </a:rPr>
              <a:t>- Registre de participation</a:t>
            </a:r>
          </a:p>
          <a:p>
            <a:pPr algn="ctr">
              <a:spcBef>
                <a:spcPct val="50000"/>
              </a:spcBef>
            </a:pPr>
            <a:r>
              <a:rPr lang="fr-FR" b="1" dirty="0">
                <a:solidFill>
                  <a:schemeClr val="accent1">
                    <a:lumMod val="40000"/>
                    <a:lumOff val="60000"/>
                  </a:schemeClr>
                </a:solidFill>
              </a:rPr>
              <a:t>Logique externe du secteur  social d’intervention éducative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9810" name="Group 2"/>
          <p:cNvGraphicFramePr>
            <a:graphicFrameLocks noGrp="1"/>
          </p:cNvGraphicFramePr>
          <p:nvPr>
            <p:ph idx="1"/>
            <p:extLst>
              <p:ext uri="{D42A27DB-BD31-4B8C-83A1-F6EECF244321}">
                <p14:modId xmlns:p14="http://schemas.microsoft.com/office/powerpoint/2010/main" val="4113903984"/>
              </p:ext>
            </p:extLst>
          </p:nvPr>
        </p:nvGraphicFramePr>
        <p:xfrm>
          <a:off x="1533832" y="1143001"/>
          <a:ext cx="9134168" cy="5715001"/>
        </p:xfrm>
        <a:graphic>
          <a:graphicData uri="http://schemas.openxmlformats.org/drawingml/2006/table">
            <a:tbl>
              <a:tblPr/>
              <a:tblGrid>
                <a:gridCol w="2447618">
                  <a:extLst>
                    <a:ext uri="{9D8B030D-6E8A-4147-A177-3AD203B41FA5}">
                      <a16:colId xmlns:a16="http://schemas.microsoft.com/office/drawing/2014/main" val="20000"/>
                    </a:ext>
                  </a:extLst>
                </a:gridCol>
                <a:gridCol w="2228850">
                  <a:extLst>
                    <a:ext uri="{9D8B030D-6E8A-4147-A177-3AD203B41FA5}">
                      <a16:colId xmlns:a16="http://schemas.microsoft.com/office/drawing/2014/main" val="20001"/>
                    </a:ext>
                  </a:extLst>
                </a:gridCol>
                <a:gridCol w="2228850">
                  <a:extLst>
                    <a:ext uri="{9D8B030D-6E8A-4147-A177-3AD203B41FA5}">
                      <a16:colId xmlns:a16="http://schemas.microsoft.com/office/drawing/2014/main" val="20002"/>
                    </a:ext>
                  </a:extLst>
                </a:gridCol>
                <a:gridCol w="2228850">
                  <a:extLst>
                    <a:ext uri="{9D8B030D-6E8A-4147-A177-3AD203B41FA5}">
                      <a16:colId xmlns:a16="http://schemas.microsoft.com/office/drawing/2014/main" val="20003"/>
                    </a:ext>
                  </a:extLst>
                </a:gridCol>
              </a:tblGrid>
              <a:tr h="14605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600" b="1" i="0" u="none" strike="noStrike" cap="none" normalizeH="0" baseline="0" dirty="0">
                          <a:ln>
                            <a:noFill/>
                          </a:ln>
                          <a:solidFill>
                            <a:schemeClr val="tx1"/>
                          </a:solidFill>
                          <a:effectLst/>
                          <a:highlight>
                            <a:srgbClr val="000080"/>
                          </a:highlight>
                          <a:latin typeface="Arial" charset="0"/>
                        </a:rPr>
                        <a:t>Représentations et actions en rugby 1989-1993</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600" b="1" i="0" u="none" strike="noStrike" cap="none" normalizeH="0" baseline="0" dirty="0">
                          <a:ln>
                            <a:noFill/>
                          </a:ln>
                          <a:solidFill>
                            <a:srgbClr val="FF0000"/>
                          </a:solidFill>
                          <a:effectLst/>
                          <a:latin typeface="Arial" charset="0"/>
                        </a:rPr>
                        <a:t>B DAVID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600" b="1" i="0" u="none" strike="noStrike" cap="none" normalizeH="0" baseline="0" dirty="0">
                          <a:ln>
                            <a:noFill/>
                          </a:ln>
                          <a:solidFill>
                            <a:schemeClr val="tx1"/>
                          </a:solidFill>
                          <a:effectLst/>
                          <a:latin typeface="Arial" charset="0"/>
                        </a:rPr>
                        <a:t>Vidéogrammes didactiques en EP &amp; sport 1990-94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600" b="1" i="0" u="none" strike="noStrike" cap="none" normalizeH="0" baseline="0" dirty="0">
                          <a:ln>
                            <a:noFill/>
                          </a:ln>
                          <a:solidFill>
                            <a:srgbClr val="FF0000"/>
                          </a:solidFill>
                          <a:effectLst/>
                          <a:latin typeface="Arial" charset="0"/>
                        </a:rPr>
                        <a:t>M BIRONNEAU</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600" b="1" i="0" u="none" strike="noStrike" cap="none" normalizeH="0" baseline="0" dirty="0">
                          <a:ln>
                            <a:noFill/>
                          </a:ln>
                          <a:solidFill>
                            <a:schemeClr val="tx1"/>
                          </a:solidFill>
                          <a:effectLst/>
                          <a:highlight>
                            <a:srgbClr val="000080"/>
                          </a:highlight>
                          <a:latin typeface="Arial" charset="0"/>
                        </a:rPr>
                        <a:t>Combats en série au lycée 1991-96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600" b="1" i="0" u="none" strike="noStrike" cap="none" normalizeH="0" baseline="0" dirty="0">
                          <a:ln>
                            <a:noFill/>
                          </a:ln>
                          <a:solidFill>
                            <a:srgbClr val="FF0000"/>
                          </a:solidFill>
                          <a:effectLst/>
                          <a:latin typeface="Arial" charset="0"/>
                        </a:rPr>
                        <a:t>A BARBOT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2DE8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600" b="1" i="0" u="none" strike="noStrike" cap="none" normalizeH="0" baseline="0" dirty="0">
                          <a:ln>
                            <a:noFill/>
                          </a:ln>
                          <a:solidFill>
                            <a:schemeClr val="tx1"/>
                          </a:solidFill>
                          <a:effectLst/>
                          <a:latin typeface="Arial" charset="0"/>
                        </a:rPr>
                        <a:t>Stratégies de cadettes en volley-ball 1993-1997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600" b="1" i="0" u="none" strike="noStrike" cap="none" normalizeH="0" baseline="0" dirty="0">
                          <a:ln>
                            <a:noFill/>
                          </a:ln>
                          <a:solidFill>
                            <a:srgbClr val="FF0000"/>
                          </a:solidFill>
                          <a:effectLst/>
                          <a:latin typeface="Arial" charset="0"/>
                        </a:rPr>
                        <a:t>C AMANS-PASSAGA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4620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600" b="1" i="0" u="none" strike="noStrike" cap="none" normalizeH="0" baseline="0" dirty="0">
                          <a:ln>
                            <a:noFill/>
                          </a:ln>
                          <a:solidFill>
                            <a:schemeClr val="tx1"/>
                          </a:solidFill>
                          <a:effectLst/>
                          <a:latin typeface="Arial" charset="0"/>
                        </a:rPr>
                        <a:t>Informatique et stratégies en rugby 1994-1998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600" b="1" i="0" u="none" strike="noStrike" cap="none" normalizeH="0" baseline="0" dirty="0">
                          <a:ln>
                            <a:noFill/>
                          </a:ln>
                          <a:solidFill>
                            <a:srgbClr val="FF0000"/>
                          </a:solidFill>
                          <a:effectLst/>
                          <a:latin typeface="Arial" charset="0"/>
                        </a:rPr>
                        <a:t>D BARTHES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600" b="1" i="0" u="none" strike="noStrike" cap="none" normalizeH="0" baseline="0" dirty="0">
                          <a:ln>
                            <a:noFill/>
                          </a:ln>
                          <a:solidFill>
                            <a:schemeClr val="tx1"/>
                          </a:solidFill>
                          <a:effectLst/>
                          <a:highlight>
                            <a:srgbClr val="000080"/>
                          </a:highlight>
                          <a:latin typeface="Arial" charset="0"/>
                        </a:rPr>
                        <a:t>Subjectivité en course de haies 1997-2001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600" b="1" i="0" u="none" strike="noStrike" cap="none" normalizeH="0" baseline="0" dirty="0">
                          <a:ln>
                            <a:noFill/>
                          </a:ln>
                          <a:solidFill>
                            <a:srgbClr val="FF0000"/>
                          </a:solidFill>
                          <a:effectLst/>
                          <a:latin typeface="Arial" charset="0"/>
                        </a:rPr>
                        <a:t>J–L GOUJU</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2DE8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600" b="1" i="0" u="none" strike="noStrike" cap="none" normalizeH="0" baseline="0" dirty="0">
                          <a:ln>
                            <a:noFill/>
                          </a:ln>
                          <a:solidFill>
                            <a:schemeClr val="tx1"/>
                          </a:solidFill>
                          <a:effectLst/>
                          <a:latin typeface="Arial" charset="0"/>
                        </a:rPr>
                        <a:t>Modélisation de la course de vitesse chez l’enfant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600" b="1" i="0" u="none" strike="noStrike" cap="none" normalizeH="0" baseline="0" dirty="0">
                          <a:ln>
                            <a:noFill/>
                          </a:ln>
                          <a:solidFill>
                            <a:schemeClr val="tx1"/>
                          </a:solidFill>
                          <a:effectLst/>
                          <a:latin typeface="Arial" charset="0"/>
                        </a:rPr>
                        <a:t>1998-2003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600" b="1" i="0" u="none" strike="noStrike" cap="none" normalizeH="0" baseline="0" dirty="0">
                          <a:ln>
                            <a:noFill/>
                          </a:ln>
                          <a:solidFill>
                            <a:srgbClr val="FF0000"/>
                          </a:solidFill>
                          <a:effectLst/>
                          <a:latin typeface="Arial" charset="0"/>
                        </a:rPr>
                        <a:t>J-P GERARD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600" b="1" i="0" u="none" strike="noStrike" cap="none" normalizeH="0" baseline="0" dirty="0">
                          <a:ln>
                            <a:noFill/>
                          </a:ln>
                          <a:solidFill>
                            <a:schemeClr val="tx1"/>
                          </a:solidFill>
                          <a:effectLst/>
                          <a:highlight>
                            <a:srgbClr val="000080"/>
                          </a:highlight>
                          <a:latin typeface="Arial" charset="0"/>
                        </a:rPr>
                        <a:t>Subjectivité et décisions tactiques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600" b="1" i="0" u="none" strike="noStrike" cap="none" normalizeH="0" baseline="0" dirty="0">
                          <a:ln>
                            <a:noFill/>
                          </a:ln>
                          <a:solidFill>
                            <a:schemeClr val="tx1"/>
                          </a:solidFill>
                          <a:effectLst/>
                          <a:highlight>
                            <a:srgbClr val="000080"/>
                          </a:highlight>
                          <a:latin typeface="Arial" charset="0"/>
                        </a:rPr>
                        <a:t>en rugby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600" b="1" i="0" u="none" strike="noStrike" cap="none" normalizeH="0" baseline="0" dirty="0">
                          <a:ln>
                            <a:noFill/>
                          </a:ln>
                          <a:solidFill>
                            <a:schemeClr val="tx1"/>
                          </a:solidFill>
                          <a:effectLst/>
                          <a:highlight>
                            <a:srgbClr val="000080"/>
                          </a:highlight>
                          <a:latin typeface="Arial" charset="0"/>
                        </a:rPr>
                        <a:t>1999-2003</a:t>
                      </a:r>
                      <a:r>
                        <a:rPr kumimoji="0" lang="fr-FR" sz="1600" b="1" i="0" u="none" strike="noStrike" cap="none" normalizeH="0" baseline="0" dirty="0">
                          <a:ln>
                            <a:noFill/>
                          </a:ln>
                          <a:solidFill>
                            <a:schemeClr val="tx1"/>
                          </a:solidFill>
                          <a:effectLst/>
                          <a:latin typeface="Arial"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600" b="1" i="0" u="none" strike="noStrike" cap="none" normalizeH="0" baseline="0" dirty="0">
                          <a:ln>
                            <a:noFill/>
                          </a:ln>
                          <a:solidFill>
                            <a:srgbClr val="FF0000"/>
                          </a:solidFill>
                          <a:effectLst/>
                          <a:latin typeface="Arial" charset="0"/>
                        </a:rPr>
                        <a:t>A MOUCHET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extLst>
                  <a:ext uri="{0D108BD9-81ED-4DB2-BD59-A6C34878D82A}">
                    <a16:rowId xmlns:a16="http://schemas.microsoft.com/office/drawing/2014/main" val="10001"/>
                  </a:ext>
                </a:extLst>
              </a:tr>
              <a:tr h="13954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600" b="1" i="0" u="none" strike="noStrike" cap="none" normalizeH="0" baseline="0" dirty="0">
                          <a:ln>
                            <a:noFill/>
                          </a:ln>
                          <a:solidFill>
                            <a:schemeClr val="tx1"/>
                          </a:solidFill>
                          <a:effectLst/>
                          <a:highlight>
                            <a:srgbClr val="000080"/>
                          </a:highlight>
                          <a:latin typeface="Arial" charset="0"/>
                        </a:rPr>
                        <a:t>Outils numériques de coaching en rugby 2000-20005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600" b="1" i="0" u="none" strike="noStrike" cap="none" normalizeH="0" baseline="0" dirty="0">
                          <a:ln>
                            <a:noFill/>
                          </a:ln>
                          <a:solidFill>
                            <a:srgbClr val="FF0000"/>
                          </a:solidFill>
                          <a:effectLst/>
                          <a:latin typeface="Arial" charset="0"/>
                        </a:rPr>
                        <a:t>G UHLRICH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600" b="1" i="0" u="none" strike="noStrike" cap="none" normalizeH="0" baseline="0" dirty="0">
                          <a:ln>
                            <a:noFill/>
                          </a:ln>
                          <a:solidFill>
                            <a:schemeClr val="tx1"/>
                          </a:solidFill>
                          <a:effectLst/>
                          <a:latin typeface="Arial" charset="0"/>
                        </a:rPr>
                        <a:t>Cultures rugby et décisions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600" b="1" i="0" u="none" strike="noStrike" cap="none" normalizeH="0" baseline="0" dirty="0">
                          <a:ln>
                            <a:noFill/>
                          </a:ln>
                          <a:solidFill>
                            <a:schemeClr val="tx1"/>
                          </a:solidFill>
                          <a:effectLst/>
                          <a:latin typeface="Arial" charset="0"/>
                        </a:rPr>
                        <a:t>1999-2005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600" b="1" i="0" u="none" strike="noStrike" cap="none" normalizeH="0" baseline="0" dirty="0">
                          <a:ln>
                            <a:noFill/>
                          </a:ln>
                          <a:solidFill>
                            <a:srgbClr val="FF0000"/>
                          </a:solidFill>
                          <a:effectLst/>
                          <a:latin typeface="Arial" charset="0"/>
                        </a:rPr>
                        <a:t>F MARCHET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600" b="1" i="0" u="none" strike="noStrike" cap="none" normalizeH="0" baseline="0" dirty="0">
                          <a:ln>
                            <a:noFill/>
                          </a:ln>
                          <a:solidFill>
                            <a:schemeClr val="tx1"/>
                          </a:solidFill>
                          <a:effectLst/>
                          <a:highlight>
                            <a:srgbClr val="000080"/>
                          </a:highlight>
                          <a:latin typeface="Arial" charset="0"/>
                        </a:rPr>
                        <a:t>Transformer les lancers en javelot 2003-2006</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600" b="1" i="0" u="none" strike="noStrike" cap="none" normalizeH="0" baseline="0" dirty="0">
                          <a:ln>
                            <a:noFill/>
                          </a:ln>
                          <a:solidFill>
                            <a:srgbClr val="FF0000"/>
                          </a:solidFill>
                          <a:effectLst/>
                          <a:latin typeface="Arial" charset="0"/>
                        </a:rPr>
                        <a:t> N KRANTZ</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2DE8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600" b="1" i="0" u="none" strike="noStrike" cap="none" normalizeH="0" baseline="0" dirty="0">
                          <a:ln>
                            <a:noFill/>
                          </a:ln>
                          <a:solidFill>
                            <a:schemeClr val="tx1"/>
                          </a:solidFill>
                          <a:effectLst/>
                          <a:latin typeface="Arial" charset="0"/>
                        </a:rPr>
                        <a:t>Les interactions didactiques en EPS 2003-2007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600" b="1" i="0" u="none" strike="noStrike" cap="none" normalizeH="0" baseline="0" dirty="0">
                          <a:ln>
                            <a:noFill/>
                          </a:ln>
                          <a:solidFill>
                            <a:srgbClr val="FF0000"/>
                          </a:solidFill>
                          <a:effectLst/>
                          <a:latin typeface="Arial" charset="0"/>
                        </a:rPr>
                        <a:t>N BAEZA-CARMINATTI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397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600" b="1" i="0" u="none" strike="noStrike" cap="none" normalizeH="0" baseline="0" dirty="0">
                          <a:ln>
                            <a:noFill/>
                          </a:ln>
                          <a:solidFill>
                            <a:schemeClr val="tx1"/>
                          </a:solidFill>
                          <a:effectLst/>
                          <a:latin typeface="Arial" charset="0"/>
                        </a:rPr>
                        <a:t>Activité subjective en Volley-ball au collège 2005-2009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600" b="1" i="0" u="none" strike="noStrike" cap="none" normalizeH="0" baseline="0" dirty="0">
                          <a:ln>
                            <a:noFill/>
                          </a:ln>
                          <a:solidFill>
                            <a:srgbClr val="FF0000"/>
                          </a:solidFill>
                          <a:effectLst/>
                          <a:latin typeface="Arial" charset="0"/>
                        </a:rPr>
                        <a:t>E MAGENDIE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600" b="1" i="0" u="none" strike="noStrike" cap="none" normalizeH="0" baseline="0" dirty="0">
                          <a:ln>
                            <a:noFill/>
                          </a:ln>
                          <a:solidFill>
                            <a:schemeClr val="tx1"/>
                          </a:solidFill>
                          <a:effectLst/>
                          <a:highlight>
                            <a:srgbClr val="000080"/>
                          </a:highlight>
                          <a:latin typeface="Arial" charset="0"/>
                        </a:rPr>
                        <a:t>Enseigner le rugby en sécurité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600" b="1" i="0" u="none" strike="noStrike" cap="none" normalizeH="0" baseline="0" dirty="0">
                          <a:ln>
                            <a:noFill/>
                          </a:ln>
                          <a:solidFill>
                            <a:schemeClr val="tx1"/>
                          </a:solidFill>
                          <a:effectLst/>
                          <a:highlight>
                            <a:srgbClr val="000080"/>
                          </a:highlight>
                          <a:latin typeface="Arial" charset="0"/>
                        </a:rPr>
                        <a:t>2006-2010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600" b="1" i="0" u="none" strike="noStrike" cap="none" normalizeH="0" baseline="0" dirty="0">
                          <a:ln>
                            <a:noFill/>
                          </a:ln>
                          <a:solidFill>
                            <a:srgbClr val="FF0000"/>
                          </a:solidFill>
                          <a:effectLst/>
                          <a:latin typeface="Arial" charset="0"/>
                        </a:rPr>
                        <a:t>J-J SARTHOU</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600" b="1" i="0" u="none" strike="noStrike" cap="none" normalizeH="0" baseline="0" dirty="0">
                          <a:ln>
                            <a:noFill/>
                          </a:ln>
                          <a:solidFill>
                            <a:schemeClr val="tx1"/>
                          </a:solidFill>
                          <a:effectLst/>
                          <a:latin typeface="Arial" charset="0"/>
                        </a:rPr>
                        <a:t>Lutte sénégalaise en didactique de l’EPS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600" b="1" i="0" u="none" strike="noStrike" cap="none" normalizeH="0" baseline="0" dirty="0">
                          <a:ln>
                            <a:noFill/>
                          </a:ln>
                          <a:solidFill>
                            <a:schemeClr val="tx1"/>
                          </a:solidFill>
                          <a:effectLst/>
                          <a:latin typeface="Arial" charset="0"/>
                        </a:rPr>
                        <a:t>2007-2012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600" b="1" i="0" u="none" strike="noStrike" cap="none" normalizeH="0" baseline="0" dirty="0">
                          <a:ln>
                            <a:noFill/>
                          </a:ln>
                          <a:solidFill>
                            <a:srgbClr val="FF0000"/>
                          </a:solidFill>
                          <a:effectLst/>
                          <a:latin typeface="Arial" charset="0"/>
                        </a:rPr>
                        <a:t>C WANE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fr-FR" sz="1600" b="1" kern="1200" dirty="0">
                          <a:solidFill>
                            <a:schemeClr val="tx1"/>
                          </a:solidFill>
                          <a:highlight>
                            <a:srgbClr val="000080"/>
                          </a:highlight>
                          <a:latin typeface="+mn-lt"/>
                          <a:ea typeface="+mn-ea"/>
                          <a:cs typeface="+mn-cs"/>
                        </a:rPr>
                        <a:t>Dispositif numérique</a:t>
                      </a:r>
                      <a:r>
                        <a:rPr lang="fr-FR" sz="1600" b="1" kern="1200" baseline="0" dirty="0">
                          <a:solidFill>
                            <a:schemeClr val="tx1"/>
                          </a:solidFill>
                          <a:highlight>
                            <a:srgbClr val="000080"/>
                          </a:highlight>
                          <a:latin typeface="+mn-lt"/>
                          <a:ea typeface="+mn-ea"/>
                          <a:cs typeface="+mn-cs"/>
                        </a:rPr>
                        <a:t> </a:t>
                      </a:r>
                      <a:r>
                        <a:rPr lang="fr-FR" sz="1600" b="1" kern="1200" dirty="0">
                          <a:solidFill>
                            <a:schemeClr val="tx1"/>
                          </a:solidFill>
                          <a:highlight>
                            <a:srgbClr val="000080"/>
                          </a:highlight>
                          <a:latin typeface="+mn-lt"/>
                          <a:ea typeface="+mn-ea"/>
                          <a:cs typeface="+mn-cs"/>
                        </a:rPr>
                        <a:t>et apprentissages en EPS au 1er et 2d °. </a:t>
                      </a:r>
                      <a:r>
                        <a:rPr lang="fr-FR" sz="1600" b="1" kern="1200" dirty="0">
                          <a:solidFill>
                            <a:schemeClr val="tx1"/>
                          </a:solidFill>
                          <a:highlight>
                            <a:srgbClr val="000080"/>
                          </a:highlight>
                          <a:latin typeface="Arial" pitchFamily="34" charset="0"/>
                          <a:ea typeface="+mn-ea"/>
                          <a:cs typeface="Arial" pitchFamily="34" charset="0"/>
                        </a:rPr>
                        <a:t>2011-2016</a:t>
                      </a:r>
                    </a:p>
                    <a:p>
                      <a:pPr marL="0" marR="0" lvl="0" indent="0" algn="l" defTabSz="914400" rtl="0" eaLnBrk="1" fontAlgn="base" latinLnBrk="0" hangingPunct="1">
                        <a:lnSpc>
                          <a:spcPct val="100000"/>
                        </a:lnSpc>
                        <a:spcBef>
                          <a:spcPct val="20000"/>
                        </a:spcBef>
                        <a:spcAft>
                          <a:spcPct val="0"/>
                        </a:spcAft>
                        <a:buClrTx/>
                        <a:buSzTx/>
                        <a:buFontTx/>
                        <a:buNone/>
                        <a:tabLst/>
                      </a:pPr>
                      <a:r>
                        <a:rPr lang="fr-FR" sz="1600" b="1" kern="1200" dirty="0">
                          <a:solidFill>
                            <a:srgbClr val="FF0000"/>
                          </a:solidFill>
                          <a:latin typeface="Arial" pitchFamily="34" charset="0"/>
                          <a:ea typeface="+mn-ea"/>
                          <a:cs typeface="Arial" pitchFamily="34" charset="0"/>
                        </a:rPr>
                        <a:t>G. HAENSLER</a:t>
                      </a:r>
                      <a:endParaRPr kumimoji="0" lang="fr-FR" sz="4000" b="1"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B2DE82"/>
                    </a:solidFill>
                  </a:tcPr>
                </a:tc>
                <a:extLst>
                  <a:ext uri="{0D108BD9-81ED-4DB2-BD59-A6C34878D82A}">
                    <a16:rowId xmlns:a16="http://schemas.microsoft.com/office/drawing/2014/main" val="10003"/>
                  </a:ext>
                </a:extLst>
              </a:tr>
            </a:tbl>
          </a:graphicData>
        </a:graphic>
      </p:graphicFrame>
      <p:sp>
        <p:nvSpPr>
          <p:cNvPr id="119837" name="Text Box 29"/>
          <p:cNvSpPr txBox="1">
            <a:spLocks noChangeArrowheads="1"/>
          </p:cNvSpPr>
          <p:nvPr/>
        </p:nvSpPr>
        <p:spPr bwMode="auto">
          <a:xfrm>
            <a:off x="2286000" y="228600"/>
            <a:ext cx="7696200" cy="457200"/>
          </a:xfrm>
          <a:prstGeom prst="rect">
            <a:avLst/>
          </a:prstGeom>
          <a:noFill/>
          <a:ln w="9525">
            <a:noFill/>
            <a:miter lim="800000"/>
            <a:headEnd/>
            <a:tailEnd/>
          </a:ln>
          <a:effectLst/>
        </p:spPr>
        <p:txBody>
          <a:bodyPr>
            <a:spAutoFit/>
          </a:bodyPr>
          <a:lstStyle/>
          <a:p>
            <a:pPr algn="ctr">
              <a:spcBef>
                <a:spcPct val="50000"/>
              </a:spcBef>
            </a:pPr>
            <a:r>
              <a:rPr lang="fr-FR" sz="2400" dirty="0">
                <a:solidFill>
                  <a:srgbClr val="FFFF00"/>
                </a:solidFill>
                <a:latin typeface="Verdana" pitchFamily="34" charset="0"/>
              </a:rPr>
              <a:t>Des thèses encadrées soutenues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6E55D68-4FA0-FCDE-D803-AF5610836CD1}"/>
              </a:ext>
            </a:extLst>
          </p:cNvPr>
          <p:cNvSpPr>
            <a:spLocks noGrp="1"/>
          </p:cNvSpPr>
          <p:nvPr>
            <p:ph type="title"/>
          </p:nvPr>
        </p:nvSpPr>
        <p:spPr>
          <a:xfrm>
            <a:off x="564194" y="240325"/>
            <a:ext cx="10571998" cy="758877"/>
          </a:xfrm>
        </p:spPr>
        <p:txBody>
          <a:bodyPr/>
          <a:lstStyle/>
          <a:p>
            <a:r>
              <a:rPr lang="fr-FR" sz="3600" dirty="0"/>
              <a:t>Conférences débats</a:t>
            </a:r>
          </a:p>
        </p:txBody>
      </p:sp>
      <p:sp>
        <p:nvSpPr>
          <p:cNvPr id="3" name="Espace réservé du contenu 2">
            <a:extLst>
              <a:ext uri="{FF2B5EF4-FFF2-40B4-BE49-F238E27FC236}">
                <a16:creationId xmlns:a16="http://schemas.microsoft.com/office/drawing/2014/main" id="{AE33154D-53E6-4468-A0F6-B1860BE36E70}"/>
              </a:ext>
            </a:extLst>
          </p:cNvPr>
          <p:cNvSpPr>
            <a:spLocks noGrp="1"/>
          </p:cNvSpPr>
          <p:nvPr>
            <p:ph idx="1"/>
          </p:nvPr>
        </p:nvSpPr>
        <p:spPr>
          <a:xfrm>
            <a:off x="730221" y="1789667"/>
            <a:ext cx="10554574" cy="4635713"/>
          </a:xfrm>
        </p:spPr>
        <p:txBody>
          <a:bodyPr>
            <a:normAutofit lnSpcReduction="10000"/>
          </a:bodyPr>
          <a:lstStyle/>
          <a:p>
            <a:endParaRPr lang="fr-FR" dirty="0">
              <a:solidFill>
                <a:srgbClr val="FFFF00"/>
              </a:solidFill>
            </a:endParaRPr>
          </a:p>
          <a:p>
            <a:endParaRPr lang="fr-FR" dirty="0">
              <a:solidFill>
                <a:srgbClr val="FFFF00"/>
              </a:solidFill>
            </a:endParaRPr>
          </a:p>
          <a:p>
            <a:r>
              <a:rPr lang="fr-FR" sz="2000" dirty="0">
                <a:solidFill>
                  <a:srgbClr val="FFFF00"/>
                </a:solidFill>
              </a:rPr>
              <a:t>Carine Guérandel  </a:t>
            </a:r>
            <a:r>
              <a:rPr lang="fr-FR" sz="2000" dirty="0"/>
              <a:t>: Inégalités  en EPS, intérêts d’une analyse intersectionnelle</a:t>
            </a:r>
          </a:p>
          <a:p>
            <a:endParaRPr lang="fr-FR" sz="2000" dirty="0"/>
          </a:p>
          <a:p>
            <a:r>
              <a:rPr lang="fr-FR" sz="2000" dirty="0">
                <a:solidFill>
                  <a:srgbClr val="FFFF00"/>
                </a:solidFill>
              </a:rPr>
              <a:t>Maxime Tant </a:t>
            </a:r>
            <a:r>
              <a:rPr lang="fr-FR" sz="2000" dirty="0"/>
              <a:t>: Enseignants d’EPS et inclusion des élèves en situation de handicap.  Détermination de profils d’enseignants et pistes de formation</a:t>
            </a:r>
          </a:p>
          <a:p>
            <a:endParaRPr lang="fr-FR" sz="2000" dirty="0"/>
          </a:p>
          <a:p>
            <a:r>
              <a:rPr lang="fr-FR" sz="2000" dirty="0">
                <a:solidFill>
                  <a:srgbClr val="FFFF00"/>
                </a:solidFill>
              </a:rPr>
              <a:t>Ilyes Saoudi </a:t>
            </a:r>
            <a:r>
              <a:rPr lang="fr-FR" sz="2000" dirty="0"/>
              <a:t>: Inégalités socio-économiques et sexuées en EPS : une approche psycho-sociale</a:t>
            </a:r>
          </a:p>
          <a:p>
            <a:endParaRPr lang="fr-FR" sz="2000" dirty="0"/>
          </a:p>
          <a:p>
            <a:r>
              <a:rPr lang="fr-FR" sz="2000" dirty="0">
                <a:solidFill>
                  <a:srgbClr val="FFFF00"/>
                </a:solidFill>
              </a:rPr>
              <a:t>Florence Aurous </a:t>
            </a:r>
            <a:r>
              <a:rPr lang="fr-FR" sz="2000" dirty="0"/>
              <a:t>: Féminités et masculinités plurielles en EPS. Observer les nuances de genre au-delà des modèles hégémoniques</a:t>
            </a:r>
          </a:p>
          <a:p>
            <a:endParaRPr lang="fr-FR" dirty="0"/>
          </a:p>
          <a:p>
            <a:endParaRPr lang="fr-FR" dirty="0"/>
          </a:p>
        </p:txBody>
      </p:sp>
    </p:spTree>
    <p:extLst>
      <p:ext uri="{BB962C8B-B14F-4D97-AF65-F5344CB8AC3E}">
        <p14:creationId xmlns:p14="http://schemas.microsoft.com/office/powerpoint/2010/main" val="54409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21109" y="188641"/>
            <a:ext cx="11346425" cy="8987076"/>
          </a:xfrm>
          <a:prstGeom prst="rect">
            <a:avLst/>
          </a:prstGeom>
          <a:noFill/>
        </p:spPr>
        <p:txBody>
          <a:bodyPr wrap="square" rtlCol="0">
            <a:spAutoFit/>
          </a:bodyPr>
          <a:lstStyle/>
          <a:p>
            <a:r>
              <a:rPr lang="fr-FR" b="1" i="1" u="sng" dirty="0">
                <a:solidFill>
                  <a:srgbClr val="FFFF00"/>
                </a:solidFill>
              </a:rPr>
              <a:t>Quelques références bibliographiques </a:t>
            </a:r>
            <a:r>
              <a:rPr lang="fr-FR" b="1" i="1" u="sng" dirty="0">
                <a:solidFill>
                  <a:srgbClr val="002060"/>
                </a:solidFill>
              </a:rPr>
              <a:t>:</a:t>
            </a:r>
          </a:p>
          <a:p>
            <a:endParaRPr lang="fr-FR" b="1" i="1" u="sng" dirty="0">
              <a:solidFill>
                <a:srgbClr val="002060"/>
              </a:solidFill>
            </a:endParaRPr>
          </a:p>
          <a:p>
            <a:r>
              <a:rPr lang="fr-FR" sz="1600" dirty="0"/>
              <a:t>BOUTHIER D. (1989). Les conditions cognitives de la formation d'actions sportives collectives. </a:t>
            </a:r>
            <a:r>
              <a:rPr lang="en-GB" sz="1600" i="1" dirty="0"/>
              <a:t>Le Travail </a:t>
            </a:r>
            <a:r>
              <a:rPr lang="en-GB" sz="1600" i="1" dirty="0" err="1"/>
              <a:t>Humain</a:t>
            </a:r>
            <a:r>
              <a:rPr lang="en-GB" sz="1600" dirty="0"/>
              <a:t>, 52 n° 2, 175-182.</a:t>
            </a:r>
          </a:p>
          <a:p>
            <a:r>
              <a:rPr lang="fr-FR" sz="1600" dirty="0"/>
              <a:t>BOUTHIER D. (1993).- L'approche technologique en STAPS: représentations et actions en didactique des APS. Diplôme d'HDR en Sciences, spécialité STAPS, Université Paris-Sud, non publié. 117 p</a:t>
            </a:r>
            <a:endParaRPr lang="en-GB" sz="1600" dirty="0"/>
          </a:p>
          <a:p>
            <a:r>
              <a:rPr lang="fr-FR" sz="1600" dirty="0"/>
              <a:t>BOUTHIER D. (2003). Quelles compétences pour l’intervention éducatives dans les pratiques sportives ? Analyse de situations professionnelles et d’activités de formation d’entraîneur et d’enseignants. </a:t>
            </a:r>
            <a:r>
              <a:rPr lang="fr-FR" sz="1600" i="1" dirty="0" err="1"/>
              <a:t>eJRIEPS</a:t>
            </a:r>
            <a:r>
              <a:rPr lang="fr-FR" sz="1600" dirty="0"/>
              <a:t>, n°4. </a:t>
            </a:r>
            <a:endParaRPr lang="en-GB" sz="1600" dirty="0"/>
          </a:p>
          <a:p>
            <a:r>
              <a:rPr lang="en-GB" sz="1600" dirty="0"/>
              <a:t>BOUTHIER D. (2007). Le rugby . Paris PUF </a:t>
            </a:r>
            <a:r>
              <a:rPr lang="en-GB" sz="1600" dirty="0" err="1"/>
              <a:t>Que</a:t>
            </a:r>
            <a:r>
              <a:rPr lang="en-GB" sz="1600" dirty="0"/>
              <a:t> </a:t>
            </a:r>
            <a:r>
              <a:rPr lang="en-GB" sz="1600" dirty="0" err="1"/>
              <a:t>sais</a:t>
            </a:r>
            <a:r>
              <a:rPr lang="en-GB" sz="1600" dirty="0"/>
              <a:t>-je ?</a:t>
            </a:r>
          </a:p>
          <a:p>
            <a:r>
              <a:rPr lang="fr-FR" sz="1600" dirty="0"/>
              <a:t>BOUTHIER D. (2013). Activité technique en contexte sportif : point de vue en technologie des pratiques physiques sportives et artistiques. EJRIEPS, 30, 94-98.</a:t>
            </a:r>
          </a:p>
          <a:p>
            <a:r>
              <a:rPr lang="fr-FR" sz="1600" dirty="0"/>
              <a:t>BOUTHIER D. (2016). Approche techno-didactique de l'influence des pratiques sociales sur l'intervention éducative en EPS et en sport. In B. </a:t>
            </a:r>
            <a:r>
              <a:rPr lang="fr-FR" sz="1600" dirty="0" err="1"/>
              <a:t>Lenzen</a:t>
            </a:r>
            <a:r>
              <a:rPr lang="fr-FR" sz="1600" dirty="0"/>
              <a:t> &amp; coll. : Temps, temporalités et intervention en EPS et en sport. Berne, Peter Lang. 17-40.</a:t>
            </a:r>
            <a:endParaRPr lang="en-GB" sz="1600" dirty="0"/>
          </a:p>
          <a:p>
            <a:r>
              <a:rPr lang="fr-FR" sz="1600" dirty="0"/>
              <a:t>BOUTHIER D. (2017). Un point de vue technologique dans le processus de l'intervention éducative : la mise en jeu d'artefacts dans les métiers de l'éducation physique et de l'entraînement sportif. In S., Eloi et G. </a:t>
            </a:r>
            <a:r>
              <a:rPr lang="fr-FR" sz="1600" dirty="0" err="1"/>
              <a:t>Uhlrich</a:t>
            </a:r>
            <a:r>
              <a:rPr lang="fr-FR" sz="1600" dirty="0"/>
              <a:t> : De l'usage des artefacts dans les métiers de l'intervention. Toulouse, </a:t>
            </a:r>
            <a:r>
              <a:rPr lang="fr-FR" sz="1600" dirty="0" err="1"/>
              <a:t>Octares</a:t>
            </a:r>
            <a:r>
              <a:rPr lang="fr-FR" sz="1600" dirty="0"/>
              <a:t>.</a:t>
            </a:r>
          </a:p>
          <a:p>
            <a:r>
              <a:rPr lang="fr-FR" sz="1600" dirty="0"/>
              <a:t>ELOI S., UHLRICH G. et BOUTHIER D. (2018). Une théorisation de l’objet constitué par la production motrice sportive et des conditions méthodologiques de recherche dans ce domaine In M. </a:t>
            </a:r>
            <a:r>
              <a:rPr lang="fr-FR" sz="1600" dirty="0" err="1"/>
              <a:t>Deleplace</a:t>
            </a:r>
            <a:r>
              <a:rPr lang="fr-FR" sz="1600" dirty="0"/>
              <a:t>, D. Bouthier et P. Villepreux : René </a:t>
            </a:r>
            <a:r>
              <a:rPr lang="fr-FR" sz="1600" dirty="0" err="1"/>
              <a:t>Deleplace</a:t>
            </a:r>
            <a:r>
              <a:rPr lang="fr-FR" sz="1600" dirty="0"/>
              <a:t> du rugby de mouvement à un projet global pour l’EPS et pour les STAPS. Lille, Presses du Septentrion, 79-84.</a:t>
            </a:r>
            <a:endParaRPr lang="en-GB" sz="1600" dirty="0"/>
          </a:p>
          <a:p>
            <a:r>
              <a:rPr lang="fr-FR" sz="1600" dirty="0"/>
              <a:t>LEONTIEV A. (1976). </a:t>
            </a:r>
            <a:r>
              <a:rPr lang="fr-FR" sz="1600" i="1" dirty="0"/>
              <a:t>Le développement du psychisme.</a:t>
            </a:r>
            <a:r>
              <a:rPr lang="fr-FR" sz="1600" dirty="0"/>
              <a:t> Paris, Editions sociales.</a:t>
            </a:r>
          </a:p>
          <a:p>
            <a:r>
              <a:rPr lang="fr-FR" sz="1600" dirty="0"/>
              <a:t>UHLRICH G., BOUTHIER D. (2008). Rôle des artefacts matériels et cognitifs dans le développement des compétences de l’intervenant éducatif en rugby. </a:t>
            </a:r>
            <a:r>
              <a:rPr lang="fr-FR" sz="1600" i="1" dirty="0" err="1"/>
              <a:t>eJRIEPS</a:t>
            </a:r>
            <a:r>
              <a:rPr lang="en-GB" sz="1600" dirty="0"/>
              <a:t> n° 15, 198-215.</a:t>
            </a:r>
          </a:p>
          <a:p>
            <a:r>
              <a:rPr lang="en-GB" sz="1600" dirty="0"/>
              <a:t>RABARDEL P. (1995). Les </a:t>
            </a:r>
            <a:r>
              <a:rPr lang="en-GB" sz="1600" dirty="0" err="1"/>
              <a:t>hommes</a:t>
            </a:r>
            <a:r>
              <a:rPr lang="en-GB" sz="1600" dirty="0"/>
              <a:t> et les technologies; </a:t>
            </a:r>
            <a:r>
              <a:rPr lang="en-GB" sz="1600" dirty="0" err="1"/>
              <a:t>approches</a:t>
            </a:r>
            <a:r>
              <a:rPr lang="en-GB" sz="1600" dirty="0"/>
              <a:t> </a:t>
            </a:r>
            <a:r>
              <a:rPr lang="en-GB" sz="1600" dirty="0" err="1"/>
              <a:t>cognitives</a:t>
            </a:r>
            <a:r>
              <a:rPr lang="en-GB" sz="1600" dirty="0"/>
              <a:t> des instruments </a:t>
            </a:r>
            <a:r>
              <a:rPr lang="en-GB" sz="1600" dirty="0" err="1"/>
              <a:t>contemporains</a:t>
            </a:r>
            <a:r>
              <a:rPr lang="en-GB" sz="1600" dirty="0"/>
              <a:t>. Paris, Armand Colin.</a:t>
            </a:r>
          </a:p>
          <a:p>
            <a:r>
              <a:rPr lang="fr-FR" sz="1600" b="1" dirty="0">
                <a:solidFill>
                  <a:srgbClr val="7030A0"/>
                </a:solidFill>
                <a:latin typeface="Bradley Hand ITC" pitchFamily="66" charset="0"/>
              </a:rPr>
              <a:t>				</a:t>
            </a:r>
            <a:endParaRPr lang="fr-FR" sz="1600" dirty="0"/>
          </a:p>
          <a:p>
            <a:endParaRPr lang="en-GB" dirty="0"/>
          </a:p>
          <a:p>
            <a:endParaRPr lang="en-GB" dirty="0"/>
          </a:p>
          <a:p>
            <a:endParaRPr lang="fr-FR" dirty="0"/>
          </a:p>
          <a:p>
            <a:endParaRPr lang="en-GB" dirty="0"/>
          </a:p>
          <a:p>
            <a:endParaRPr lang="fr-FR" dirty="0"/>
          </a:p>
          <a:p>
            <a:r>
              <a:rPr lang="fr-FR" dirty="0"/>
              <a:t> </a:t>
            </a:r>
          </a:p>
          <a:p>
            <a:endParaRPr lang="fr-FR" dirty="0"/>
          </a:p>
          <a:p>
            <a:endParaRPr lang="fr-F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A74BCE-CFDA-B032-F25D-F359600BB2F8}"/>
              </a:ext>
            </a:extLst>
          </p:cNvPr>
          <p:cNvSpPr>
            <a:spLocks noGrp="1"/>
          </p:cNvSpPr>
          <p:nvPr>
            <p:ph type="title"/>
          </p:nvPr>
        </p:nvSpPr>
        <p:spPr/>
        <p:txBody>
          <a:bodyPr/>
          <a:lstStyle/>
          <a:p>
            <a:pPr algn="ctr"/>
            <a:r>
              <a:rPr lang="fr-FR" sz="3200" dirty="0">
                <a:solidFill>
                  <a:srgbClr val="FFFF00"/>
                </a:solidFill>
                <a:highlight>
                  <a:srgbClr val="000080"/>
                </a:highlight>
              </a:rPr>
              <a:t>Réexaminer les principaux facteurs déterminant  l’accès et le développement des élèves en EPS     </a:t>
            </a:r>
          </a:p>
        </p:txBody>
      </p:sp>
      <p:sp>
        <p:nvSpPr>
          <p:cNvPr id="3" name="Espace réservé du contenu 2">
            <a:extLst>
              <a:ext uri="{FF2B5EF4-FFF2-40B4-BE49-F238E27FC236}">
                <a16:creationId xmlns:a16="http://schemas.microsoft.com/office/drawing/2014/main" id="{B11DE03C-917A-310D-11D9-676A4214EBBA}"/>
              </a:ext>
            </a:extLst>
          </p:cNvPr>
          <p:cNvSpPr>
            <a:spLocks noGrp="1"/>
          </p:cNvSpPr>
          <p:nvPr>
            <p:ph idx="1"/>
          </p:nvPr>
        </p:nvSpPr>
        <p:spPr>
          <a:xfrm>
            <a:off x="818712" y="2222287"/>
            <a:ext cx="10554574" cy="4473481"/>
          </a:xfrm>
        </p:spPr>
        <p:txBody>
          <a:bodyPr/>
          <a:lstStyle/>
          <a:p>
            <a:r>
              <a:rPr lang="fr-FR" b="1" dirty="0">
                <a:solidFill>
                  <a:srgbClr val="00FF00"/>
                </a:solidFill>
              </a:rPr>
              <a:t>Poids et influence des contextes et conditions socio-économiques de vie familiale, sur les représentations initiales, les motifs d’agir physiquement et les expériences pratiques qui vont impacter l’engagement différencié des élèves en EPS</a:t>
            </a:r>
          </a:p>
          <a:p>
            <a:endParaRPr lang="fr-FR" b="1" dirty="0">
              <a:solidFill>
                <a:srgbClr val="00FF00"/>
              </a:solidFill>
            </a:endParaRPr>
          </a:p>
          <a:p>
            <a:r>
              <a:rPr lang="fr-FR" b="1" dirty="0">
                <a:solidFill>
                  <a:srgbClr val="00FF00"/>
                </a:solidFill>
              </a:rPr>
              <a:t>Repenser les inégalités (« classes sociales », de « genre », de  « race », d’intégrité physiques, etc., et les conditions d’aller vers une égalité en EPS (mais pas que) dans le cursus éducatif en déclassifiant les groupes humains, déconstruisant les sujets stéréotypés , ouvrant le spectre des types de pratiques physiques sportives et artistiques admises et préconisées à l’école </a:t>
            </a:r>
          </a:p>
          <a:p>
            <a:endParaRPr lang="fr-FR" dirty="0"/>
          </a:p>
        </p:txBody>
      </p:sp>
    </p:spTree>
    <p:extLst>
      <p:ext uri="{BB962C8B-B14F-4D97-AF65-F5344CB8AC3E}">
        <p14:creationId xmlns:p14="http://schemas.microsoft.com/office/powerpoint/2010/main" val="10715442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15480" y="320774"/>
            <a:ext cx="9842546" cy="2871902"/>
          </a:xfrm>
        </p:spPr>
        <p:txBody>
          <a:bodyPr/>
          <a:lstStyle/>
          <a:p>
            <a:pPr algn="ctr"/>
            <a:r>
              <a:rPr lang="fr-FR" sz="3200" dirty="0">
                <a:solidFill>
                  <a:srgbClr val="00FF00"/>
                </a:solidFill>
              </a:rPr>
              <a:t>La richesse des Pratiques Physiques Sportives et Artistiques (APSA/PPSA) :</a:t>
            </a:r>
            <a:br>
              <a:rPr lang="fr-FR" sz="3200" dirty="0">
                <a:solidFill>
                  <a:srgbClr val="00FF00"/>
                </a:solidFill>
              </a:rPr>
            </a:br>
            <a:br>
              <a:rPr lang="fr-FR" sz="3200" dirty="0">
                <a:solidFill>
                  <a:srgbClr val="00B050"/>
                </a:solidFill>
              </a:rPr>
            </a:br>
            <a:r>
              <a:rPr lang="fr-FR" sz="3200" dirty="0">
                <a:solidFill>
                  <a:srgbClr val="FFFF00"/>
                </a:solidFill>
              </a:rPr>
              <a:t>des pratiques sociales qui ont de l’épaisseur culturelle</a:t>
            </a:r>
            <a:endParaRPr lang="fr-FR" sz="3200" dirty="0">
              <a:solidFill>
                <a:srgbClr val="00B050"/>
              </a:solidFill>
            </a:endParaRPr>
          </a:p>
        </p:txBody>
      </p:sp>
      <p:sp>
        <p:nvSpPr>
          <p:cNvPr id="3" name="Espace réservé du contenu 2"/>
          <p:cNvSpPr>
            <a:spLocks noGrp="1"/>
          </p:cNvSpPr>
          <p:nvPr>
            <p:ph idx="1"/>
          </p:nvPr>
        </p:nvSpPr>
        <p:spPr>
          <a:xfrm>
            <a:off x="818713" y="2692070"/>
            <a:ext cx="10554574" cy="3636511"/>
          </a:xfrm>
        </p:spPr>
        <p:txBody>
          <a:bodyPr/>
          <a:lstStyle/>
          <a:p>
            <a:endParaRPr lang="fr-FR" dirty="0"/>
          </a:p>
          <a:p>
            <a:endParaRPr lang="fr-FR" dirty="0"/>
          </a:p>
        </p:txBody>
      </p:sp>
      <p:sp>
        <p:nvSpPr>
          <p:cNvPr id="4" name="Rectangle 3"/>
          <p:cNvSpPr/>
          <p:nvPr/>
        </p:nvSpPr>
        <p:spPr>
          <a:xfrm>
            <a:off x="511728" y="3192676"/>
            <a:ext cx="11023134" cy="3877985"/>
          </a:xfrm>
          <a:prstGeom prst="rect">
            <a:avLst/>
          </a:prstGeom>
        </p:spPr>
        <p:txBody>
          <a:bodyPr wrap="square">
            <a:spAutoFit/>
          </a:bodyPr>
          <a:lstStyle/>
          <a:p>
            <a:pPr lvl="1">
              <a:defRPr/>
            </a:pPr>
            <a:r>
              <a:rPr lang="fr-FR" sz="3200" dirty="0"/>
              <a:t>composées </a:t>
            </a:r>
          </a:p>
          <a:p>
            <a:pPr lvl="1">
              <a:defRPr/>
            </a:pPr>
            <a:r>
              <a:rPr lang="fr-FR" sz="3200" dirty="0"/>
              <a:t>	de </a:t>
            </a:r>
            <a:r>
              <a:rPr lang="fr-FR" sz="3200" dirty="0">
                <a:solidFill>
                  <a:srgbClr val="EC46D4"/>
                </a:solidFill>
              </a:rPr>
              <a:t>Valeurs</a:t>
            </a:r>
            <a:r>
              <a:rPr lang="fr-FR" sz="3200" dirty="0"/>
              <a:t>, 	</a:t>
            </a:r>
          </a:p>
          <a:p>
            <a:pPr lvl="1">
              <a:defRPr/>
            </a:pPr>
            <a:r>
              <a:rPr lang="fr-FR" sz="3200" dirty="0"/>
              <a:t>               d’</a:t>
            </a:r>
            <a:r>
              <a:rPr lang="fr-FR" sz="3200" dirty="0">
                <a:solidFill>
                  <a:srgbClr val="66FF66"/>
                </a:solidFill>
              </a:rPr>
              <a:t>émotions</a:t>
            </a:r>
            <a:r>
              <a:rPr lang="fr-FR" sz="3200" dirty="0"/>
              <a:t>,</a:t>
            </a:r>
          </a:p>
          <a:p>
            <a:pPr lvl="1">
              <a:defRPr/>
            </a:pPr>
            <a:r>
              <a:rPr lang="fr-FR" sz="3200" dirty="0"/>
              <a:t>                      d’</a:t>
            </a:r>
            <a:r>
              <a:rPr lang="fr-FR" sz="3200" dirty="0">
                <a:solidFill>
                  <a:schemeClr val="bg2">
                    <a:lumMod val="40000"/>
                    <a:lumOff val="60000"/>
                  </a:schemeClr>
                </a:solidFill>
              </a:rPr>
              <a:t>attitudes</a:t>
            </a:r>
            <a:r>
              <a:rPr lang="fr-FR" sz="3200" dirty="0"/>
              <a:t>, </a:t>
            </a:r>
          </a:p>
          <a:p>
            <a:pPr lvl="1">
              <a:defRPr/>
            </a:pPr>
            <a:r>
              <a:rPr lang="fr-FR" sz="3200" dirty="0"/>
              <a:t>                             de </a:t>
            </a:r>
            <a:r>
              <a:rPr lang="fr-FR" sz="3200" dirty="0">
                <a:solidFill>
                  <a:srgbClr val="FF3300"/>
                </a:solidFill>
              </a:rPr>
              <a:t>savoirs</a:t>
            </a:r>
            <a:r>
              <a:rPr lang="fr-FR" sz="3200" dirty="0"/>
              <a:t>, </a:t>
            </a:r>
          </a:p>
          <a:p>
            <a:pPr lvl="1">
              <a:defRPr/>
            </a:pPr>
            <a:r>
              <a:rPr lang="fr-FR" sz="3200" dirty="0"/>
              <a:t>                                    de </a:t>
            </a:r>
            <a:r>
              <a:rPr lang="fr-FR" sz="3200" dirty="0">
                <a:solidFill>
                  <a:srgbClr val="FFFF00"/>
                </a:solidFill>
              </a:rPr>
              <a:t>procédures,</a:t>
            </a:r>
          </a:p>
          <a:p>
            <a:pPr lvl="1">
              <a:defRPr/>
            </a:pPr>
            <a:r>
              <a:rPr lang="fr-FR" sz="3600" dirty="0"/>
              <a:t>                                                               </a:t>
            </a:r>
            <a:r>
              <a:rPr lang="fr-FR" sz="3200" dirty="0"/>
              <a:t>etc.</a:t>
            </a:r>
          </a:p>
          <a:p>
            <a:pPr>
              <a:defRPr/>
            </a:pPr>
            <a:endParaRPr lang="fr-F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idx="4294967295"/>
          </p:nvPr>
        </p:nvSpPr>
        <p:spPr>
          <a:xfrm>
            <a:off x="1524000" y="1"/>
            <a:ext cx="8686800" cy="1139825"/>
          </a:xfrm>
        </p:spPr>
        <p:txBody>
          <a:bodyPr anchorCtr="1"/>
          <a:lstStyle/>
          <a:p>
            <a:r>
              <a:rPr lang="fr-FR" sz="3200" dirty="0">
                <a:solidFill>
                  <a:srgbClr val="FFFF00"/>
                </a:solidFill>
              </a:rPr>
              <a:t>Les pratiques sportives comme contexte et induction d</a:t>
            </a:r>
            <a:r>
              <a:rPr lang="fr-FR" sz="3200" dirty="0">
                <a:solidFill>
                  <a:srgbClr val="FFFF00"/>
                </a:solidFill>
                <a:ea typeface="ＭＳ Ｐゴシック" charset="-128"/>
              </a:rPr>
              <a:t>’</a:t>
            </a:r>
            <a:r>
              <a:rPr lang="fr-FR" altLang="ja-JP" sz="3200" dirty="0">
                <a:solidFill>
                  <a:srgbClr val="FFFF00"/>
                </a:solidFill>
                <a:ea typeface="ＭＳ Ｐゴシック" charset="-128"/>
              </a:rPr>
              <a:t>activités techniques</a:t>
            </a:r>
            <a:endParaRPr lang="fr-FR" sz="3200" dirty="0">
              <a:solidFill>
                <a:srgbClr val="FFFF00"/>
              </a:solidFill>
            </a:endParaRPr>
          </a:p>
        </p:txBody>
      </p:sp>
      <p:sp>
        <p:nvSpPr>
          <p:cNvPr id="47107" name="Oval 3"/>
          <p:cNvSpPr>
            <a:spLocks noChangeArrowheads="1"/>
          </p:cNvSpPr>
          <p:nvPr/>
        </p:nvSpPr>
        <p:spPr bwMode="auto">
          <a:xfrm>
            <a:off x="1919288" y="1066800"/>
            <a:ext cx="8229600" cy="5791200"/>
          </a:xfrm>
          <a:prstGeom prst="ellipse">
            <a:avLst/>
          </a:prstGeom>
          <a:solidFill>
            <a:schemeClr val="accent1"/>
          </a:solidFill>
          <a:ln w="57150">
            <a:solidFill>
              <a:schemeClr val="folHlink"/>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fr-FR" sz="2400" b="1">
                <a:latin typeface="Verdana" pitchFamily="34" charset="0"/>
                <a:ea typeface="ＭＳ Ｐゴシック" charset="-128"/>
              </a:rPr>
              <a:t>Pratiques Sociales</a:t>
            </a:r>
          </a:p>
          <a:p>
            <a:pPr algn="ctr"/>
            <a:r>
              <a:rPr lang="fr-FR" b="1">
                <a:latin typeface="Verdana" pitchFamily="34" charset="0"/>
                <a:ea typeface="ＭＳ Ｐゴシック" charset="-128"/>
              </a:rPr>
              <a:t>Finalités et organisation des </a:t>
            </a:r>
          </a:p>
          <a:p>
            <a:pPr algn="ctr"/>
            <a:r>
              <a:rPr lang="fr-FR" b="1">
                <a:latin typeface="Verdana" pitchFamily="34" charset="0"/>
                <a:ea typeface="ＭＳ Ｐゴシック" charset="-128"/>
              </a:rPr>
              <a:t>Secteurs sociaux de pratiques</a:t>
            </a:r>
          </a:p>
          <a:p>
            <a:pPr algn="ctr"/>
            <a:endParaRPr lang="fr-FR" b="1">
              <a:latin typeface="Verdana" pitchFamily="34" charset="0"/>
              <a:ea typeface="ＭＳ Ｐゴシック" charset="-128"/>
            </a:endParaRPr>
          </a:p>
          <a:p>
            <a:pPr algn="ctr"/>
            <a:r>
              <a:rPr lang="fr-FR" b="1">
                <a:latin typeface="Verdana" pitchFamily="34" charset="0"/>
                <a:ea typeface="ＭＳ Ｐゴシック" charset="-128"/>
              </a:rPr>
              <a:t>Étapes et Conditions historiques d</a:t>
            </a:r>
            <a:r>
              <a:rPr lang="ja-JP" altLang="fr-FR" b="1">
                <a:ea typeface="ＭＳ Ｐゴシック" charset="-128"/>
              </a:rPr>
              <a:t>’</a:t>
            </a:r>
            <a:r>
              <a:rPr lang="fr-FR" altLang="ja-JP" b="1">
                <a:latin typeface="Verdana" pitchFamily="34" charset="0"/>
                <a:ea typeface="ＭＳ Ｐゴシック" charset="-128"/>
              </a:rPr>
              <a:t>évolution</a:t>
            </a:r>
          </a:p>
          <a:p>
            <a:pPr algn="ctr"/>
            <a:endParaRPr lang="fr-FR" sz="2400" b="1">
              <a:latin typeface="Verdana" pitchFamily="34" charset="0"/>
              <a:ea typeface="ＭＳ Ｐゴシック" charset="-128"/>
            </a:endParaRPr>
          </a:p>
          <a:p>
            <a:pPr algn="ctr"/>
            <a:endParaRPr lang="fr-FR">
              <a:latin typeface="Verdana" pitchFamily="34" charset="0"/>
              <a:ea typeface="ＭＳ Ｐゴシック" charset="-128"/>
            </a:endParaRPr>
          </a:p>
          <a:p>
            <a:pPr algn="ctr"/>
            <a:endParaRPr lang="fr-FR">
              <a:latin typeface="Verdana" pitchFamily="34" charset="0"/>
              <a:ea typeface="ＭＳ Ｐゴシック" charset="-128"/>
            </a:endParaRPr>
          </a:p>
          <a:p>
            <a:pPr algn="ctr"/>
            <a:endParaRPr lang="fr-FR">
              <a:latin typeface="Verdana" pitchFamily="34" charset="0"/>
              <a:ea typeface="ＭＳ Ｐゴシック" charset="-128"/>
            </a:endParaRPr>
          </a:p>
          <a:p>
            <a:pPr algn="ctr"/>
            <a:endParaRPr lang="fr-FR">
              <a:latin typeface="Verdana" pitchFamily="34" charset="0"/>
              <a:ea typeface="ＭＳ Ｐゴシック" charset="-128"/>
            </a:endParaRPr>
          </a:p>
          <a:p>
            <a:pPr algn="ctr"/>
            <a:endParaRPr lang="fr-FR">
              <a:latin typeface="Verdana" pitchFamily="34" charset="0"/>
              <a:ea typeface="ＭＳ Ｐゴシック" charset="-128"/>
            </a:endParaRPr>
          </a:p>
          <a:p>
            <a:pPr algn="ctr"/>
            <a:endParaRPr lang="fr-FR">
              <a:latin typeface="Verdana" pitchFamily="34" charset="0"/>
              <a:ea typeface="ＭＳ Ｐゴシック" charset="-128"/>
            </a:endParaRPr>
          </a:p>
          <a:p>
            <a:pPr algn="ctr"/>
            <a:endParaRPr lang="fr-FR">
              <a:latin typeface="Verdana" pitchFamily="34" charset="0"/>
              <a:ea typeface="ＭＳ Ｐゴシック" charset="-128"/>
            </a:endParaRPr>
          </a:p>
          <a:p>
            <a:pPr algn="ctr"/>
            <a:endParaRPr lang="fr-FR">
              <a:latin typeface="Verdana" pitchFamily="34" charset="0"/>
              <a:ea typeface="ＭＳ Ｐゴシック" charset="-128"/>
            </a:endParaRPr>
          </a:p>
          <a:p>
            <a:pPr algn="ctr"/>
            <a:endParaRPr lang="fr-FR">
              <a:latin typeface="Verdana" pitchFamily="34" charset="0"/>
              <a:ea typeface="ＭＳ Ｐゴシック" charset="-128"/>
            </a:endParaRPr>
          </a:p>
          <a:p>
            <a:pPr algn="ctr"/>
            <a:endParaRPr lang="fr-FR">
              <a:latin typeface="Verdana" pitchFamily="34" charset="0"/>
              <a:ea typeface="ＭＳ Ｐゴシック" charset="-128"/>
            </a:endParaRPr>
          </a:p>
          <a:p>
            <a:pPr algn="ctr"/>
            <a:endParaRPr lang="fr-FR">
              <a:latin typeface="Verdana" pitchFamily="34" charset="0"/>
              <a:ea typeface="ＭＳ Ｐゴシック" charset="-128"/>
            </a:endParaRPr>
          </a:p>
        </p:txBody>
      </p:sp>
      <p:sp>
        <p:nvSpPr>
          <p:cNvPr id="47108" name="Oval 4"/>
          <p:cNvSpPr>
            <a:spLocks noChangeArrowheads="1"/>
          </p:cNvSpPr>
          <p:nvPr/>
        </p:nvSpPr>
        <p:spPr bwMode="auto">
          <a:xfrm>
            <a:off x="2743200" y="3276600"/>
            <a:ext cx="6705600" cy="3581400"/>
          </a:xfrm>
          <a:prstGeom prst="ellipse">
            <a:avLst/>
          </a:prstGeom>
          <a:solidFill>
            <a:schemeClr val="hlink"/>
          </a:solidFill>
          <a:ln w="57150">
            <a:solidFill>
              <a:srgbClr val="FF33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fr-FR" sz="2000" b="1">
                <a:solidFill>
                  <a:schemeClr val="bg1"/>
                </a:solidFill>
                <a:latin typeface="Verdana" pitchFamily="34" charset="0"/>
                <a:ea typeface="ＭＳ Ｐゴシック" charset="-128"/>
              </a:rPr>
              <a:t>Situations de Pratique </a:t>
            </a:r>
          </a:p>
          <a:p>
            <a:pPr algn="ctr"/>
            <a:r>
              <a:rPr lang="fr-FR" sz="2000" b="1">
                <a:solidFill>
                  <a:schemeClr val="bg1"/>
                </a:solidFill>
                <a:latin typeface="Verdana" pitchFamily="34" charset="0"/>
                <a:ea typeface="ＭＳ Ｐゴシック" charset="-128"/>
              </a:rPr>
              <a:t>Instrumentée</a:t>
            </a:r>
          </a:p>
          <a:p>
            <a:pPr algn="ctr"/>
            <a:endParaRPr lang="fr-FR" sz="2000" b="1">
              <a:solidFill>
                <a:srgbClr val="FF0000"/>
              </a:solidFill>
              <a:latin typeface="Verdana" pitchFamily="34" charset="0"/>
              <a:ea typeface="ＭＳ Ｐゴシック" charset="-128"/>
            </a:endParaRPr>
          </a:p>
          <a:p>
            <a:pPr algn="ctr"/>
            <a:r>
              <a:rPr lang="fr-FR" sz="2000" b="1">
                <a:solidFill>
                  <a:schemeClr val="bg2"/>
                </a:solidFill>
                <a:latin typeface="Verdana" pitchFamily="34" charset="0"/>
                <a:ea typeface="ＭＳ Ｐゴシック" charset="-128"/>
              </a:rPr>
              <a:t>. </a:t>
            </a:r>
          </a:p>
          <a:p>
            <a:pPr algn="ctr"/>
            <a:endParaRPr lang="fr-FR" sz="2400" b="1">
              <a:solidFill>
                <a:srgbClr val="FF0000"/>
              </a:solidFill>
              <a:latin typeface="Verdana" pitchFamily="34" charset="0"/>
              <a:ea typeface="ＭＳ Ｐゴシック" charset="-128"/>
            </a:endParaRPr>
          </a:p>
          <a:p>
            <a:pPr algn="ctr"/>
            <a:endParaRPr lang="fr-FR" sz="2400" b="1">
              <a:solidFill>
                <a:srgbClr val="FF0000"/>
              </a:solidFill>
              <a:latin typeface="Verdana" pitchFamily="34" charset="0"/>
              <a:ea typeface="ＭＳ Ｐゴシック" charset="-128"/>
            </a:endParaRPr>
          </a:p>
          <a:p>
            <a:pPr algn="ctr"/>
            <a:endParaRPr lang="fr-FR" sz="2400" b="1">
              <a:solidFill>
                <a:srgbClr val="FF0000"/>
              </a:solidFill>
              <a:latin typeface="Verdana" pitchFamily="34" charset="0"/>
              <a:ea typeface="ＭＳ Ｐゴシック" charset="-128"/>
            </a:endParaRPr>
          </a:p>
          <a:p>
            <a:pPr algn="ctr"/>
            <a:endParaRPr lang="fr-FR" sz="2400" b="1">
              <a:solidFill>
                <a:srgbClr val="FF0000"/>
              </a:solidFill>
              <a:latin typeface="Verdana" pitchFamily="34" charset="0"/>
              <a:ea typeface="ＭＳ Ｐゴシック" charset="-128"/>
            </a:endParaRPr>
          </a:p>
          <a:p>
            <a:pPr algn="ctr"/>
            <a:endParaRPr lang="fr-FR" sz="2400" b="1">
              <a:solidFill>
                <a:srgbClr val="FF0000"/>
              </a:solidFill>
              <a:latin typeface="Verdana" pitchFamily="34" charset="0"/>
              <a:ea typeface="ＭＳ Ｐゴシック" charset="-128"/>
            </a:endParaRPr>
          </a:p>
        </p:txBody>
      </p:sp>
      <p:grpSp>
        <p:nvGrpSpPr>
          <p:cNvPr id="2" name="Group 5"/>
          <p:cNvGrpSpPr>
            <a:grpSpLocks/>
          </p:cNvGrpSpPr>
          <p:nvPr/>
        </p:nvGrpSpPr>
        <p:grpSpPr bwMode="auto">
          <a:xfrm>
            <a:off x="3200400" y="4495800"/>
            <a:ext cx="5791200" cy="2362200"/>
            <a:chOff x="960" y="2592"/>
            <a:chExt cx="3840" cy="1728"/>
          </a:xfrm>
        </p:grpSpPr>
        <p:sp>
          <p:nvSpPr>
            <p:cNvPr id="47110" name="Oval 6"/>
            <p:cNvSpPr>
              <a:spLocks noChangeArrowheads="1"/>
            </p:cNvSpPr>
            <p:nvPr/>
          </p:nvSpPr>
          <p:spPr bwMode="auto">
            <a:xfrm>
              <a:off x="960" y="2592"/>
              <a:ext cx="3840" cy="1728"/>
            </a:xfrm>
            <a:prstGeom prst="ellipse">
              <a:avLst/>
            </a:prstGeom>
            <a:solidFill>
              <a:srgbClr val="FFCCCC"/>
            </a:solidFill>
            <a:ln w="57150">
              <a:solidFill>
                <a:srgbClr val="FF33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sz="1600" b="1" dirty="0">
                <a:solidFill>
                  <a:srgbClr val="FF0000"/>
                </a:solidFill>
                <a:latin typeface="Verdana" pitchFamily="34" charset="0"/>
                <a:ea typeface="ＭＳ Ｐゴシック" charset="-128"/>
              </a:endParaRPr>
            </a:p>
            <a:p>
              <a:r>
                <a:rPr lang="fr-FR" sz="2000" b="1" dirty="0">
                  <a:solidFill>
                    <a:srgbClr val="C00000"/>
                  </a:solidFill>
                  <a:latin typeface="Verdana" pitchFamily="34" charset="0"/>
                  <a:ea typeface="ＭＳ Ｐゴシック" charset="-128"/>
                </a:rPr>
                <a:t>Tâches</a:t>
              </a:r>
            </a:p>
            <a:p>
              <a:r>
                <a:rPr lang="fr-FR" sz="2000" b="1" dirty="0">
                  <a:solidFill>
                    <a:srgbClr val="C00000"/>
                  </a:solidFill>
                  <a:latin typeface="Verdana" pitchFamily="34" charset="0"/>
                  <a:ea typeface="ＭＳ Ｐゴシック" charset="-128"/>
                </a:rPr>
                <a:t>et Dispositif</a:t>
              </a:r>
              <a:endParaRPr lang="fr-FR" sz="1600" b="1" i="1" dirty="0">
                <a:solidFill>
                  <a:srgbClr val="C00000"/>
                </a:solidFill>
                <a:latin typeface="Verdana" pitchFamily="34" charset="0"/>
                <a:ea typeface="ＭＳ Ｐゴシック" charset="-128"/>
              </a:endParaRPr>
            </a:p>
          </p:txBody>
        </p:sp>
        <p:sp>
          <p:nvSpPr>
            <p:cNvPr id="47111" name="Oval 7"/>
            <p:cNvSpPr>
              <a:spLocks noChangeArrowheads="1"/>
            </p:cNvSpPr>
            <p:nvPr/>
          </p:nvSpPr>
          <p:spPr bwMode="auto">
            <a:xfrm>
              <a:off x="2736" y="3024"/>
              <a:ext cx="2064" cy="912"/>
            </a:xfrm>
            <a:prstGeom prst="ellipse">
              <a:avLst/>
            </a:prstGeom>
            <a:solidFill>
              <a:srgbClr val="99FF33"/>
            </a:solidFill>
            <a:ln w="57150">
              <a:solidFill>
                <a:srgbClr val="008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fr-FR" b="1" dirty="0">
                <a:solidFill>
                  <a:schemeClr val="bg2"/>
                </a:solidFill>
                <a:latin typeface="Verdana" pitchFamily="34" charset="0"/>
                <a:ea typeface="ＭＳ Ｐゴシック" charset="-128"/>
              </a:endParaRPr>
            </a:p>
            <a:p>
              <a:pPr algn="ctr"/>
              <a:endParaRPr lang="fr-FR" b="1" dirty="0">
                <a:solidFill>
                  <a:schemeClr val="bg2"/>
                </a:solidFill>
                <a:latin typeface="Verdana" pitchFamily="34" charset="0"/>
                <a:ea typeface="ＭＳ Ｐゴシック" charset="-128"/>
              </a:endParaRPr>
            </a:p>
            <a:p>
              <a:pPr algn="ctr"/>
              <a:r>
                <a:rPr lang="fr-FR" sz="2000" b="1" dirty="0">
                  <a:solidFill>
                    <a:srgbClr val="00B050"/>
                  </a:solidFill>
                  <a:latin typeface="Verdana" pitchFamily="34" charset="0"/>
                  <a:ea typeface="ＭＳ Ｐゴシック" charset="-128"/>
                </a:rPr>
                <a:t>Activités Techniques</a:t>
              </a:r>
            </a:p>
            <a:p>
              <a:pPr algn="ctr"/>
              <a:endParaRPr lang="fr-FR" sz="1600" b="1" dirty="0">
                <a:solidFill>
                  <a:schemeClr val="bg2"/>
                </a:solidFill>
                <a:latin typeface="Verdana" pitchFamily="34" charset="0"/>
                <a:ea typeface="ＭＳ Ｐゴシック" charset="-128"/>
                <a:sym typeface="Wingdings" pitchFamily="2" charset="2"/>
              </a:endParaRPr>
            </a:p>
            <a:p>
              <a:pPr algn="ctr"/>
              <a:endParaRPr lang="fr-FR" sz="1600" b="1" i="1" dirty="0">
                <a:solidFill>
                  <a:schemeClr val="bg2"/>
                </a:solidFill>
                <a:latin typeface="Verdana" pitchFamily="34" charset="0"/>
                <a:ea typeface="ＭＳ Ｐゴシック" charset="-128"/>
              </a:endParaRPr>
            </a:p>
          </p:txBody>
        </p:sp>
        <p:sp>
          <p:nvSpPr>
            <p:cNvPr id="47112" name="Oval 8"/>
            <p:cNvSpPr>
              <a:spLocks noChangeArrowheads="1"/>
            </p:cNvSpPr>
            <p:nvPr/>
          </p:nvSpPr>
          <p:spPr bwMode="auto">
            <a:xfrm>
              <a:off x="1584" y="3888"/>
              <a:ext cx="2496" cy="432"/>
            </a:xfrm>
            <a:prstGeom prst="ellipse">
              <a:avLst/>
            </a:prstGeom>
            <a:solidFill>
              <a:schemeClr val="bg2"/>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fr-FR" sz="2000" b="1" dirty="0">
                  <a:latin typeface="Verdana" pitchFamily="34" charset="0"/>
                  <a:ea typeface="ＭＳ Ｐゴシック" charset="-128"/>
                </a:rPr>
                <a:t>Intervenant Éducatif</a:t>
              </a:r>
            </a:p>
          </p:txBody>
        </p:sp>
      </p:grpSp>
      <p:sp>
        <p:nvSpPr>
          <p:cNvPr id="55305" name="Text Box 9"/>
          <p:cNvSpPr txBox="1">
            <a:spLocks noChangeArrowheads="1"/>
          </p:cNvSpPr>
          <p:nvPr/>
        </p:nvSpPr>
        <p:spPr bwMode="auto">
          <a:xfrm>
            <a:off x="9595485" y="6267450"/>
            <a:ext cx="2266950" cy="369332"/>
          </a:xfrm>
          <a:prstGeom prst="rect">
            <a:avLst/>
          </a:prstGeom>
          <a:noFill/>
          <a:ln w="9525">
            <a:noFill/>
            <a:miter lim="800000"/>
            <a:headEnd/>
            <a:tailEnd/>
          </a:ln>
          <a:effectLst/>
        </p:spPr>
        <p:txBody>
          <a:bodyPr>
            <a:spAutoFit/>
          </a:bodyPr>
          <a:lstStyle/>
          <a:p>
            <a:pPr>
              <a:spcBef>
                <a:spcPct val="50000"/>
              </a:spcBef>
            </a:pPr>
            <a:r>
              <a:rPr lang="fr-FR" b="1" dirty="0">
                <a:solidFill>
                  <a:schemeClr val="accent2"/>
                </a:solidFill>
              </a:rPr>
              <a:t>Bouthier JAD 2013</a:t>
            </a:r>
          </a:p>
        </p:txBody>
      </p:sp>
    </p:spTree>
    <p:extLst>
      <p:ext uri="{BB962C8B-B14F-4D97-AF65-F5344CB8AC3E}">
        <p14:creationId xmlns:p14="http://schemas.microsoft.com/office/powerpoint/2010/main" val="29237038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BDB11F6-0C05-CC42-555F-C354FB5A0202}"/>
              </a:ext>
            </a:extLst>
          </p:cNvPr>
          <p:cNvSpPr>
            <a:spLocks noGrp="1"/>
          </p:cNvSpPr>
          <p:nvPr>
            <p:ph type="title"/>
          </p:nvPr>
        </p:nvSpPr>
        <p:spPr>
          <a:xfrm>
            <a:off x="648084" y="120198"/>
            <a:ext cx="10571998" cy="970450"/>
          </a:xfrm>
        </p:spPr>
        <p:txBody>
          <a:bodyPr/>
          <a:lstStyle/>
          <a:p>
            <a:pPr algn="ctr"/>
            <a:r>
              <a:rPr lang="fr-FR" sz="3200" dirty="0">
                <a:solidFill>
                  <a:srgbClr val="FFFF00"/>
                </a:solidFill>
                <a:highlight>
                  <a:srgbClr val="000080"/>
                </a:highlight>
              </a:rPr>
              <a:t>Ateliers de Pratiques observation partielle   </a:t>
            </a:r>
          </a:p>
        </p:txBody>
      </p:sp>
      <p:sp>
        <p:nvSpPr>
          <p:cNvPr id="3" name="Espace réservé du contenu 2">
            <a:extLst>
              <a:ext uri="{FF2B5EF4-FFF2-40B4-BE49-F238E27FC236}">
                <a16:creationId xmlns:a16="http://schemas.microsoft.com/office/drawing/2014/main" id="{7DBCB01E-FCB2-3AAC-9997-E86781DA2E9B}"/>
              </a:ext>
            </a:extLst>
          </p:cNvPr>
          <p:cNvSpPr>
            <a:spLocks noGrp="1"/>
          </p:cNvSpPr>
          <p:nvPr>
            <p:ph idx="1"/>
          </p:nvPr>
        </p:nvSpPr>
        <p:spPr/>
        <p:txBody>
          <a:bodyPr>
            <a:normAutofit/>
          </a:bodyPr>
          <a:lstStyle/>
          <a:p>
            <a:r>
              <a:rPr lang="fr-FR" sz="2400" b="1" dirty="0">
                <a:solidFill>
                  <a:srgbClr val="FF0000"/>
                </a:solidFill>
              </a:rPr>
              <a:t>Aline Boudard et Christian Jacquemard </a:t>
            </a:r>
            <a:r>
              <a:rPr lang="fr-FR" sz="2400" dirty="0">
                <a:solidFill>
                  <a:srgbClr val="FFFF00"/>
                </a:solidFill>
              </a:rPr>
              <a:t>: Dispositifs, contenus et interventions </a:t>
            </a:r>
            <a:r>
              <a:rPr lang="fr-FR" sz="2400" dirty="0"/>
              <a:t>dans </a:t>
            </a:r>
            <a:r>
              <a:rPr lang="fr-FR" sz="2400" dirty="0">
                <a:solidFill>
                  <a:srgbClr val="00FF00"/>
                </a:solidFill>
              </a:rPr>
              <a:t>les pratiques physiques sportives et artistiques,</a:t>
            </a:r>
            <a:r>
              <a:rPr lang="fr-FR" sz="2400" dirty="0"/>
              <a:t> coup d’œil sur </a:t>
            </a:r>
            <a:r>
              <a:rPr lang="fr-FR" sz="2400" dirty="0">
                <a:solidFill>
                  <a:srgbClr val="4FA7FF"/>
                </a:solidFill>
              </a:rPr>
              <a:t>le Basket-ball </a:t>
            </a:r>
          </a:p>
          <a:p>
            <a:endParaRPr lang="fr-FR" sz="2400" dirty="0">
              <a:solidFill>
                <a:srgbClr val="4FA7FF"/>
              </a:solidFill>
            </a:endParaRPr>
          </a:p>
          <a:p>
            <a:r>
              <a:rPr lang="fr-FR" sz="2400" b="1" dirty="0">
                <a:solidFill>
                  <a:srgbClr val="FF0000"/>
                </a:solidFill>
              </a:rPr>
              <a:t>Cindy Jacques </a:t>
            </a:r>
            <a:r>
              <a:rPr lang="fr-FR" sz="2400" dirty="0">
                <a:solidFill>
                  <a:srgbClr val="4FA7FF"/>
                </a:solidFill>
              </a:rPr>
              <a:t> </a:t>
            </a:r>
            <a:r>
              <a:rPr lang="fr-FR" sz="2400" dirty="0">
                <a:solidFill>
                  <a:srgbClr val="FFFF00"/>
                </a:solidFill>
              </a:rPr>
              <a:t>: Dispositifs, contenus et interventions </a:t>
            </a:r>
            <a:r>
              <a:rPr lang="fr-FR" sz="2400" dirty="0"/>
              <a:t>dans </a:t>
            </a:r>
            <a:r>
              <a:rPr lang="fr-FR" sz="2400" dirty="0">
                <a:solidFill>
                  <a:srgbClr val="00FF00"/>
                </a:solidFill>
              </a:rPr>
              <a:t>les pratiques physiques sportives et artistiques,</a:t>
            </a:r>
            <a:r>
              <a:rPr lang="fr-FR" sz="2400" dirty="0"/>
              <a:t> coup d’œil sur </a:t>
            </a:r>
            <a:r>
              <a:rPr lang="fr-FR" sz="2400" dirty="0">
                <a:solidFill>
                  <a:srgbClr val="4FA7FF"/>
                </a:solidFill>
              </a:rPr>
              <a:t> la Danse</a:t>
            </a:r>
            <a:endParaRPr lang="fr-FR" sz="2400" dirty="0"/>
          </a:p>
        </p:txBody>
      </p:sp>
    </p:spTree>
    <p:extLst>
      <p:ext uri="{BB962C8B-B14F-4D97-AF65-F5344CB8AC3E}">
        <p14:creationId xmlns:p14="http://schemas.microsoft.com/office/powerpoint/2010/main" val="37332127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Organigramme : Fusion 45"/>
          <p:cNvSpPr/>
          <p:nvPr/>
        </p:nvSpPr>
        <p:spPr>
          <a:xfrm>
            <a:off x="5735960" y="2852936"/>
            <a:ext cx="1544638" cy="1631950"/>
          </a:xfrm>
          <a:prstGeom prst="flowChartMerg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endParaRPr lang="fr-FR" b="1" dirty="0">
              <a:solidFill>
                <a:schemeClr val="tx1"/>
              </a:solidFill>
            </a:endParaRPr>
          </a:p>
        </p:txBody>
      </p:sp>
      <p:sp>
        <p:nvSpPr>
          <p:cNvPr id="179203" name="Rectangle 30"/>
          <p:cNvSpPr>
            <a:spLocks noChangeArrowheads="1"/>
          </p:cNvSpPr>
          <p:nvPr/>
        </p:nvSpPr>
        <p:spPr bwMode="auto">
          <a:xfrm rot="210182">
            <a:off x="4501399" y="5700197"/>
            <a:ext cx="1600117" cy="369332"/>
          </a:xfrm>
          <a:prstGeom prst="rect">
            <a:avLst/>
          </a:prstGeom>
          <a:noFill/>
          <a:ln w="9525">
            <a:noFill/>
            <a:miter lim="800000"/>
            <a:headEnd/>
            <a:tailEnd/>
          </a:ln>
        </p:spPr>
        <p:txBody>
          <a:bodyPr wrap="none">
            <a:spAutoFit/>
          </a:bodyPr>
          <a:lstStyle/>
          <a:p>
            <a:pPr algn="ctr"/>
            <a:r>
              <a:rPr lang="fr-FR" i="1">
                <a:solidFill>
                  <a:schemeClr val="bg1"/>
                </a:solidFill>
              </a:rPr>
              <a:t>rôles sociaux</a:t>
            </a:r>
          </a:p>
        </p:txBody>
      </p:sp>
      <p:sp>
        <p:nvSpPr>
          <p:cNvPr id="179204" name="Rectangle 31"/>
          <p:cNvSpPr>
            <a:spLocks noChangeArrowheads="1"/>
          </p:cNvSpPr>
          <p:nvPr/>
        </p:nvSpPr>
        <p:spPr bwMode="auto">
          <a:xfrm rot="1176695">
            <a:off x="4162426" y="5553075"/>
            <a:ext cx="898525" cy="369888"/>
          </a:xfrm>
          <a:prstGeom prst="rect">
            <a:avLst/>
          </a:prstGeom>
          <a:noFill/>
          <a:ln w="9525">
            <a:noFill/>
            <a:miter lim="800000"/>
            <a:headEnd/>
            <a:tailEnd/>
          </a:ln>
        </p:spPr>
        <p:txBody>
          <a:bodyPr wrap="none">
            <a:spAutoFit/>
          </a:bodyPr>
          <a:lstStyle/>
          <a:p>
            <a:pPr algn="ctr"/>
            <a:r>
              <a:rPr lang="fr-FR" i="1">
                <a:solidFill>
                  <a:schemeClr val="bg1"/>
                </a:solidFill>
              </a:rPr>
              <a:t>et des</a:t>
            </a:r>
          </a:p>
        </p:txBody>
      </p:sp>
      <p:sp>
        <p:nvSpPr>
          <p:cNvPr id="35" name="Rectangle 34" hidden="1"/>
          <p:cNvSpPr/>
          <p:nvPr/>
        </p:nvSpPr>
        <p:spPr>
          <a:xfrm>
            <a:off x="152400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6" name="Rectangle 35" hidden="1"/>
          <p:cNvSpPr/>
          <p:nvPr/>
        </p:nvSpPr>
        <p:spPr>
          <a:xfrm>
            <a:off x="152400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7" name="Rectangle 36" hidden="1"/>
          <p:cNvSpPr/>
          <p:nvPr/>
        </p:nvSpPr>
        <p:spPr>
          <a:xfrm>
            <a:off x="152400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nvGrpSpPr>
          <p:cNvPr id="2" name="Groupe 6"/>
          <p:cNvGrpSpPr>
            <a:grpSpLocks/>
          </p:cNvGrpSpPr>
          <p:nvPr/>
        </p:nvGrpSpPr>
        <p:grpSpPr bwMode="auto">
          <a:xfrm>
            <a:off x="2639617" y="476673"/>
            <a:ext cx="7627230" cy="5861473"/>
            <a:chOff x="719961" y="260257"/>
            <a:chExt cx="10169488" cy="5861014"/>
          </a:xfrm>
        </p:grpSpPr>
        <p:sp>
          <p:nvSpPr>
            <p:cNvPr id="15" name="Rectangle à coins arrondis 14"/>
            <p:cNvSpPr/>
            <p:nvPr/>
          </p:nvSpPr>
          <p:spPr>
            <a:xfrm>
              <a:off x="1680051" y="328939"/>
              <a:ext cx="2688258" cy="936551"/>
            </a:xfrm>
            <a:prstGeom prst="roundRect">
              <a:avLst>
                <a:gd name="adj" fmla="val 46604"/>
              </a:avLst>
            </a:prstGeom>
            <a:gradFill flip="none" rotWithShape="1">
              <a:gsLst>
                <a:gs pos="100000">
                  <a:schemeClr val="bg1">
                    <a:lumMod val="75000"/>
                  </a:schemeClr>
                </a:gs>
                <a:gs pos="0">
                  <a:schemeClr val="bg1">
                    <a:lumMod val="95000"/>
                  </a:schemeClr>
                </a:gs>
              </a:gsLst>
              <a:lin ang="108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400" b="1" dirty="0">
                  <a:solidFill>
                    <a:schemeClr val="tx1"/>
                  </a:solidFill>
                </a:rPr>
                <a:t>Culture</a:t>
              </a:r>
            </a:p>
            <a:p>
              <a:pPr algn="ctr">
                <a:defRPr/>
              </a:pPr>
              <a:r>
                <a:rPr lang="fr-FR" sz="2400" b="1" dirty="0">
                  <a:solidFill>
                    <a:schemeClr val="tx1"/>
                  </a:solidFill>
                </a:rPr>
                <a:t>technique</a:t>
              </a:r>
            </a:p>
          </p:txBody>
        </p:sp>
        <p:sp>
          <p:nvSpPr>
            <p:cNvPr id="16" name="Rectangle à coins arrondis 15"/>
            <p:cNvSpPr/>
            <p:nvPr/>
          </p:nvSpPr>
          <p:spPr>
            <a:xfrm>
              <a:off x="7494959" y="5184720"/>
              <a:ext cx="2825923" cy="936551"/>
            </a:xfrm>
            <a:prstGeom prst="roundRect">
              <a:avLst>
                <a:gd name="adj" fmla="val 42582"/>
              </a:avLst>
            </a:prstGeom>
            <a:gradFill flip="none" rotWithShape="1">
              <a:gsLst>
                <a:gs pos="100000">
                  <a:schemeClr val="bg1">
                    <a:lumMod val="75000"/>
                  </a:schemeClr>
                </a:gs>
                <a:gs pos="0">
                  <a:schemeClr val="bg1">
                    <a:lumMod val="95000"/>
                  </a:scheme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400" b="1" dirty="0">
                  <a:solidFill>
                    <a:schemeClr val="tx1"/>
                  </a:solidFill>
                </a:rPr>
                <a:t>Finalités éducatives</a:t>
              </a:r>
            </a:p>
          </p:txBody>
        </p:sp>
        <p:sp>
          <p:nvSpPr>
            <p:cNvPr id="20" name="Virage 19"/>
            <p:cNvSpPr/>
            <p:nvPr/>
          </p:nvSpPr>
          <p:spPr>
            <a:xfrm rot="5400000">
              <a:off x="5346600" y="-463441"/>
              <a:ext cx="4748559" cy="6337138"/>
            </a:xfrm>
            <a:prstGeom prst="bentArrow">
              <a:avLst>
                <a:gd name="adj1" fmla="val 7052"/>
                <a:gd name="adj2" fmla="val 5560"/>
                <a:gd name="adj3" fmla="val 10802"/>
                <a:gd name="adj4" fmla="val 6172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chemeClr val="bg1"/>
                </a:solidFill>
                <a:highlight>
                  <a:srgbClr val="000000"/>
                </a:highlight>
              </a:endParaRPr>
            </a:p>
          </p:txBody>
        </p:sp>
        <p:sp>
          <p:nvSpPr>
            <p:cNvPr id="21" name="Virage 20"/>
            <p:cNvSpPr/>
            <p:nvPr/>
          </p:nvSpPr>
          <p:spPr>
            <a:xfrm rot="16200000">
              <a:off x="1264692" y="651556"/>
              <a:ext cx="4593865" cy="5683327"/>
            </a:xfrm>
            <a:prstGeom prst="bentArrow">
              <a:avLst>
                <a:gd name="adj1" fmla="val 7335"/>
                <a:gd name="adj2" fmla="val 5560"/>
                <a:gd name="adj3" fmla="val 10802"/>
                <a:gd name="adj4" fmla="val 6172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chemeClr val="bg1"/>
                </a:solidFill>
              </a:endParaRPr>
            </a:p>
          </p:txBody>
        </p:sp>
        <p:sp>
          <p:nvSpPr>
            <p:cNvPr id="38" name="Rectangle 37"/>
            <p:cNvSpPr/>
            <p:nvPr/>
          </p:nvSpPr>
          <p:spPr>
            <a:xfrm rot="2930514">
              <a:off x="5250405" y="211194"/>
              <a:ext cx="4833376" cy="4931502"/>
            </a:xfrm>
            <a:prstGeom prst="rect">
              <a:avLst/>
            </a:prstGeom>
            <a:noFill/>
          </p:spPr>
          <p:txBody>
            <a:bodyPr spcFirstLastPara="1" wrap="none">
              <a:prstTxWarp prst="textArchUp">
                <a:avLst>
                  <a:gd name="adj" fmla="val 11637165"/>
                </a:avLst>
              </a:prstTxWarp>
              <a:spAutoFit/>
            </a:bodyPr>
            <a:lstStyle/>
            <a:p>
              <a:pPr algn="ctr">
                <a:defRPr/>
              </a:pPr>
              <a:r>
                <a:rPr lang="fr-FR" sz="2000" b="1" dirty="0">
                  <a:ln w="0"/>
                  <a:solidFill>
                    <a:srgbClr val="00FF00"/>
                  </a:solidFill>
                  <a:effectLst>
                    <a:outerShdw blurRad="38100" dist="19050" dir="2700000" algn="tl" rotWithShape="0">
                      <a:schemeClr val="dk1">
                        <a:alpha val="40000"/>
                      </a:schemeClr>
                    </a:outerShdw>
                  </a:effectLst>
                </a:rPr>
                <a:t>Transmission appropriation des contenus</a:t>
              </a:r>
              <a:endParaRPr lang="fr-FR" sz="2000" b="1" spc="50" dirty="0">
                <a:ln w="9525" cmpd="sng">
                  <a:solidFill>
                    <a:schemeClr val="accent1"/>
                  </a:solidFill>
                  <a:prstDash val="solid"/>
                </a:ln>
                <a:solidFill>
                  <a:srgbClr val="00FF00"/>
                </a:solidFill>
                <a:effectLst>
                  <a:glow rad="38100">
                    <a:schemeClr val="accent1">
                      <a:alpha val="40000"/>
                    </a:schemeClr>
                  </a:glow>
                </a:effectLst>
              </a:endParaRPr>
            </a:p>
          </p:txBody>
        </p:sp>
        <p:sp>
          <p:nvSpPr>
            <p:cNvPr id="39" name="Rectangle 38"/>
            <p:cNvSpPr/>
            <p:nvPr/>
          </p:nvSpPr>
          <p:spPr>
            <a:xfrm rot="2882139">
              <a:off x="1294266" y="1145865"/>
              <a:ext cx="4833376" cy="4811562"/>
            </a:xfrm>
            <a:prstGeom prst="rect">
              <a:avLst/>
            </a:prstGeom>
            <a:noFill/>
          </p:spPr>
          <p:txBody>
            <a:bodyPr spcFirstLastPara="1" wrap="none">
              <a:prstTxWarp prst="textArchDown">
                <a:avLst/>
              </a:prstTxWarp>
              <a:spAutoFit/>
            </a:bodyPr>
            <a:lstStyle/>
            <a:p>
              <a:pPr algn="ctr">
                <a:defRPr/>
              </a:pPr>
              <a:r>
                <a:rPr lang="fr-FR" sz="2000" b="1" dirty="0">
                  <a:ln w="0"/>
                  <a:solidFill>
                    <a:srgbClr val="00FF00"/>
                  </a:solidFill>
                  <a:effectLst>
                    <a:outerShdw blurRad="38100" dist="19050" dir="2700000" algn="tl" rotWithShape="0">
                      <a:schemeClr val="dk1">
                        <a:alpha val="40000"/>
                      </a:schemeClr>
                    </a:outerShdw>
                  </a:effectLst>
                </a:rPr>
                <a:t>Transmission appropriation des valeurs</a:t>
              </a:r>
              <a:endParaRPr lang="fr-FR" sz="2000" b="1" spc="50" dirty="0">
                <a:ln w="9525" cmpd="sng">
                  <a:solidFill>
                    <a:schemeClr val="accent1"/>
                  </a:solidFill>
                  <a:prstDash val="solid"/>
                </a:ln>
                <a:solidFill>
                  <a:srgbClr val="00FF00"/>
                </a:solidFill>
                <a:effectLst>
                  <a:glow rad="38100">
                    <a:schemeClr val="accent1">
                      <a:alpha val="40000"/>
                    </a:schemeClr>
                  </a:glow>
                </a:effectLst>
              </a:endParaRPr>
            </a:p>
          </p:txBody>
        </p:sp>
      </p:grpSp>
      <p:grpSp>
        <p:nvGrpSpPr>
          <p:cNvPr id="4" name="Groupe 5"/>
          <p:cNvGrpSpPr>
            <a:grpSpLocks/>
          </p:cNvGrpSpPr>
          <p:nvPr/>
        </p:nvGrpSpPr>
        <p:grpSpPr bwMode="auto">
          <a:xfrm>
            <a:off x="3647728" y="2276872"/>
            <a:ext cx="5904657" cy="3345113"/>
            <a:chOff x="2492971" y="2219753"/>
            <a:chExt cx="7472974" cy="3344173"/>
          </a:xfrm>
        </p:grpSpPr>
        <p:sp>
          <p:nvSpPr>
            <p:cNvPr id="18" name="Flèche droite rayée 17"/>
            <p:cNvSpPr/>
            <p:nvPr/>
          </p:nvSpPr>
          <p:spPr>
            <a:xfrm rot="19903153">
              <a:off x="6811521" y="2570666"/>
              <a:ext cx="840322" cy="466594"/>
            </a:xfrm>
            <a:prstGeom prst="stripedRightArrow">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chemeClr val="bg1"/>
                </a:solidFill>
              </a:endParaRPr>
            </a:p>
          </p:txBody>
        </p:sp>
        <p:sp>
          <p:nvSpPr>
            <p:cNvPr id="19" name="Flèche droite rayée 18"/>
            <p:cNvSpPr/>
            <p:nvPr/>
          </p:nvSpPr>
          <p:spPr>
            <a:xfrm rot="12621180">
              <a:off x="4500108" y="2529402"/>
              <a:ext cx="840322" cy="465007"/>
            </a:xfrm>
            <a:prstGeom prst="stripedRightArrow">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chemeClr val="bg1"/>
                </a:solidFill>
              </a:endParaRPr>
            </a:p>
          </p:txBody>
        </p:sp>
        <p:sp>
          <p:nvSpPr>
            <p:cNvPr id="52" name="Parallélogramme 51"/>
            <p:cNvSpPr/>
            <p:nvPr/>
          </p:nvSpPr>
          <p:spPr>
            <a:xfrm>
              <a:off x="2492971" y="2232624"/>
              <a:ext cx="2102388" cy="403112"/>
            </a:xfrm>
            <a:prstGeom prst="parallelogram">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a:defRPr/>
              </a:pPr>
              <a:r>
                <a:rPr lang="fr-FR" b="1" i="1" dirty="0">
                  <a:solidFill>
                    <a:schemeClr val="tx1"/>
                  </a:solidFill>
                </a:rPr>
                <a:t>Pratiquants</a:t>
              </a:r>
              <a:endParaRPr lang="en-GB" b="1" i="1" dirty="0">
                <a:solidFill>
                  <a:schemeClr val="tx1"/>
                </a:solidFill>
              </a:endParaRPr>
            </a:p>
          </p:txBody>
        </p:sp>
        <p:sp>
          <p:nvSpPr>
            <p:cNvPr id="53" name="Parallélogramme 52"/>
            <p:cNvSpPr/>
            <p:nvPr/>
          </p:nvSpPr>
          <p:spPr>
            <a:xfrm>
              <a:off x="7799548" y="2219753"/>
              <a:ext cx="2166397" cy="403112"/>
            </a:xfrm>
            <a:prstGeom prst="parallelogram">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a:defRPr/>
              </a:pPr>
              <a:r>
                <a:rPr lang="fr-FR" b="1" i="1" dirty="0">
                  <a:solidFill>
                    <a:schemeClr val="tx1"/>
                  </a:solidFill>
                </a:rPr>
                <a:t>Intervenant</a:t>
              </a:r>
              <a:endParaRPr lang="en-GB" b="1" i="1" dirty="0">
                <a:solidFill>
                  <a:schemeClr val="tx1"/>
                </a:solidFill>
              </a:endParaRPr>
            </a:p>
          </p:txBody>
        </p:sp>
        <p:sp>
          <p:nvSpPr>
            <p:cNvPr id="40" name="Parallélogramme 39"/>
            <p:cNvSpPr/>
            <p:nvPr/>
          </p:nvSpPr>
          <p:spPr>
            <a:xfrm>
              <a:off x="5296227" y="5160814"/>
              <a:ext cx="1908359" cy="403112"/>
            </a:xfrm>
            <a:prstGeom prst="parallelogram">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a:defRPr/>
              </a:pPr>
              <a:r>
                <a:rPr lang="fr-FR" b="1" i="1" dirty="0">
                  <a:solidFill>
                    <a:schemeClr val="tx1"/>
                  </a:solidFill>
                </a:rPr>
                <a:t>Contenus</a:t>
              </a:r>
              <a:endParaRPr lang="en-GB" b="1" i="1" dirty="0">
                <a:solidFill>
                  <a:schemeClr val="tx1"/>
                </a:solidFill>
              </a:endParaRPr>
            </a:p>
          </p:txBody>
        </p:sp>
        <p:sp>
          <p:nvSpPr>
            <p:cNvPr id="45" name="Flèche droite rayée 44"/>
            <p:cNvSpPr/>
            <p:nvPr/>
          </p:nvSpPr>
          <p:spPr>
            <a:xfrm rot="5400000">
              <a:off x="5688214" y="4515270"/>
              <a:ext cx="841139" cy="465669"/>
            </a:xfrm>
            <a:prstGeom prst="stripedRightArrow">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chemeClr val="bg1"/>
                </a:solidFill>
              </a:endParaRPr>
            </a:p>
          </p:txBody>
        </p:sp>
      </p:grpSp>
      <p:grpSp>
        <p:nvGrpSpPr>
          <p:cNvPr id="5" name="Groupe 24"/>
          <p:cNvGrpSpPr>
            <a:grpSpLocks/>
          </p:cNvGrpSpPr>
          <p:nvPr/>
        </p:nvGrpSpPr>
        <p:grpSpPr bwMode="auto">
          <a:xfrm>
            <a:off x="5735960" y="2204864"/>
            <a:ext cx="1592262" cy="2133600"/>
            <a:chOff x="5009562" y="2156523"/>
            <a:chExt cx="2124236" cy="2132856"/>
          </a:xfrm>
        </p:grpSpPr>
        <p:pic>
          <p:nvPicPr>
            <p:cNvPr id="179221" name="Image 25"/>
            <p:cNvPicPr>
              <a:picLocks noChangeAspect="1"/>
            </p:cNvPicPr>
            <p:nvPr/>
          </p:nvPicPr>
          <p:blipFill>
            <a:blip r:embed="rId2" cstate="print"/>
            <a:srcRect/>
            <a:stretch>
              <a:fillRect/>
            </a:stretch>
          </p:blipFill>
          <p:spPr bwMode="auto">
            <a:xfrm>
              <a:off x="5009562" y="2156523"/>
              <a:ext cx="2124236" cy="2132856"/>
            </a:xfrm>
            <a:prstGeom prst="rect">
              <a:avLst/>
            </a:prstGeom>
            <a:noFill/>
            <a:ln w="9525">
              <a:solidFill>
                <a:schemeClr val="bg1"/>
              </a:solidFill>
              <a:miter lim="800000"/>
              <a:headEnd/>
              <a:tailEnd/>
            </a:ln>
          </p:spPr>
        </p:pic>
        <p:sp>
          <p:nvSpPr>
            <p:cNvPr id="27" name="Rectangle 26"/>
            <p:cNvSpPr/>
            <p:nvPr/>
          </p:nvSpPr>
          <p:spPr>
            <a:xfrm>
              <a:off x="5423574" y="2421494"/>
              <a:ext cx="1661083" cy="1234540"/>
            </a:xfrm>
            <a:prstGeom prst="rect">
              <a:avLst/>
            </a:prstGeom>
            <a:noFill/>
          </p:spPr>
          <p:txBody>
            <a:bodyPr spcFirstLastPara="1" wrap="none">
              <a:prstTxWarp prst="textArchUp">
                <a:avLst>
                  <a:gd name="adj" fmla="val 10664632"/>
                </a:avLst>
              </a:prstTxWarp>
              <a:spAutoFit/>
            </a:bodyPr>
            <a:lstStyle/>
            <a:p>
              <a:pPr algn="ctr">
                <a:defRPr/>
              </a:pPr>
              <a:r>
                <a:rPr lang="fr-FR" sz="2400" b="1" dirty="0">
                  <a:ln w="0"/>
                  <a:solidFill>
                    <a:srgbClr val="FF0000"/>
                  </a:solidFill>
                  <a:effectLst>
                    <a:outerShdw blurRad="38100" dist="19050" dir="2700000" algn="tl" rotWithShape="0">
                      <a:schemeClr val="dk1">
                        <a:alpha val="40000"/>
                      </a:schemeClr>
                    </a:outerShdw>
                  </a:effectLst>
                </a:rPr>
                <a:t>Genèse</a:t>
              </a:r>
              <a:endParaRPr lang="fr-FR" sz="2400" b="1" spc="50" dirty="0">
                <a:ln w="9525" cmpd="sng">
                  <a:solidFill>
                    <a:schemeClr val="accent1"/>
                  </a:solidFill>
                  <a:prstDash val="solid"/>
                </a:ln>
                <a:solidFill>
                  <a:srgbClr val="FF0000"/>
                </a:solidFill>
                <a:effectLst>
                  <a:glow rad="38100">
                    <a:schemeClr val="accent1">
                      <a:alpha val="40000"/>
                    </a:schemeClr>
                  </a:glow>
                </a:effectLst>
              </a:endParaRPr>
            </a:p>
          </p:txBody>
        </p:sp>
        <p:sp>
          <p:nvSpPr>
            <p:cNvPr id="29" name="Rectangle 28"/>
            <p:cNvSpPr/>
            <p:nvPr/>
          </p:nvSpPr>
          <p:spPr>
            <a:xfrm>
              <a:off x="5263011" y="3064643"/>
              <a:ext cx="1661083" cy="1155822"/>
            </a:xfrm>
            <a:prstGeom prst="rect">
              <a:avLst/>
            </a:prstGeom>
            <a:noFill/>
          </p:spPr>
          <p:txBody>
            <a:bodyPr spcFirstLastPara="1" wrap="none">
              <a:prstTxWarp prst="textArchDown">
                <a:avLst/>
              </a:prstTxWarp>
              <a:spAutoFit/>
            </a:bodyPr>
            <a:lstStyle/>
            <a:p>
              <a:pPr algn="ctr">
                <a:defRPr/>
              </a:pPr>
              <a:r>
                <a:rPr lang="fr-FR" sz="2400" b="1" dirty="0">
                  <a:ln w="0"/>
                  <a:solidFill>
                    <a:srgbClr val="FF0000"/>
                  </a:solidFill>
                  <a:effectLst>
                    <a:outerShdw blurRad="38100" dist="19050" dir="2700000" algn="tl" rotWithShape="0">
                      <a:schemeClr val="dk1">
                        <a:alpha val="40000"/>
                      </a:schemeClr>
                    </a:outerShdw>
                  </a:effectLst>
                </a:rPr>
                <a:t>instrumentale</a:t>
              </a:r>
              <a:endParaRPr lang="fr-FR" sz="2400" b="1" spc="50" dirty="0">
                <a:ln w="9525" cmpd="sng">
                  <a:solidFill>
                    <a:schemeClr val="accent1"/>
                  </a:solidFill>
                  <a:prstDash val="solid"/>
                </a:ln>
                <a:solidFill>
                  <a:srgbClr val="FF0000"/>
                </a:solidFill>
                <a:effectLst>
                  <a:glow rad="38100">
                    <a:schemeClr val="accent1">
                      <a:alpha val="40000"/>
                    </a:schemeClr>
                  </a:glow>
                </a:effectLst>
              </a:endParaRPr>
            </a:p>
          </p:txBody>
        </p:sp>
      </p:grpSp>
      <p:grpSp>
        <p:nvGrpSpPr>
          <p:cNvPr id="6" name="Groupe 29"/>
          <p:cNvGrpSpPr>
            <a:grpSpLocks/>
          </p:cNvGrpSpPr>
          <p:nvPr/>
        </p:nvGrpSpPr>
        <p:grpSpPr bwMode="auto">
          <a:xfrm>
            <a:off x="4151784" y="980729"/>
            <a:ext cx="4637782" cy="3889201"/>
            <a:chOff x="2933912" y="919143"/>
            <a:chExt cx="6184578" cy="3888848"/>
          </a:xfrm>
        </p:grpSpPr>
        <p:sp>
          <p:nvSpPr>
            <p:cNvPr id="33" name="Ellipse 32"/>
            <p:cNvSpPr/>
            <p:nvPr/>
          </p:nvSpPr>
          <p:spPr>
            <a:xfrm>
              <a:off x="4939603" y="919143"/>
              <a:ext cx="2315396" cy="576781"/>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b="1" dirty="0">
                  <a:solidFill>
                    <a:schemeClr val="tx1"/>
                  </a:solidFill>
                </a:rPr>
                <a:t>Artefacts</a:t>
              </a:r>
            </a:p>
          </p:txBody>
        </p:sp>
        <p:sp>
          <p:nvSpPr>
            <p:cNvPr id="34" name="Ellipse 33"/>
            <p:cNvSpPr/>
            <p:nvPr/>
          </p:nvSpPr>
          <p:spPr>
            <a:xfrm>
              <a:off x="6923199" y="4264272"/>
              <a:ext cx="2195291" cy="504779"/>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b="1" dirty="0">
                  <a:solidFill>
                    <a:schemeClr val="tx1"/>
                  </a:solidFill>
                </a:rPr>
                <a:t>Facettes</a:t>
              </a:r>
            </a:p>
          </p:txBody>
        </p:sp>
        <p:sp>
          <p:nvSpPr>
            <p:cNvPr id="41" name="Ellipse 40"/>
            <p:cNvSpPr/>
            <p:nvPr/>
          </p:nvSpPr>
          <p:spPr>
            <a:xfrm>
              <a:off x="2933912" y="4303212"/>
              <a:ext cx="2195292" cy="504779"/>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b="1" dirty="0">
                  <a:solidFill>
                    <a:schemeClr val="tx1"/>
                  </a:solidFill>
                </a:rPr>
                <a:t>Registres</a:t>
              </a:r>
            </a:p>
          </p:txBody>
        </p:sp>
        <p:sp>
          <p:nvSpPr>
            <p:cNvPr id="42" name="Flèche vers le haut 41"/>
            <p:cNvSpPr/>
            <p:nvPr/>
          </p:nvSpPr>
          <p:spPr>
            <a:xfrm>
              <a:off x="5860483" y="1565767"/>
              <a:ext cx="453030" cy="649229"/>
            </a:xfrm>
            <a:prstGeom prst="upArrow">
              <a:avLst/>
            </a:prstGeom>
            <a:gradFill>
              <a:gsLst>
                <a:gs pos="0">
                  <a:schemeClr val="bg1">
                    <a:shade val="100000"/>
                    <a:satMod val="150000"/>
                  </a:schemeClr>
                </a:gs>
                <a:gs pos="0">
                  <a:schemeClr val="tx1">
                    <a:lumMod val="95000"/>
                  </a:schemeClr>
                </a:gs>
                <a:gs pos="100000">
                  <a:schemeClr val="bg1"/>
                </a:gs>
              </a:gsLst>
              <a:lin ang="54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chemeClr val="bg1"/>
                </a:solidFill>
              </a:endParaRPr>
            </a:p>
          </p:txBody>
        </p:sp>
        <p:sp>
          <p:nvSpPr>
            <p:cNvPr id="43" name="Flèche vers le haut 42"/>
            <p:cNvSpPr/>
            <p:nvPr/>
          </p:nvSpPr>
          <p:spPr>
            <a:xfrm rot="14400299">
              <a:off x="4658365" y="3650685"/>
              <a:ext cx="452396" cy="647791"/>
            </a:xfrm>
            <a:prstGeom prst="upArrow">
              <a:avLst/>
            </a:prstGeom>
            <a:gradFill>
              <a:gsLst>
                <a:gs pos="0">
                  <a:schemeClr val="bg1">
                    <a:shade val="100000"/>
                    <a:satMod val="150000"/>
                  </a:schemeClr>
                </a:gs>
                <a:gs pos="0">
                  <a:schemeClr val="tx1">
                    <a:lumMod val="95000"/>
                  </a:schemeClr>
                </a:gs>
                <a:gs pos="100000">
                  <a:schemeClr val="bg1"/>
                </a:gs>
              </a:gsLst>
              <a:lin ang="54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chemeClr val="bg1"/>
                </a:solidFill>
              </a:endParaRPr>
            </a:p>
          </p:txBody>
        </p:sp>
        <p:sp>
          <p:nvSpPr>
            <p:cNvPr id="44" name="Flèche vers le haut 43"/>
            <p:cNvSpPr/>
            <p:nvPr/>
          </p:nvSpPr>
          <p:spPr>
            <a:xfrm rot="6975433">
              <a:off x="7181786" y="3641160"/>
              <a:ext cx="452396" cy="647791"/>
            </a:xfrm>
            <a:prstGeom prst="upArrow">
              <a:avLst/>
            </a:prstGeom>
            <a:gradFill flip="none" rotWithShape="1">
              <a:gsLst>
                <a:gs pos="0">
                  <a:schemeClr val="bg1">
                    <a:shade val="100000"/>
                    <a:satMod val="150000"/>
                  </a:schemeClr>
                </a:gs>
                <a:gs pos="0">
                  <a:schemeClr val="tx1">
                    <a:lumMod val="95000"/>
                  </a:schemeClr>
                </a:gs>
                <a:gs pos="100000">
                  <a:schemeClr val="bg1"/>
                </a:gs>
              </a:gsLst>
              <a:lin ang="5400000" scaled="0"/>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chemeClr val="bg1"/>
                </a:solidFill>
              </a:endParaRPr>
            </a:p>
          </p:txBody>
        </p:sp>
      </p:grpSp>
      <p:sp>
        <p:nvSpPr>
          <p:cNvPr id="47" name="ZoneTexte 1"/>
          <p:cNvSpPr txBox="1">
            <a:spLocks noChangeArrowheads="1"/>
          </p:cNvSpPr>
          <p:nvPr/>
        </p:nvSpPr>
        <p:spPr bwMode="auto">
          <a:xfrm>
            <a:off x="2243064" y="1"/>
            <a:ext cx="8424936" cy="584775"/>
          </a:xfrm>
          <a:prstGeom prst="rect">
            <a:avLst/>
          </a:prstGeom>
          <a:solidFill>
            <a:srgbClr val="7030A0"/>
          </a:solidFill>
          <a:ln w="9525">
            <a:noFill/>
            <a:miter lim="800000"/>
            <a:headEnd/>
            <a:tailEnd/>
          </a:ln>
        </p:spPr>
        <p:txBody>
          <a:bodyPr wrap="square">
            <a:spAutoFit/>
          </a:bodyPr>
          <a:lstStyle/>
          <a:p>
            <a:pPr algn="ctr"/>
            <a:r>
              <a:rPr lang="fr-FR" sz="3200" b="1" i="1" dirty="0">
                <a:solidFill>
                  <a:srgbClr val="FFFF00"/>
                </a:solidFill>
              </a:rPr>
              <a:t>Un système techno-didactique</a:t>
            </a:r>
          </a:p>
        </p:txBody>
      </p:sp>
      <p:sp>
        <p:nvSpPr>
          <p:cNvPr id="48" name="ZoneTexte 47"/>
          <p:cNvSpPr txBox="1"/>
          <p:nvPr/>
        </p:nvSpPr>
        <p:spPr>
          <a:xfrm>
            <a:off x="97162" y="6240559"/>
            <a:ext cx="4841590" cy="369332"/>
          </a:xfrm>
          <a:prstGeom prst="rect">
            <a:avLst/>
          </a:prstGeom>
          <a:noFill/>
        </p:spPr>
        <p:txBody>
          <a:bodyPr wrap="square" rtlCol="0">
            <a:spAutoFit/>
          </a:bodyPr>
          <a:lstStyle/>
          <a:p>
            <a:r>
              <a:rPr lang="fr-FR" b="1" dirty="0">
                <a:solidFill>
                  <a:srgbClr val="FFFF00"/>
                </a:solidFill>
              </a:rPr>
              <a:t>( Eloi, </a:t>
            </a:r>
            <a:r>
              <a:rPr lang="fr-FR" b="1" dirty="0" err="1">
                <a:solidFill>
                  <a:srgbClr val="FFFF00"/>
                </a:solidFill>
              </a:rPr>
              <a:t>Uhlrich</a:t>
            </a:r>
            <a:r>
              <a:rPr lang="fr-FR" b="1" dirty="0">
                <a:solidFill>
                  <a:srgbClr val="FFFF00"/>
                </a:solidFill>
              </a:rPr>
              <a:t> et Bouthier 2018 )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2438400" y="1295401"/>
            <a:ext cx="5105400"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defRPr/>
            </a:pPr>
            <a:endParaRPr lang="fr-FR" sz="3200">
              <a:latin typeface="Times New Roman" charset="0"/>
              <a:ea typeface="ＭＳ Ｐゴシック" charset="0"/>
            </a:endParaRPr>
          </a:p>
        </p:txBody>
      </p:sp>
      <p:sp>
        <p:nvSpPr>
          <p:cNvPr id="18436" name="Line 4"/>
          <p:cNvSpPr>
            <a:spLocks noChangeShapeType="1"/>
          </p:cNvSpPr>
          <p:nvPr/>
        </p:nvSpPr>
        <p:spPr bwMode="auto">
          <a:xfrm flipH="1">
            <a:off x="3733800" y="1371601"/>
            <a:ext cx="1066800" cy="576263"/>
          </a:xfrm>
          <a:prstGeom prst="line">
            <a:avLst/>
          </a:prstGeom>
          <a:noFill/>
          <a:ln w="57150">
            <a:solidFill>
              <a:schemeClr val="tx1"/>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fr-FR">
              <a:latin typeface="Verdana" charset="0"/>
              <a:ea typeface="ＭＳ Ｐゴシック" charset="0"/>
            </a:endParaRPr>
          </a:p>
        </p:txBody>
      </p:sp>
      <p:sp>
        <p:nvSpPr>
          <p:cNvPr id="18437" name="Line 5"/>
          <p:cNvSpPr>
            <a:spLocks noChangeShapeType="1"/>
          </p:cNvSpPr>
          <p:nvPr/>
        </p:nvSpPr>
        <p:spPr bwMode="auto">
          <a:xfrm>
            <a:off x="7010400" y="1295400"/>
            <a:ext cx="1295400" cy="685800"/>
          </a:xfrm>
          <a:prstGeom prst="line">
            <a:avLst/>
          </a:prstGeom>
          <a:noFill/>
          <a:ln w="57150">
            <a:solidFill>
              <a:schemeClr val="tx1"/>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fr-FR">
              <a:latin typeface="Verdana" charset="0"/>
              <a:ea typeface="ＭＳ Ｐゴシック" charset="0"/>
            </a:endParaRPr>
          </a:p>
        </p:txBody>
      </p:sp>
      <p:sp>
        <p:nvSpPr>
          <p:cNvPr id="18438" name="Line 6"/>
          <p:cNvSpPr>
            <a:spLocks noChangeShapeType="1"/>
          </p:cNvSpPr>
          <p:nvPr/>
        </p:nvSpPr>
        <p:spPr bwMode="auto">
          <a:xfrm>
            <a:off x="2209800" y="3429001"/>
            <a:ext cx="0" cy="1135063"/>
          </a:xfrm>
          <a:prstGeom prst="line">
            <a:avLst/>
          </a:prstGeom>
          <a:noFill/>
          <a:ln w="57150">
            <a:solidFill>
              <a:schemeClr val="tx1"/>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fr-FR">
              <a:latin typeface="Verdana" charset="0"/>
              <a:ea typeface="ＭＳ Ｐゴシック" charset="0"/>
            </a:endParaRPr>
          </a:p>
        </p:txBody>
      </p:sp>
      <p:grpSp>
        <p:nvGrpSpPr>
          <p:cNvPr id="2" name="Group 36"/>
          <p:cNvGrpSpPr>
            <a:grpSpLocks/>
          </p:cNvGrpSpPr>
          <p:nvPr/>
        </p:nvGrpSpPr>
        <p:grpSpPr bwMode="auto">
          <a:xfrm>
            <a:off x="4572000" y="1066801"/>
            <a:ext cx="2667000" cy="1871663"/>
            <a:chOff x="240" y="1200"/>
            <a:chExt cx="1680" cy="1179"/>
          </a:xfrm>
        </p:grpSpPr>
        <p:sp>
          <p:nvSpPr>
            <p:cNvPr id="18439" name="Oval 7"/>
            <p:cNvSpPr>
              <a:spLocks noChangeArrowheads="1"/>
            </p:cNvSpPr>
            <p:nvPr/>
          </p:nvSpPr>
          <p:spPr bwMode="auto">
            <a:xfrm>
              <a:off x="240" y="1200"/>
              <a:ext cx="1678" cy="1179"/>
            </a:xfrm>
            <a:prstGeom prst="ellipse">
              <a:avLst/>
            </a:prstGeom>
            <a:solidFill>
              <a:srgbClr val="FFCCFF"/>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fr-FR">
                <a:latin typeface="Verdana" charset="0"/>
                <a:ea typeface="ＭＳ Ｐゴシック" charset="0"/>
              </a:endParaRPr>
            </a:p>
          </p:txBody>
        </p:sp>
        <p:sp>
          <p:nvSpPr>
            <p:cNvPr id="18444" name="Oval 12"/>
            <p:cNvSpPr>
              <a:spLocks noChangeArrowheads="1"/>
            </p:cNvSpPr>
            <p:nvPr/>
          </p:nvSpPr>
          <p:spPr bwMode="auto">
            <a:xfrm>
              <a:off x="576" y="1344"/>
              <a:ext cx="1344" cy="902"/>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0" hangingPunct="0"/>
              <a:r>
                <a:rPr lang="fr-FR" sz="2400" b="1">
                  <a:solidFill>
                    <a:schemeClr val="bg2"/>
                  </a:solidFill>
                  <a:ea typeface="ＭＳ Ｐゴシック" pitchFamily="34" charset="-128"/>
                </a:rPr>
                <a:t>Prise de </a:t>
              </a:r>
            </a:p>
            <a:p>
              <a:pPr algn="ctr" eaLnBrk="0" hangingPunct="0"/>
              <a:r>
                <a:rPr lang="fr-FR" sz="2400" b="1">
                  <a:solidFill>
                    <a:schemeClr val="bg2"/>
                  </a:solidFill>
                  <a:ea typeface="ＭＳ Ｐゴシック" pitchFamily="34" charset="-128"/>
                </a:rPr>
                <a:t>décision</a:t>
              </a:r>
            </a:p>
          </p:txBody>
        </p:sp>
      </p:grpSp>
      <p:grpSp>
        <p:nvGrpSpPr>
          <p:cNvPr id="3" name="Group 38"/>
          <p:cNvGrpSpPr>
            <a:grpSpLocks/>
          </p:cNvGrpSpPr>
          <p:nvPr/>
        </p:nvGrpSpPr>
        <p:grpSpPr bwMode="auto">
          <a:xfrm>
            <a:off x="7620001" y="1905001"/>
            <a:ext cx="2663825" cy="1871663"/>
            <a:chOff x="3792" y="1200"/>
            <a:chExt cx="1678" cy="1179"/>
          </a:xfrm>
        </p:grpSpPr>
        <p:sp>
          <p:nvSpPr>
            <p:cNvPr id="18443" name="Oval 11"/>
            <p:cNvSpPr>
              <a:spLocks noChangeArrowheads="1"/>
            </p:cNvSpPr>
            <p:nvPr/>
          </p:nvSpPr>
          <p:spPr bwMode="auto">
            <a:xfrm>
              <a:off x="3792" y="1200"/>
              <a:ext cx="1678" cy="1179"/>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fr-FR">
                <a:latin typeface="Verdana" charset="0"/>
                <a:ea typeface="ＭＳ Ｐゴシック" charset="0"/>
              </a:endParaRPr>
            </a:p>
          </p:txBody>
        </p:sp>
        <p:sp>
          <p:nvSpPr>
            <p:cNvPr id="18446" name="Oval 14"/>
            <p:cNvSpPr>
              <a:spLocks noChangeArrowheads="1"/>
            </p:cNvSpPr>
            <p:nvPr/>
          </p:nvSpPr>
          <p:spPr bwMode="auto">
            <a:xfrm>
              <a:off x="3792" y="1440"/>
              <a:ext cx="1296" cy="902"/>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0" hangingPunct="0"/>
              <a:r>
                <a:rPr lang="fr-FR" sz="2400" b="1">
                  <a:solidFill>
                    <a:schemeClr val="bg2"/>
                  </a:solidFill>
                  <a:ea typeface="ＭＳ Ｐゴシック" pitchFamily="34" charset="-128"/>
                </a:rPr>
                <a:t>Exécution </a:t>
              </a:r>
            </a:p>
            <a:p>
              <a:pPr algn="ctr" eaLnBrk="0" hangingPunct="0"/>
              <a:r>
                <a:rPr lang="fr-FR" sz="2400" b="1">
                  <a:solidFill>
                    <a:schemeClr val="bg2"/>
                  </a:solidFill>
                  <a:ea typeface="ＭＳ Ｐゴシック" pitchFamily="34" charset="-128"/>
                </a:rPr>
                <a:t>motrice</a:t>
              </a:r>
            </a:p>
          </p:txBody>
        </p:sp>
      </p:grpSp>
      <p:grpSp>
        <p:nvGrpSpPr>
          <p:cNvPr id="4" name="Group 39"/>
          <p:cNvGrpSpPr>
            <a:grpSpLocks/>
          </p:cNvGrpSpPr>
          <p:nvPr/>
        </p:nvGrpSpPr>
        <p:grpSpPr bwMode="auto">
          <a:xfrm>
            <a:off x="7696201" y="4267201"/>
            <a:ext cx="2663825" cy="1871663"/>
            <a:chOff x="3888" y="2688"/>
            <a:chExt cx="1678" cy="1179"/>
          </a:xfrm>
        </p:grpSpPr>
        <p:sp>
          <p:nvSpPr>
            <p:cNvPr id="18442" name="Oval 10"/>
            <p:cNvSpPr>
              <a:spLocks noChangeArrowheads="1"/>
            </p:cNvSpPr>
            <p:nvPr/>
          </p:nvSpPr>
          <p:spPr bwMode="auto">
            <a:xfrm>
              <a:off x="3888" y="2688"/>
              <a:ext cx="1678" cy="1179"/>
            </a:xfrm>
            <a:prstGeom prst="ellipse">
              <a:avLst/>
            </a:prstGeom>
            <a:solidFill>
              <a:srgbClr val="CCFF66"/>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fr-FR">
                <a:latin typeface="Verdana" charset="0"/>
                <a:ea typeface="ＭＳ Ｐゴシック" charset="0"/>
              </a:endParaRPr>
            </a:p>
          </p:txBody>
        </p:sp>
        <p:sp>
          <p:nvSpPr>
            <p:cNvPr id="18447" name="Oval 15"/>
            <p:cNvSpPr>
              <a:spLocks noChangeArrowheads="1"/>
            </p:cNvSpPr>
            <p:nvPr/>
          </p:nvSpPr>
          <p:spPr bwMode="auto">
            <a:xfrm>
              <a:off x="3888" y="2880"/>
              <a:ext cx="1392" cy="902"/>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0" hangingPunct="0"/>
              <a:r>
                <a:rPr lang="fr-FR" sz="2400" b="1">
                  <a:solidFill>
                    <a:schemeClr val="bg2"/>
                  </a:solidFill>
                  <a:ea typeface="ＭＳ Ｐゴシック" pitchFamily="34" charset="-128"/>
                </a:rPr>
                <a:t>Potentiel </a:t>
              </a:r>
            </a:p>
            <a:p>
              <a:pPr algn="ctr" eaLnBrk="0" hangingPunct="0"/>
              <a:r>
                <a:rPr lang="fr-FR" sz="2400" b="1">
                  <a:solidFill>
                    <a:schemeClr val="bg2"/>
                  </a:solidFill>
                  <a:ea typeface="ＭＳ Ｐゴシック" pitchFamily="34" charset="-128"/>
                </a:rPr>
                <a:t>athlétique</a:t>
              </a:r>
            </a:p>
          </p:txBody>
        </p:sp>
      </p:grpSp>
      <p:grpSp>
        <p:nvGrpSpPr>
          <p:cNvPr id="5" name="Group 40"/>
          <p:cNvGrpSpPr>
            <a:grpSpLocks/>
          </p:cNvGrpSpPr>
          <p:nvPr/>
        </p:nvGrpSpPr>
        <p:grpSpPr bwMode="auto">
          <a:xfrm>
            <a:off x="4648201" y="4986338"/>
            <a:ext cx="2663825" cy="1871662"/>
            <a:chOff x="2016" y="3141"/>
            <a:chExt cx="1678" cy="1179"/>
          </a:xfrm>
        </p:grpSpPr>
        <p:sp>
          <p:nvSpPr>
            <p:cNvPr id="18449" name="Oval 17"/>
            <p:cNvSpPr>
              <a:spLocks noChangeArrowheads="1"/>
            </p:cNvSpPr>
            <p:nvPr/>
          </p:nvSpPr>
          <p:spPr bwMode="auto">
            <a:xfrm>
              <a:off x="2016" y="3141"/>
              <a:ext cx="1678" cy="1179"/>
            </a:xfrm>
            <a:prstGeom prst="ellipse">
              <a:avLst/>
            </a:prstGeom>
            <a:solidFill>
              <a:schemeClr val="folHlink"/>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fr-FR">
                <a:latin typeface="Verdana" charset="0"/>
                <a:ea typeface="ＭＳ Ｐゴシック" charset="0"/>
              </a:endParaRPr>
            </a:p>
          </p:txBody>
        </p:sp>
        <p:sp>
          <p:nvSpPr>
            <p:cNvPr id="18450" name="Oval 18"/>
            <p:cNvSpPr>
              <a:spLocks noChangeArrowheads="1"/>
            </p:cNvSpPr>
            <p:nvPr/>
          </p:nvSpPr>
          <p:spPr bwMode="auto">
            <a:xfrm>
              <a:off x="2112" y="3168"/>
              <a:ext cx="1488" cy="99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r>
                <a:rPr lang="fr-FR" sz="2400" b="1">
                  <a:solidFill>
                    <a:schemeClr val="bg2"/>
                  </a:solidFill>
                  <a:latin typeface="Verdana" charset="0"/>
                  <a:ea typeface="ＭＳ Ｐゴシック" charset="0"/>
                </a:rPr>
                <a:t>Focalisation </a:t>
              </a:r>
            </a:p>
            <a:p>
              <a:pPr algn="ctr" eaLnBrk="0" hangingPunct="0">
                <a:defRPr/>
              </a:pPr>
              <a:r>
                <a:rPr lang="fr-FR" sz="2400" b="1">
                  <a:solidFill>
                    <a:schemeClr val="bg2"/>
                  </a:solidFill>
                  <a:latin typeface="Verdana" charset="0"/>
                  <a:ea typeface="ＭＳ Ｐゴシック" charset="0"/>
                </a:rPr>
                <a:t>De la</a:t>
              </a:r>
            </a:p>
            <a:p>
              <a:pPr algn="ctr" eaLnBrk="0" hangingPunct="0">
                <a:defRPr/>
              </a:pPr>
              <a:r>
                <a:rPr lang="fr-FR" sz="2400" b="1">
                  <a:solidFill>
                    <a:schemeClr val="bg2"/>
                  </a:solidFill>
                  <a:latin typeface="Verdana" charset="0"/>
                  <a:ea typeface="ＭＳ Ｐゴシック" charset="0"/>
                </a:rPr>
                <a:t>Vigilance</a:t>
              </a:r>
            </a:p>
          </p:txBody>
        </p:sp>
      </p:grpSp>
      <p:sp>
        <p:nvSpPr>
          <p:cNvPr id="18451" name="Line 19"/>
          <p:cNvSpPr>
            <a:spLocks noChangeShapeType="1"/>
          </p:cNvSpPr>
          <p:nvPr/>
        </p:nvSpPr>
        <p:spPr bwMode="auto">
          <a:xfrm>
            <a:off x="9982200" y="3429001"/>
            <a:ext cx="0" cy="1135063"/>
          </a:xfrm>
          <a:prstGeom prst="line">
            <a:avLst/>
          </a:prstGeom>
          <a:noFill/>
          <a:ln w="57150">
            <a:solidFill>
              <a:schemeClr val="tx1"/>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fr-FR">
              <a:latin typeface="Verdana" charset="0"/>
              <a:ea typeface="ＭＳ Ｐゴシック" charset="0"/>
            </a:endParaRPr>
          </a:p>
        </p:txBody>
      </p:sp>
      <p:sp>
        <p:nvSpPr>
          <p:cNvPr id="18452" name="Line 20"/>
          <p:cNvSpPr>
            <a:spLocks noChangeShapeType="1"/>
          </p:cNvSpPr>
          <p:nvPr/>
        </p:nvSpPr>
        <p:spPr bwMode="auto">
          <a:xfrm flipH="1">
            <a:off x="7086600" y="5943600"/>
            <a:ext cx="1143000" cy="609600"/>
          </a:xfrm>
          <a:prstGeom prst="line">
            <a:avLst/>
          </a:prstGeom>
          <a:noFill/>
          <a:ln w="57150">
            <a:solidFill>
              <a:schemeClr val="tx1"/>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fr-FR">
              <a:latin typeface="Verdana" charset="0"/>
              <a:ea typeface="ＭＳ Ｐゴシック" charset="0"/>
            </a:endParaRPr>
          </a:p>
        </p:txBody>
      </p:sp>
      <p:sp>
        <p:nvSpPr>
          <p:cNvPr id="18453" name="Line 21"/>
          <p:cNvSpPr>
            <a:spLocks noChangeShapeType="1"/>
          </p:cNvSpPr>
          <p:nvPr/>
        </p:nvSpPr>
        <p:spPr bwMode="auto">
          <a:xfrm flipH="1" flipV="1">
            <a:off x="3657600" y="6096000"/>
            <a:ext cx="1295400" cy="457200"/>
          </a:xfrm>
          <a:prstGeom prst="line">
            <a:avLst/>
          </a:prstGeom>
          <a:noFill/>
          <a:ln w="57150">
            <a:solidFill>
              <a:schemeClr val="tx1"/>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fr-FR">
              <a:latin typeface="Verdana" charset="0"/>
              <a:ea typeface="ＭＳ Ｐゴシック" charset="0"/>
            </a:endParaRPr>
          </a:p>
        </p:txBody>
      </p:sp>
      <p:sp>
        <p:nvSpPr>
          <p:cNvPr id="18466" name="Text Box 34"/>
          <p:cNvSpPr txBox="1">
            <a:spLocks noChangeArrowheads="1"/>
          </p:cNvSpPr>
          <p:nvPr/>
        </p:nvSpPr>
        <p:spPr bwMode="auto">
          <a:xfrm>
            <a:off x="7162800" y="6491288"/>
            <a:ext cx="350520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fr-FR">
                <a:solidFill>
                  <a:schemeClr val="folHlink"/>
                </a:solidFill>
                <a:latin typeface="Verdana" charset="0"/>
                <a:ea typeface="ＭＳ Ｐゴシック" charset="0"/>
              </a:rPr>
              <a:t>Bouthier 1988, 1993, 2013</a:t>
            </a:r>
          </a:p>
        </p:txBody>
      </p:sp>
      <p:sp>
        <p:nvSpPr>
          <p:cNvPr id="222230" name="Rectangle 42"/>
          <p:cNvSpPr>
            <a:spLocks noChangeArrowheads="1"/>
          </p:cNvSpPr>
          <p:nvPr/>
        </p:nvSpPr>
        <p:spPr bwMode="auto">
          <a:xfrm>
            <a:off x="1524000" y="0"/>
            <a:ext cx="9144000" cy="1066800"/>
          </a:xfrm>
          <a:prstGeom prst="rect">
            <a:avLst/>
          </a:prstGeom>
          <a:solidFill>
            <a:srgbClr val="FFFF00"/>
          </a:solidFill>
          <a:ln w="9525">
            <a:noFill/>
            <a:miter lim="800000"/>
            <a:headEnd/>
            <a:tailEnd/>
          </a:ln>
        </p:spPr>
        <p:txBody>
          <a:bodyPr anchor="ctr"/>
          <a:lstStyle/>
          <a:p>
            <a:pPr algn="ctr" eaLnBrk="0" hangingPunct="0"/>
            <a:r>
              <a:rPr lang="en-US" sz="2800" b="1" dirty="0">
                <a:solidFill>
                  <a:srgbClr val="002060"/>
                </a:solidFill>
                <a:latin typeface="Arial" pitchFamily="34" charset="0"/>
                <a:ea typeface="ＭＳ Ｐゴシック" pitchFamily="34" charset="-128"/>
              </a:rPr>
              <a:t>A. Des </a:t>
            </a:r>
            <a:r>
              <a:rPr lang="en-US" sz="2800" b="1" dirty="0" err="1">
                <a:solidFill>
                  <a:srgbClr val="002060"/>
                </a:solidFill>
                <a:latin typeface="Arial" pitchFamily="34" charset="0"/>
                <a:ea typeface="ＭＳ Ｐゴシック" pitchFamily="34" charset="-128"/>
              </a:rPr>
              <a:t>facettes</a:t>
            </a:r>
            <a:r>
              <a:rPr lang="en-US" sz="2800" b="1" dirty="0">
                <a:solidFill>
                  <a:srgbClr val="002060"/>
                </a:solidFill>
                <a:latin typeface="Arial" pitchFamily="34" charset="0"/>
                <a:ea typeface="ＭＳ Ｐゴシック" pitchFamily="34" charset="-128"/>
              </a:rPr>
              <a:t> </a:t>
            </a:r>
            <a:r>
              <a:rPr lang="en-US" sz="2800" b="1" dirty="0" err="1">
                <a:solidFill>
                  <a:srgbClr val="002060"/>
                </a:solidFill>
                <a:latin typeface="Arial" pitchFamily="34" charset="0"/>
                <a:ea typeface="ＭＳ Ｐゴシック" pitchFamily="34" charset="-128"/>
              </a:rPr>
              <a:t>interdépendantes</a:t>
            </a:r>
            <a:r>
              <a:rPr lang="en-US" sz="2800" b="1" dirty="0">
                <a:solidFill>
                  <a:srgbClr val="002060"/>
                </a:solidFill>
                <a:latin typeface="Arial" pitchFamily="34" charset="0"/>
                <a:ea typeface="ＭＳ Ｐゴシック" pitchFamily="34" charset="-128"/>
              </a:rPr>
              <a:t> de </a:t>
            </a:r>
            <a:r>
              <a:rPr lang="en-US" sz="2800" b="1" dirty="0" err="1">
                <a:solidFill>
                  <a:srgbClr val="002060"/>
                </a:solidFill>
                <a:latin typeface="Arial" pitchFamily="34" charset="0"/>
                <a:ea typeface="ＭＳ Ｐゴシック" pitchFamily="34" charset="-128"/>
              </a:rPr>
              <a:t>l</a:t>
            </a:r>
            <a:r>
              <a:rPr lang="en-US" altLang="fr-FR" sz="2800" b="1" dirty="0" err="1">
                <a:solidFill>
                  <a:srgbClr val="002060"/>
                </a:solidFill>
                <a:latin typeface="Arial" pitchFamily="34" charset="0"/>
                <a:ea typeface="ＭＳ Ｐゴシック" pitchFamily="34" charset="-128"/>
              </a:rPr>
              <a:t>’</a:t>
            </a:r>
            <a:r>
              <a:rPr lang="en-US" sz="2800" b="1" dirty="0" err="1">
                <a:solidFill>
                  <a:srgbClr val="002060"/>
                </a:solidFill>
                <a:latin typeface="Arial" pitchFamily="34" charset="0"/>
                <a:ea typeface="ＭＳ Ｐゴシック" pitchFamily="34" charset="-128"/>
              </a:rPr>
              <a:t>action</a:t>
            </a:r>
            <a:r>
              <a:rPr lang="en-US" sz="2800" b="1" dirty="0">
                <a:solidFill>
                  <a:srgbClr val="002060"/>
                </a:solidFill>
                <a:latin typeface="Arial" pitchFamily="34" charset="0"/>
                <a:ea typeface="ＭＳ Ｐゴシック" pitchFamily="34" charset="-128"/>
              </a:rPr>
              <a:t>  </a:t>
            </a:r>
            <a:r>
              <a:rPr lang="en-US" sz="2800" b="1" dirty="0" err="1">
                <a:solidFill>
                  <a:srgbClr val="002060"/>
                </a:solidFill>
                <a:latin typeface="Arial" pitchFamily="34" charset="0"/>
                <a:ea typeface="ＭＳ Ｐゴシック" pitchFamily="34" charset="-128"/>
              </a:rPr>
              <a:t>humaine</a:t>
            </a:r>
            <a:r>
              <a:rPr lang="en-US" sz="2800" b="1" dirty="0">
                <a:solidFill>
                  <a:srgbClr val="002060"/>
                </a:solidFill>
                <a:latin typeface="Arial" pitchFamily="34" charset="0"/>
                <a:ea typeface="ＭＳ Ｐゴシック" pitchFamily="34" charset="-128"/>
              </a:rPr>
              <a:t> </a:t>
            </a:r>
            <a:r>
              <a:rPr lang="en-US" sz="2800" b="1" dirty="0" err="1">
                <a:solidFill>
                  <a:srgbClr val="002060"/>
                </a:solidFill>
                <a:latin typeface="Arial" pitchFamily="34" charset="0"/>
                <a:ea typeface="ＭＳ Ｐゴシック" pitchFamily="34" charset="-128"/>
              </a:rPr>
              <a:t>dans</a:t>
            </a:r>
            <a:r>
              <a:rPr lang="en-US" sz="2800" b="1" dirty="0">
                <a:solidFill>
                  <a:srgbClr val="002060"/>
                </a:solidFill>
                <a:latin typeface="Arial" pitchFamily="34" charset="0"/>
                <a:ea typeface="ＭＳ Ｐゴシック" pitchFamily="34" charset="-128"/>
              </a:rPr>
              <a:t> les </a:t>
            </a:r>
            <a:r>
              <a:rPr lang="en-US" sz="2800" b="1" dirty="0" err="1">
                <a:solidFill>
                  <a:srgbClr val="002060"/>
                </a:solidFill>
                <a:latin typeface="Arial" pitchFamily="34" charset="0"/>
                <a:ea typeface="ＭＳ Ｐゴシック" pitchFamily="34" charset="-128"/>
              </a:rPr>
              <a:t>pratiques</a:t>
            </a:r>
            <a:r>
              <a:rPr lang="en-US" sz="2800" b="1" dirty="0">
                <a:solidFill>
                  <a:srgbClr val="002060"/>
                </a:solidFill>
                <a:latin typeface="Arial" pitchFamily="34" charset="0"/>
                <a:ea typeface="ＭＳ Ｐゴシック" pitchFamily="34" charset="-128"/>
              </a:rPr>
              <a:t> </a:t>
            </a:r>
            <a:r>
              <a:rPr lang="en-US" sz="2800" b="1" dirty="0" err="1">
                <a:solidFill>
                  <a:srgbClr val="002060"/>
                </a:solidFill>
                <a:latin typeface="Arial" pitchFamily="34" charset="0"/>
                <a:ea typeface="ＭＳ Ｐゴシック" pitchFamily="34" charset="-128"/>
              </a:rPr>
              <a:t>sportives</a:t>
            </a:r>
            <a:endParaRPr lang="en-US" sz="2800" b="1" dirty="0">
              <a:solidFill>
                <a:srgbClr val="002060"/>
              </a:solidFill>
              <a:latin typeface="Arial" pitchFamily="34" charset="0"/>
              <a:ea typeface="ＭＳ Ｐゴシック" pitchFamily="34" charset="-128"/>
            </a:endParaRPr>
          </a:p>
        </p:txBody>
      </p:sp>
      <p:grpSp>
        <p:nvGrpSpPr>
          <p:cNvPr id="6" name="Group 43"/>
          <p:cNvGrpSpPr>
            <a:grpSpLocks/>
          </p:cNvGrpSpPr>
          <p:nvPr/>
        </p:nvGrpSpPr>
        <p:grpSpPr bwMode="auto">
          <a:xfrm>
            <a:off x="4343400" y="2895600"/>
            <a:ext cx="3429000" cy="2133600"/>
            <a:chOff x="1776" y="1824"/>
            <a:chExt cx="2160" cy="1344"/>
          </a:xfrm>
        </p:grpSpPr>
        <p:sp>
          <p:nvSpPr>
            <p:cNvPr id="18476" name="Line 44"/>
            <p:cNvSpPr>
              <a:spLocks noChangeShapeType="1"/>
            </p:cNvSpPr>
            <p:nvPr/>
          </p:nvSpPr>
          <p:spPr bwMode="auto">
            <a:xfrm flipH="1">
              <a:off x="2448" y="1824"/>
              <a:ext cx="384" cy="384"/>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fr-FR">
                <a:latin typeface="Verdana" charset="0"/>
                <a:ea typeface="ＭＳ Ｐゴシック" charset="0"/>
              </a:endParaRPr>
            </a:p>
          </p:txBody>
        </p:sp>
        <p:sp>
          <p:nvSpPr>
            <p:cNvPr id="18477" name="Line 45"/>
            <p:cNvSpPr>
              <a:spLocks noChangeShapeType="1"/>
            </p:cNvSpPr>
            <p:nvPr/>
          </p:nvSpPr>
          <p:spPr bwMode="auto">
            <a:xfrm flipH="1" flipV="1">
              <a:off x="1824" y="2112"/>
              <a:ext cx="624" cy="96"/>
            </a:xfrm>
            <a:prstGeom prst="line">
              <a:avLst/>
            </a:prstGeom>
            <a:noFill/>
            <a:ln w="571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fr-FR">
                <a:latin typeface="Verdana" charset="0"/>
                <a:ea typeface="ＭＳ Ｐゴシック" charset="0"/>
              </a:endParaRPr>
            </a:p>
          </p:txBody>
        </p:sp>
        <p:sp>
          <p:nvSpPr>
            <p:cNvPr id="18478" name="Line 46"/>
            <p:cNvSpPr>
              <a:spLocks noChangeShapeType="1"/>
            </p:cNvSpPr>
            <p:nvPr/>
          </p:nvSpPr>
          <p:spPr bwMode="auto">
            <a:xfrm>
              <a:off x="1824" y="2112"/>
              <a:ext cx="384" cy="432"/>
            </a:xfrm>
            <a:prstGeom prst="line">
              <a:avLst/>
            </a:prstGeom>
            <a:noFill/>
            <a:ln w="571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fr-FR">
                <a:latin typeface="Verdana" charset="0"/>
                <a:ea typeface="ＭＳ Ｐゴシック" charset="0"/>
              </a:endParaRPr>
            </a:p>
          </p:txBody>
        </p:sp>
        <p:sp>
          <p:nvSpPr>
            <p:cNvPr id="18479" name="Line 47"/>
            <p:cNvSpPr>
              <a:spLocks noChangeShapeType="1"/>
            </p:cNvSpPr>
            <p:nvPr/>
          </p:nvSpPr>
          <p:spPr bwMode="auto">
            <a:xfrm flipH="1">
              <a:off x="1776" y="2544"/>
              <a:ext cx="432" cy="432"/>
            </a:xfrm>
            <a:prstGeom prst="line">
              <a:avLst/>
            </a:prstGeom>
            <a:noFill/>
            <a:ln w="571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fr-FR">
                <a:latin typeface="Verdana" charset="0"/>
                <a:ea typeface="ＭＳ Ｐゴシック" charset="0"/>
              </a:endParaRPr>
            </a:p>
          </p:txBody>
        </p:sp>
        <p:sp>
          <p:nvSpPr>
            <p:cNvPr id="18480" name="Line 48"/>
            <p:cNvSpPr>
              <a:spLocks noChangeShapeType="1"/>
            </p:cNvSpPr>
            <p:nvPr/>
          </p:nvSpPr>
          <p:spPr bwMode="auto">
            <a:xfrm flipV="1">
              <a:off x="1776" y="2784"/>
              <a:ext cx="720" cy="192"/>
            </a:xfrm>
            <a:prstGeom prst="line">
              <a:avLst/>
            </a:prstGeom>
            <a:noFill/>
            <a:ln w="571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fr-FR">
                <a:latin typeface="Verdana" charset="0"/>
                <a:ea typeface="ＭＳ Ｐゴシック" charset="0"/>
              </a:endParaRPr>
            </a:p>
          </p:txBody>
        </p:sp>
        <p:sp>
          <p:nvSpPr>
            <p:cNvPr id="18481" name="Line 49"/>
            <p:cNvSpPr>
              <a:spLocks noChangeShapeType="1"/>
            </p:cNvSpPr>
            <p:nvPr/>
          </p:nvSpPr>
          <p:spPr bwMode="auto">
            <a:xfrm>
              <a:off x="2496" y="2784"/>
              <a:ext cx="336" cy="384"/>
            </a:xfrm>
            <a:prstGeom prst="line">
              <a:avLst/>
            </a:prstGeom>
            <a:noFill/>
            <a:ln w="571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fr-FR">
                <a:latin typeface="Verdana" charset="0"/>
                <a:ea typeface="ＭＳ Ｐゴシック" charset="0"/>
              </a:endParaRPr>
            </a:p>
          </p:txBody>
        </p:sp>
        <p:sp>
          <p:nvSpPr>
            <p:cNvPr id="18482" name="Line 50"/>
            <p:cNvSpPr>
              <a:spLocks noChangeShapeType="1"/>
            </p:cNvSpPr>
            <p:nvPr/>
          </p:nvSpPr>
          <p:spPr bwMode="auto">
            <a:xfrm flipV="1">
              <a:off x="2832" y="2784"/>
              <a:ext cx="336" cy="384"/>
            </a:xfrm>
            <a:prstGeom prst="line">
              <a:avLst/>
            </a:prstGeom>
            <a:noFill/>
            <a:ln w="571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fr-FR">
                <a:latin typeface="Verdana" charset="0"/>
                <a:ea typeface="ＭＳ Ｐゴシック" charset="0"/>
              </a:endParaRPr>
            </a:p>
          </p:txBody>
        </p:sp>
        <p:sp>
          <p:nvSpPr>
            <p:cNvPr id="18483" name="Line 51"/>
            <p:cNvSpPr>
              <a:spLocks noChangeShapeType="1"/>
            </p:cNvSpPr>
            <p:nvPr/>
          </p:nvSpPr>
          <p:spPr bwMode="auto">
            <a:xfrm>
              <a:off x="3168" y="2784"/>
              <a:ext cx="768" cy="240"/>
            </a:xfrm>
            <a:prstGeom prst="line">
              <a:avLst/>
            </a:prstGeom>
            <a:noFill/>
            <a:ln w="571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fr-FR">
                <a:latin typeface="Verdana" charset="0"/>
                <a:ea typeface="ＭＳ Ｐゴシック" charset="0"/>
              </a:endParaRPr>
            </a:p>
          </p:txBody>
        </p:sp>
        <p:sp>
          <p:nvSpPr>
            <p:cNvPr id="18484" name="Line 52"/>
            <p:cNvSpPr>
              <a:spLocks noChangeShapeType="1"/>
            </p:cNvSpPr>
            <p:nvPr/>
          </p:nvSpPr>
          <p:spPr bwMode="auto">
            <a:xfrm flipH="1" flipV="1">
              <a:off x="3504" y="2544"/>
              <a:ext cx="432" cy="480"/>
            </a:xfrm>
            <a:prstGeom prst="line">
              <a:avLst/>
            </a:prstGeom>
            <a:noFill/>
            <a:ln w="571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fr-FR">
                <a:latin typeface="Verdana" charset="0"/>
                <a:ea typeface="ＭＳ Ｐゴシック" charset="0"/>
              </a:endParaRPr>
            </a:p>
          </p:txBody>
        </p:sp>
        <p:sp>
          <p:nvSpPr>
            <p:cNvPr id="18485" name="Line 53"/>
            <p:cNvSpPr>
              <a:spLocks noChangeShapeType="1"/>
            </p:cNvSpPr>
            <p:nvPr/>
          </p:nvSpPr>
          <p:spPr bwMode="auto">
            <a:xfrm flipV="1">
              <a:off x="3504" y="2064"/>
              <a:ext cx="336" cy="480"/>
            </a:xfrm>
            <a:prstGeom prst="line">
              <a:avLst/>
            </a:prstGeom>
            <a:noFill/>
            <a:ln w="571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fr-FR">
                <a:latin typeface="Verdana" charset="0"/>
                <a:ea typeface="ＭＳ Ｐゴシック" charset="0"/>
              </a:endParaRPr>
            </a:p>
          </p:txBody>
        </p:sp>
        <p:sp>
          <p:nvSpPr>
            <p:cNvPr id="18486" name="Line 54"/>
            <p:cNvSpPr>
              <a:spLocks noChangeShapeType="1"/>
            </p:cNvSpPr>
            <p:nvPr/>
          </p:nvSpPr>
          <p:spPr bwMode="auto">
            <a:xfrm flipH="1">
              <a:off x="3120" y="2064"/>
              <a:ext cx="720" cy="192"/>
            </a:xfrm>
            <a:prstGeom prst="line">
              <a:avLst/>
            </a:prstGeom>
            <a:noFill/>
            <a:ln w="571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fr-FR">
                <a:latin typeface="Verdana" charset="0"/>
                <a:ea typeface="ＭＳ Ｐゴシック" charset="0"/>
              </a:endParaRPr>
            </a:p>
          </p:txBody>
        </p:sp>
        <p:sp>
          <p:nvSpPr>
            <p:cNvPr id="18487" name="Line 55"/>
            <p:cNvSpPr>
              <a:spLocks noChangeShapeType="1"/>
            </p:cNvSpPr>
            <p:nvPr/>
          </p:nvSpPr>
          <p:spPr bwMode="auto">
            <a:xfrm flipH="1" flipV="1">
              <a:off x="2832" y="1824"/>
              <a:ext cx="288" cy="432"/>
            </a:xfrm>
            <a:prstGeom prst="line">
              <a:avLst/>
            </a:prstGeom>
            <a:noFill/>
            <a:ln w="571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fr-FR">
                <a:latin typeface="Verdana" charset="0"/>
                <a:ea typeface="ＭＳ Ｐゴシック" charset="0"/>
              </a:endParaRPr>
            </a:p>
          </p:txBody>
        </p:sp>
        <p:sp>
          <p:nvSpPr>
            <p:cNvPr id="18488" name="Text Box 56"/>
            <p:cNvSpPr txBox="1">
              <a:spLocks noChangeArrowheads="1"/>
            </p:cNvSpPr>
            <p:nvPr/>
          </p:nvSpPr>
          <p:spPr bwMode="auto">
            <a:xfrm>
              <a:off x="2256" y="2256"/>
              <a:ext cx="1248" cy="523"/>
            </a:xfrm>
            <a:prstGeom prst="rect">
              <a:avLst/>
            </a:prstGeom>
            <a:solidFill>
              <a:srgbClr val="CC339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fr-FR" sz="2400" b="1">
                  <a:latin typeface="Verdana" charset="0"/>
                  <a:ea typeface="ＭＳ Ｐゴシック" charset="0"/>
                </a:rPr>
                <a:t>Action sportive</a:t>
              </a:r>
            </a:p>
          </p:txBody>
        </p:sp>
      </p:grpSp>
      <p:grpSp>
        <p:nvGrpSpPr>
          <p:cNvPr id="7" name="Group 57"/>
          <p:cNvGrpSpPr>
            <a:grpSpLocks/>
          </p:cNvGrpSpPr>
          <p:nvPr/>
        </p:nvGrpSpPr>
        <p:grpSpPr bwMode="auto">
          <a:xfrm>
            <a:off x="1828801" y="1905001"/>
            <a:ext cx="2663825" cy="1871663"/>
            <a:chOff x="1968" y="624"/>
            <a:chExt cx="1678" cy="1179"/>
          </a:xfrm>
        </p:grpSpPr>
        <p:sp>
          <p:nvSpPr>
            <p:cNvPr id="18490" name="Oval 58"/>
            <p:cNvSpPr>
              <a:spLocks noChangeArrowheads="1"/>
            </p:cNvSpPr>
            <p:nvPr/>
          </p:nvSpPr>
          <p:spPr bwMode="auto">
            <a:xfrm>
              <a:off x="1968" y="624"/>
              <a:ext cx="1678" cy="1179"/>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fr-FR">
                <a:latin typeface="Verdana" charset="0"/>
                <a:ea typeface="ＭＳ Ｐゴシック" charset="0"/>
              </a:endParaRPr>
            </a:p>
          </p:txBody>
        </p:sp>
        <p:sp>
          <p:nvSpPr>
            <p:cNvPr id="18491" name="Oval 59"/>
            <p:cNvSpPr>
              <a:spLocks noChangeArrowheads="1"/>
            </p:cNvSpPr>
            <p:nvPr/>
          </p:nvSpPr>
          <p:spPr bwMode="auto">
            <a:xfrm>
              <a:off x="2160" y="864"/>
              <a:ext cx="1344" cy="902"/>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r>
                <a:rPr lang="fr-FR" sz="2400" b="1">
                  <a:solidFill>
                    <a:schemeClr val="bg2"/>
                  </a:solidFill>
                  <a:latin typeface="Verdana" charset="0"/>
                  <a:ea typeface="ＭＳ Ｐゴシック" charset="0"/>
                </a:rPr>
                <a:t>Valeurs </a:t>
              </a:r>
            </a:p>
            <a:p>
              <a:pPr algn="ctr" eaLnBrk="0" hangingPunct="0">
                <a:defRPr/>
              </a:pPr>
              <a:r>
                <a:rPr lang="fr-FR" sz="2400" b="1">
                  <a:solidFill>
                    <a:schemeClr val="bg2"/>
                  </a:solidFill>
                  <a:latin typeface="Verdana" charset="0"/>
                  <a:ea typeface="ＭＳ Ｐゴシック" charset="0"/>
                </a:rPr>
                <a:t>et </a:t>
              </a:r>
            </a:p>
            <a:p>
              <a:pPr algn="ctr" eaLnBrk="0" hangingPunct="0">
                <a:defRPr/>
              </a:pPr>
              <a:r>
                <a:rPr lang="fr-FR" sz="2400" b="1">
                  <a:solidFill>
                    <a:schemeClr val="bg2"/>
                  </a:solidFill>
                  <a:latin typeface="Verdana" charset="0"/>
                  <a:ea typeface="ＭＳ Ｐゴシック" charset="0"/>
                </a:rPr>
                <a:t>Motifs</a:t>
              </a:r>
            </a:p>
          </p:txBody>
        </p:sp>
      </p:grpSp>
      <p:grpSp>
        <p:nvGrpSpPr>
          <p:cNvPr id="8" name="Group 60"/>
          <p:cNvGrpSpPr>
            <a:grpSpLocks/>
          </p:cNvGrpSpPr>
          <p:nvPr/>
        </p:nvGrpSpPr>
        <p:grpSpPr bwMode="auto">
          <a:xfrm>
            <a:off x="1828801" y="4343401"/>
            <a:ext cx="2663825" cy="1719263"/>
            <a:chOff x="192" y="2688"/>
            <a:chExt cx="1678" cy="1179"/>
          </a:xfrm>
        </p:grpSpPr>
        <p:sp>
          <p:nvSpPr>
            <p:cNvPr id="18493" name="Oval 61"/>
            <p:cNvSpPr>
              <a:spLocks noChangeArrowheads="1"/>
            </p:cNvSpPr>
            <p:nvPr/>
          </p:nvSpPr>
          <p:spPr bwMode="auto">
            <a:xfrm>
              <a:off x="192" y="2688"/>
              <a:ext cx="1678" cy="1179"/>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fr-FR">
                <a:latin typeface="Verdana" charset="0"/>
                <a:ea typeface="ＭＳ Ｐゴシック" charset="0"/>
              </a:endParaRPr>
            </a:p>
          </p:txBody>
        </p:sp>
        <p:sp>
          <p:nvSpPr>
            <p:cNvPr id="18494" name="Oval 62"/>
            <p:cNvSpPr>
              <a:spLocks noChangeArrowheads="1"/>
            </p:cNvSpPr>
            <p:nvPr/>
          </p:nvSpPr>
          <p:spPr bwMode="auto">
            <a:xfrm>
              <a:off x="432" y="2832"/>
              <a:ext cx="1416" cy="902"/>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0" hangingPunct="0"/>
              <a:r>
                <a:rPr lang="fr-FR" sz="2400" b="1">
                  <a:solidFill>
                    <a:schemeClr val="bg2"/>
                  </a:solidFill>
                  <a:ea typeface="ＭＳ Ｐゴシック" pitchFamily="34" charset="-128"/>
                </a:rPr>
                <a:t>Maîtrise </a:t>
              </a:r>
            </a:p>
            <a:p>
              <a:pPr algn="ctr" eaLnBrk="0" hangingPunct="0"/>
              <a:r>
                <a:rPr lang="fr-FR" sz="2400" b="1">
                  <a:solidFill>
                    <a:schemeClr val="bg2"/>
                  </a:solidFill>
                  <a:ea typeface="ＭＳ Ｐゴシック" pitchFamily="34" charset="-128"/>
                </a:rPr>
                <a:t>de soi</a:t>
              </a:r>
            </a:p>
            <a:p>
              <a:pPr algn="ctr" eaLnBrk="0" hangingPunct="0"/>
              <a:endParaRPr lang="fr-FR" sz="2400" b="1">
                <a:solidFill>
                  <a:schemeClr val="bg2"/>
                </a:solidFill>
                <a:ea typeface="ＭＳ Ｐゴシック" pitchFamily="34" charset="-128"/>
              </a:endParaRPr>
            </a:p>
          </p:txBody>
        </p:sp>
      </p:gr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is">
  <a:themeElements>
    <a:clrScheme name="Concis">
      <a:dk1>
        <a:sysClr val="windowText" lastClr="000000"/>
      </a:dk1>
      <a:lt1>
        <a:sysClr val="window" lastClr="FFFFFF"/>
      </a:lt1>
      <a:dk2>
        <a:srgbClr val="212121"/>
      </a:dk2>
      <a:lt2>
        <a:srgbClr val="636363"/>
      </a:lt2>
      <a:accent1>
        <a:srgbClr val="8664B0"/>
      </a:accent1>
      <a:accent2>
        <a:srgbClr val="D75BCD"/>
      </a:accent2>
      <a:accent3>
        <a:srgbClr val="E54D86"/>
      </a:accent3>
      <a:accent4>
        <a:srgbClr val="DE4547"/>
      </a:accent4>
      <a:accent5>
        <a:srgbClr val="F16E40"/>
      </a:accent5>
      <a:accent6>
        <a:srgbClr val="EB9C5A"/>
      </a:accent6>
      <a:hlink>
        <a:srgbClr val="8F8F8F"/>
      </a:hlink>
      <a:folHlink>
        <a:srgbClr val="A5A5A5"/>
      </a:folHlink>
    </a:clrScheme>
    <a:fontScheme name="Concis">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Concis">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7AF46513-5B0D-4B03-9323-32F3F0BFC9D6}"/>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TM03457503[[fn=Concis]]</Template>
  <TotalTime>1737</TotalTime>
  <Words>2630</Words>
  <Application>Microsoft Office PowerPoint</Application>
  <PresentationFormat>Grand écran</PresentationFormat>
  <Paragraphs>404</Paragraphs>
  <Slides>30</Slides>
  <Notes>7</Notes>
  <HiddenSlides>0</HiddenSlides>
  <MMClips>0</MMClips>
  <ScaleCrop>false</ScaleCrop>
  <HeadingPairs>
    <vt:vector size="8" baseType="variant">
      <vt:variant>
        <vt:lpstr>Polices utilisées</vt:lpstr>
      </vt:variant>
      <vt:variant>
        <vt:i4>10</vt:i4>
      </vt:variant>
      <vt:variant>
        <vt:lpstr>Thème</vt:lpstr>
      </vt:variant>
      <vt:variant>
        <vt:i4>1</vt:i4>
      </vt:variant>
      <vt:variant>
        <vt:lpstr>Serveurs OLE incorporés</vt:lpstr>
      </vt:variant>
      <vt:variant>
        <vt:i4>1</vt:i4>
      </vt:variant>
      <vt:variant>
        <vt:lpstr>Titres des diapositives</vt:lpstr>
      </vt:variant>
      <vt:variant>
        <vt:i4>30</vt:i4>
      </vt:variant>
    </vt:vector>
  </HeadingPairs>
  <TitlesOfParts>
    <vt:vector size="42" baseType="lpstr">
      <vt:lpstr>ＭＳ Ｐゴシック</vt:lpstr>
      <vt:lpstr>Arial</vt:lpstr>
      <vt:lpstr>Bradley Hand ITC</vt:lpstr>
      <vt:lpstr>Calibri</vt:lpstr>
      <vt:lpstr>Century Gothic</vt:lpstr>
      <vt:lpstr>Comic Sans MS</vt:lpstr>
      <vt:lpstr>Times New Roman</vt:lpstr>
      <vt:lpstr>Verdana</vt:lpstr>
      <vt:lpstr>Wingdings</vt:lpstr>
      <vt:lpstr>Wingdings 2</vt:lpstr>
      <vt:lpstr>Concis</vt:lpstr>
      <vt:lpstr>Diapositive</vt:lpstr>
      <vt:lpstr>    « Pour la réussite de tous en EPS : comment                   prendre en compte toutes les inégalités ? »  Retour sur les contributions théoriques et pratiques de ces journées                                                             Daniel Bouthier ex enseignant d’EPS                                                                                 et enseignant chercheur en STAPS  </vt:lpstr>
      <vt:lpstr>Merci au SNEP aquitain</vt:lpstr>
      <vt:lpstr>Conférences débats</vt:lpstr>
      <vt:lpstr>Réexaminer les principaux facteurs déterminant  l’accès et le développement des élèves en EPS     </vt:lpstr>
      <vt:lpstr>La richesse des Pratiques Physiques Sportives et Artistiques (APSA/PPSA) :  des pratiques sociales qui ont de l’épaisseur culturelle</vt:lpstr>
      <vt:lpstr>Les pratiques sportives comme contexte et induction d’activités techniques</vt:lpstr>
      <vt:lpstr>Ateliers de Pratiques observation partielle   </vt:lpstr>
      <vt:lpstr>Présentation PowerPoint</vt:lpstr>
      <vt:lpstr>Présentation PowerPoint</vt:lpstr>
      <vt:lpstr>Présentation PowerPoint</vt:lpstr>
      <vt:lpstr>Présentation PowerPoint</vt:lpstr>
      <vt:lpstr>Présentation PowerPoint</vt:lpstr>
      <vt:lpstr>    La situation d’apprentissage </vt:lpstr>
      <vt:lpstr> La genèse instrumentale   (Rabardel 1995 et 2014)</vt:lpstr>
      <vt:lpstr>Présentation PowerPoint</vt:lpstr>
      <vt:lpstr>Présentation PowerPoint</vt:lpstr>
      <vt:lpstr>     </vt:lpstr>
      <vt:lpstr>Présentation PowerPoint</vt:lpstr>
      <vt:lpstr>Présentation PowerPoint</vt:lpstr>
      <vt:lpstr>Une unité dialectique entre acte et pensée</vt:lpstr>
      <vt:lpstr>Présentation PowerPoint</vt:lpstr>
      <vt:lpstr>Modélisation technologique et transposition didactique des pratiques sociales (PPSA)</vt:lpstr>
      <vt:lpstr>D. Influences schématiques de la prise de décisions en jeu</vt:lpstr>
      <vt:lpstr>Présentation PowerPoint</vt:lpstr>
      <vt:lpstr>      « Pour une formation culturelle polytechnique et multimodale des élèves en EPS, par une approche spiralaire des différentes facettes de l’action sportive  </vt:lpstr>
      <vt:lpstr>L’EPS est étude des APSA/PPSA</vt:lpstr>
      <vt:lpstr>Présentation PowerPoint</vt:lpstr>
      <vt:lpstr>Développer la prise de décisions</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Daniel Bouthier</dc:creator>
  <cp:lastModifiedBy>Daniel Bouthier</cp:lastModifiedBy>
  <cp:revision>23</cp:revision>
  <dcterms:created xsi:type="dcterms:W3CDTF">2026-04-20T08:01:23Z</dcterms:created>
  <dcterms:modified xsi:type="dcterms:W3CDTF">2026-04-28T12:40:13Z</dcterms:modified>
</cp:coreProperties>
</file>