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0" r:id="rId5"/>
    <p:sldId id="291" r:id="rId6"/>
    <p:sldId id="277" r:id="rId7"/>
    <p:sldId id="292" r:id="rId8"/>
    <p:sldId id="295" r:id="rId9"/>
    <p:sldId id="303" r:id="rId10"/>
    <p:sldId id="296" r:id="rId11"/>
    <p:sldId id="298" r:id="rId12"/>
    <p:sldId id="299" r:id="rId13"/>
    <p:sldId id="259" r:id="rId14"/>
    <p:sldId id="261" r:id="rId15"/>
    <p:sldId id="262" r:id="rId16"/>
    <p:sldId id="264" r:id="rId17"/>
    <p:sldId id="300" r:id="rId18"/>
    <p:sldId id="265" r:id="rId19"/>
    <p:sldId id="304" r:id="rId20"/>
    <p:sldId id="305" r:id="rId21"/>
    <p:sldId id="301" r:id="rId22"/>
    <p:sldId id="263" r:id="rId23"/>
    <p:sldId id="288" r:id="rId24"/>
    <p:sldId id="283" r:id="rId25"/>
    <p:sldId id="289" r:id="rId26"/>
    <p:sldId id="286" r:id="rId27"/>
    <p:sldId id="269" r:id="rId28"/>
    <p:sldId id="302" r:id="rId29"/>
    <p:sldId id="28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/>
    <p:restoredTop sz="94733"/>
  </p:normalViewPr>
  <p:slideViewPr>
    <p:cSldViewPr snapToGrid="0">
      <p:cViewPr varScale="1">
        <p:scale>
          <a:sx n="105" d="100"/>
          <a:sy n="105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744BF-81F0-3343-A8BE-36BF877DB61F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7393-F922-7546-A53C-5E780478B3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92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Variables didactiques (temps espace, matériel, règles du jeu…. JP Garel)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07393-F922-7546-A53C-5E780478B363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58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A0B32-790E-DF17-229F-3DA94CBE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93D8C8-C8AE-2FD0-BF06-7203ECFE9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00FD24-EAC2-2E1A-05F3-D528A332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FBDF65-35B1-3A26-FD14-92159FD6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5CFEFC-7825-74A5-82D6-6E008C56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04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5E022-B5DE-5EF5-1BEB-7892BA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D965C6-B096-5CA2-6A1C-D72BD4D84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01811-9A79-D003-E1C5-7AEEAF932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2E7D0C-D24A-10A5-D868-EB4F513A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7D88C3-F4B4-7EDC-2923-DBD4FD40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6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3662BD5-44F7-934F-6829-3303B8FE4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767AB4-4A2C-B6BF-5C2A-FA4C265D2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176A0C-0772-856D-1A14-F2FA2982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F6F0F-E2F7-2D1A-992A-764F1AB3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0A46D4-39A5-4B8F-FA62-453C4FFC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47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0C130-E42A-FA0F-D398-C75EEDCB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2E5294-8D29-DEBF-20A9-D32568526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D3AB6E-1972-9BC2-B1FA-878C8CE3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B42B04-1C57-6285-7BB7-B1208D88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C67A5E-4387-A5AD-8755-4B42E474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264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A220A-0C19-089F-E494-34FB2EDA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B2C7FF-E3E7-8DF0-0A1E-7AE1FFD39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1B5D7-4BC1-A27D-0B3C-AD5DECC6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38EDF6-48A9-5356-548E-4E58663B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02BB5-0E26-3B48-3FD2-7C49D91D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37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17F9D-36E8-CD99-1C26-E13781A0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DEA05-C8B6-DC77-7486-7CBED4277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2BE7EC-FDBF-0509-316E-9A1CA0C5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95B3B1-9695-10E6-4658-977DDF2F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684186-E003-6087-0CDB-012FDC1B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8DADF9-7AE7-26C1-5F93-4ABC7549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73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6614E-C7A6-70C0-ADFE-2D7A3158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1F41CD-0079-B0D1-0714-9E5CDB71D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145028-D504-7F4B-F419-938C641F0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704E52-A4E0-F1BF-96DC-5B614FE68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ED3BE6-4AFC-446B-B7CE-2E4DBDE139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122C97-25E4-ED28-4F88-7ACB879C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E8AEE1-789E-C4B7-611B-63D58D498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B819B6-5395-7D5B-8F8B-A976586A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89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08CD86-746E-A1F2-9DBD-4AA47961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B2D5CA-90EF-2BEB-234A-D01D00F5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A95756-FA98-902D-2320-48AE1190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98D5CA-A638-B803-A589-67DCED92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36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D86FE6-DFDA-2A59-A55E-4A54F1A2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DA76AB-1C22-8581-FB08-4140A327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AD8925-1602-57A8-5C4F-29C15DD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04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CB56D-4727-96E7-A65B-215D99E4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EDEEA9-7147-EA9D-E5F5-1788DF275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EF57FC-9041-B716-4479-CE2457FBB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3F486F-BD9F-C1E5-A637-5137F786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1BC95-4EF4-42E8-C642-579CB46A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A2FA18-642E-FB77-870A-D65BABF2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95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35A73-367F-6816-7A61-305C2BC6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5B01BF-4888-8336-CD50-C9BE9CEFE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C5F07A-17E2-25EE-EF18-E66142F5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B2B58C-8B1E-D138-DF23-C4FCA65F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38BCAF-E640-EE1C-D6F5-950F1194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2C5F06-8A0A-661B-223C-F5218E33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4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DAE9A3-4B20-AF9A-5A62-1BA2BF2A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E4EBE1-4C2A-7070-3A5F-39921880D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E67FF8-AA23-C70E-FB0C-BD0C08C81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9486F-2680-9F40-BB01-7B49E816D564}" type="datetimeFigureOut">
              <a:rPr lang="fr-FR" smtClean="0"/>
              <a:t>27/04/2026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995D10-6693-8F45-F1A9-BF865C9C1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0A226D-0A38-286D-7CE5-7789F48AD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1A4C-8447-D949-8C29-C6B7E71A9D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551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A3128CE-4125-DEB7-D288-470BA991C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1"/>
              <a:t>Tant Maxime, MCF, INSPE Normandie Rouen Le Havre, Centre interdisciplinaire de Recherche Normand en Éducation et Formation (CIRNEF, UR 7454), Université de Rouen Normandie.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F5E73E-33A3-3AD8-72CB-7C33D2518E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404258" y="1293927"/>
            <a:ext cx="95467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noProof="1">
                <a:latin typeface="Arial" panose="020B0604020202020204" pitchFamily="34" charset="0"/>
              </a:rPr>
              <a:t>Enseignants d’EPS (E) et inclusion des élèves en situation de handicap (ÉSH) : </a:t>
            </a:r>
            <a:br>
              <a:rPr lang="fr-FR" sz="3200" noProof="1">
                <a:latin typeface="Arial" panose="020B0604020202020204" pitchFamily="34" charset="0"/>
              </a:rPr>
            </a:br>
            <a:r>
              <a:rPr lang="fr-FR" sz="3200" noProof="1">
                <a:latin typeface="Arial" panose="020B0604020202020204" pitchFamily="34" charset="0"/>
              </a:rPr>
              <a:t>détermination de profils et pistes de formation.</a:t>
            </a:r>
            <a:endParaRPr kumimoji="0" lang="fr-FR" sz="32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018195-F133-ACB7-7240-E44740E9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668" y="4984905"/>
            <a:ext cx="2393907" cy="1873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270E72-EF4E-2450-EEFF-C018E7C9C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5" y="4929809"/>
            <a:ext cx="4122001" cy="19281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4330766-3442-7194-77DA-B5B5D868E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262" y="4929809"/>
            <a:ext cx="3676815" cy="1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0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03DA5-8F7F-49D4-2DCD-4378A964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9B202-E5E2-477A-57EB-90DDFF46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Ce que dit la littérature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B53E7-8D5E-4F23-7C0D-5FC8D374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300" noProof="1"/>
              <a:t>Les attitudes des E EPS dépendent de 3 facteurs : propres aux E/</a:t>
            </a:r>
            <a:r>
              <a:rPr lang="fr-FR" sz="2300" noProof="1">
                <a:solidFill>
                  <a:schemeClr val="accent1"/>
                </a:solidFill>
              </a:rPr>
              <a:t>Propres aux ÉSH</a:t>
            </a:r>
            <a:r>
              <a:rPr lang="fr-FR" sz="2300" noProof="1"/>
              <a:t>/Environnementaux </a:t>
            </a:r>
          </a:p>
          <a:p>
            <a:pPr marL="457200" lvl="1" indent="0">
              <a:buNone/>
            </a:pPr>
            <a:endParaRPr lang="fr-FR" noProof="1"/>
          </a:p>
          <a:p>
            <a:pPr marL="457200" lvl="1" indent="0">
              <a:buNone/>
            </a:pPr>
            <a:r>
              <a:rPr lang="fr-FR" noProof="1">
                <a:solidFill>
                  <a:schemeClr val="accent1"/>
                </a:solidFill>
              </a:rPr>
              <a:t>Le type de handicap (troubles des apprentissages VS troubles comportementaux VS handicap moteur et mental)</a:t>
            </a:r>
          </a:p>
          <a:p>
            <a:pPr marL="457200" lvl="1" indent="0">
              <a:buNone/>
            </a:pPr>
            <a:endParaRPr lang="fr-FR" noProof="1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fr-FR" noProof="1">
                <a:solidFill>
                  <a:schemeClr val="accent1"/>
                </a:solidFill>
              </a:rPr>
              <a:t>La sévérité du handicap (+ il est profond et + les attitudes sont -)</a:t>
            </a:r>
          </a:p>
          <a:p>
            <a:pPr marL="457200" lvl="1" indent="0">
              <a:buNone/>
            </a:pPr>
            <a:endParaRPr lang="fr-FR" noProof="1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fr-FR" noProof="1">
                <a:solidFill>
                  <a:schemeClr val="accent1"/>
                </a:solidFill>
              </a:rPr>
              <a:t>L’âge de l’ÉSH et le niveau de classe atteints (+ l’ÉSH avance en âge + les attitudes sont -)</a:t>
            </a:r>
          </a:p>
          <a:p>
            <a:pPr marL="457200" lvl="1" indent="0">
              <a:buNone/>
            </a:pPr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07589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C7B3-8448-43B1-59C5-04FF288F9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017DB-C749-F58C-F8B5-44A195D4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Ce que dit la littérature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B3F6D7-3E6A-546E-09CB-32629022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9495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700" noProof="1"/>
              <a:t>Les attitudes des E EPS dépendent de 3 facteurs :</a:t>
            </a:r>
            <a:r>
              <a:rPr lang="fr-FR" sz="2700" noProof="1">
                <a:solidFill>
                  <a:schemeClr val="accent1"/>
                </a:solidFill>
              </a:rPr>
              <a:t> </a:t>
            </a:r>
            <a:r>
              <a:rPr lang="fr-FR" sz="2700" noProof="1"/>
              <a:t>propres aux E/Propres aux ÉSH/</a:t>
            </a:r>
            <a:r>
              <a:rPr lang="fr-FR" sz="2700" noProof="1">
                <a:solidFill>
                  <a:schemeClr val="accent1"/>
                </a:solidFill>
              </a:rPr>
              <a:t>Environnementaux </a:t>
            </a:r>
          </a:p>
          <a:p>
            <a:pPr marL="0" indent="0">
              <a:buNone/>
            </a:pPr>
            <a:endParaRPr lang="fr-FR" noProof="1">
              <a:solidFill>
                <a:schemeClr val="accent1"/>
              </a:solidFill>
            </a:endParaRPr>
          </a:p>
          <a:p>
            <a:r>
              <a:rPr lang="fr-FR" noProof="1">
                <a:solidFill>
                  <a:schemeClr val="accent1"/>
                </a:solidFill>
              </a:rPr>
              <a:t>Le décalage entre les </a:t>
            </a:r>
            <a:r>
              <a:rPr lang="fr-FR" b="1" noProof="1">
                <a:solidFill>
                  <a:schemeClr val="accent1"/>
                </a:solidFill>
              </a:rPr>
              <a:t>injonctions institutionnelles</a:t>
            </a:r>
            <a:r>
              <a:rPr lang="fr-FR" noProof="1">
                <a:solidFill>
                  <a:schemeClr val="accent1"/>
                </a:solidFill>
              </a:rPr>
              <a:t> et les moyens mis à disposition (formations, aides humaines, dispositifs, ressources, etc.)</a:t>
            </a:r>
          </a:p>
          <a:p>
            <a:pPr marL="457200" lvl="1" indent="0">
              <a:buNone/>
            </a:pPr>
            <a:endParaRPr lang="fr-FR" noProof="1">
              <a:solidFill>
                <a:schemeClr val="accent1"/>
              </a:solidFill>
            </a:endParaRPr>
          </a:p>
          <a:p>
            <a:pPr>
              <a:buSzPct val="45000"/>
            </a:pPr>
            <a:r>
              <a:rPr lang="fr-FR" noProof="1">
                <a:solidFill>
                  <a:schemeClr val="accent1"/>
                </a:solidFill>
              </a:rPr>
              <a:t>L’inclusivité de l’</a:t>
            </a:r>
            <a:r>
              <a:rPr lang="fr-FR" b="1" noProof="1">
                <a:solidFill>
                  <a:schemeClr val="accent1"/>
                </a:solidFill>
              </a:rPr>
              <a:t>établissement</a:t>
            </a:r>
            <a:r>
              <a:rPr lang="fr-FR" noProof="1">
                <a:solidFill>
                  <a:schemeClr val="accent1"/>
                </a:solidFill>
              </a:rPr>
              <a:t>  = établissement avec une culture inclusive ? Ouverture sur partenaires extérieurs? Sensibilité de la direction ?</a:t>
            </a:r>
          </a:p>
          <a:p>
            <a:pPr marL="0" indent="0">
              <a:buSzPct val="45000"/>
              <a:buNone/>
            </a:pPr>
            <a:r>
              <a:rPr lang="fr-FR" noProof="1">
                <a:solidFill>
                  <a:schemeClr val="accent1"/>
                </a:solidFill>
              </a:rPr>
              <a:t> =&gt; important car cela conditionne moyens organisationnels (EDT, dédoublement, coenseignement...), humains (AESH, ressources), matériels, etc.</a:t>
            </a:r>
          </a:p>
          <a:p>
            <a:pPr marL="457200" lvl="1" indent="0">
              <a:buNone/>
            </a:pPr>
            <a:endParaRPr lang="fr-FR" noProof="1">
              <a:solidFill>
                <a:schemeClr val="accent1"/>
              </a:solidFill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fr-FR" noProof="1">
                <a:solidFill>
                  <a:schemeClr val="accent1"/>
                </a:solidFill>
              </a:rPr>
              <a:t>Les caractéristiques  de la </a:t>
            </a:r>
            <a:r>
              <a:rPr lang="fr-FR" b="1" noProof="1">
                <a:solidFill>
                  <a:schemeClr val="accent1"/>
                </a:solidFill>
              </a:rPr>
              <a:t>classe</a:t>
            </a:r>
            <a:r>
              <a:rPr lang="fr-FR" noProof="1">
                <a:solidFill>
                  <a:schemeClr val="accent1"/>
                </a:solidFill>
              </a:rPr>
              <a:t> : 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noProof="1">
                <a:solidFill>
                  <a:schemeClr val="accent1"/>
                </a:solidFill>
              </a:rPr>
              <a:t>Effectifs (N é /classe inclant un é TSA sévère?)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noProof="1">
                <a:solidFill>
                  <a:schemeClr val="accent1"/>
                </a:solidFill>
              </a:rPr>
              <a:t>Le taux d'hétérogénéité (N ÉSH, BEP, vulnérables/classe)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noProof="1">
                <a:solidFill>
                  <a:schemeClr val="accent1"/>
                </a:solidFill>
              </a:rPr>
              <a:t>Climat de classe (dans quelle classe inclure un élève TDAH : classe facile ou difficile?)</a:t>
            </a:r>
          </a:p>
          <a:p>
            <a:pPr lvl="1">
              <a:buSzPct val="45000"/>
              <a:buFont typeface="StarSymbol"/>
              <a:buChar char="●"/>
            </a:pPr>
            <a:endParaRPr lang="fr-FR" noProof="1"/>
          </a:p>
          <a:p>
            <a:pPr marL="457200" lvl="1" indent="0">
              <a:buNone/>
            </a:pPr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04040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B095-C34A-A983-B17C-F0A5E3212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14C75-05D2-1A25-7B58-3AAF113F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Plan de l’intervention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2BCBE-F517-3296-5336-EAA3CF499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Introduction/contexte </a:t>
            </a:r>
          </a:p>
          <a:p>
            <a:r>
              <a:rPr lang="fr-FR" noProof="1"/>
              <a:t>Que dit la littérature internationale?</a:t>
            </a:r>
          </a:p>
          <a:p>
            <a:r>
              <a:rPr lang="fr-FR" noProof="1"/>
              <a:t>Détermination de profils d’E. EPS ?</a:t>
            </a:r>
          </a:p>
          <a:p>
            <a:r>
              <a:rPr lang="fr-FR" noProof="1"/>
              <a:t>Caractéristiques des E. de chaque profil</a:t>
            </a:r>
          </a:p>
          <a:p>
            <a:r>
              <a:rPr lang="fr-FR" noProof="1"/>
              <a:t>Pistes de passage entre les profils</a:t>
            </a:r>
          </a:p>
          <a:p>
            <a:r>
              <a:rPr lang="fr-FR" noProof="1"/>
              <a:t>Conclusion/précautions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D8226-503D-2729-54B2-4EAD2EA0C4C9}"/>
              </a:ext>
            </a:extLst>
          </p:cNvPr>
          <p:cNvSpPr/>
          <p:nvPr/>
        </p:nvSpPr>
        <p:spPr>
          <a:xfrm>
            <a:off x="838200" y="2836549"/>
            <a:ext cx="6251532" cy="501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67374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1FE86-916B-237C-B94A-1D1BD9A4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La détermination de profils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1896C7-AE5A-849D-8C5A-2AFF2C933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Enquêtes régulières sous la forme de questionnaires (fermés) =&gt; données démographiques, perceptions et attitudes des enseignants, leurs pratiques d’enseignement déclarées et les formes de collaborations mises en oeuvre). </a:t>
            </a:r>
          </a:p>
          <a:p>
            <a:r>
              <a:rPr lang="fr-FR" noProof="1"/>
              <a:t>Traitement statistique répartition de données (clustering) </a:t>
            </a:r>
          </a:p>
          <a:p>
            <a:r>
              <a:rPr lang="fr-FR" noProof="1"/>
              <a:t>Résultats sous la forme d’un dendrogramme</a:t>
            </a:r>
          </a:p>
        </p:txBody>
      </p:sp>
    </p:spTree>
    <p:extLst>
      <p:ext uri="{BB962C8B-B14F-4D97-AF65-F5344CB8AC3E}">
        <p14:creationId xmlns:p14="http://schemas.microsoft.com/office/powerpoint/2010/main" val="370029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7AB27-9354-A203-B7B1-44F124C5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43" y="49527"/>
            <a:ext cx="10515600" cy="1325563"/>
          </a:xfrm>
        </p:spPr>
        <p:txBody>
          <a:bodyPr/>
          <a:lstStyle/>
          <a:p>
            <a:pPr algn="ctr"/>
            <a:r>
              <a:rPr lang="fr-FR" noProof="1"/>
              <a:t>Détermination de profils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54C71A9C-671E-7BFF-880B-067C96345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77985"/>
              </p:ext>
            </p:extLst>
          </p:nvPr>
        </p:nvGraphicFramePr>
        <p:xfrm>
          <a:off x="1206973" y="1123805"/>
          <a:ext cx="4508597" cy="573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XML SAX Reader" r:id="rId2" imgW="85572600" imgH="146773900" progId="XML.SAXReader.5">
                  <p:embed/>
                </p:oleObj>
              </mc:Choice>
              <mc:Fallback>
                <p:oleObj name="XML SAX Reader" r:id="rId2" imgW="85572600" imgH="146773900" progId="XML.SAXReader.5">
                  <p:embed/>
                  <p:pic>
                    <p:nvPicPr>
                      <p:cNvPr id="3" name="Object 7">
                        <a:extLst>
                          <a:ext uri="{FF2B5EF4-FFF2-40B4-BE49-F238E27FC236}">
                            <a16:creationId xmlns:a16="http://schemas.microsoft.com/office/drawing/2014/main" id="{B1DC653C-420B-6B54-6042-05C2A9DC6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6973" y="1123805"/>
                        <a:ext cx="4508597" cy="5734195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5663C40-56F9-52D9-3CDA-93E3A5D9006A}"/>
              </a:ext>
            </a:extLst>
          </p:cNvPr>
          <p:cNvSpPr txBox="1"/>
          <p:nvPr/>
        </p:nvSpPr>
        <p:spPr>
          <a:xfrm>
            <a:off x="5820032" y="2253353"/>
            <a:ext cx="6252519" cy="22437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1) À 25 de dist. Agrég. = 3 profils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noProof="1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2) P1 (25-30%) ; P2 (env. 60%) ; P3 (10-15%)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2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3) Profil 1 - - 2 - - - - - - - 3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12A792-7540-E9EA-D47D-BEA144B84E6D}"/>
              </a:ext>
            </a:extLst>
          </p:cNvPr>
          <p:cNvSpPr txBox="1"/>
          <p:nvPr/>
        </p:nvSpPr>
        <p:spPr>
          <a:xfrm>
            <a:off x="4103659" y="2000132"/>
            <a:ext cx="979970" cy="621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 profil 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A5DB365-6905-D94E-5E2B-9A68677FB084}"/>
              </a:ext>
            </a:extLst>
          </p:cNvPr>
          <p:cNvSpPr txBox="1"/>
          <p:nvPr/>
        </p:nvSpPr>
        <p:spPr>
          <a:xfrm>
            <a:off x="4202512" y="4456975"/>
            <a:ext cx="979970" cy="621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noProof="1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Profil </a:t>
            </a: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47F53F-7E2E-72CD-1C8A-6C51685D49B2}"/>
              </a:ext>
            </a:extLst>
          </p:cNvPr>
          <p:cNvSpPr txBox="1"/>
          <p:nvPr/>
        </p:nvSpPr>
        <p:spPr>
          <a:xfrm>
            <a:off x="4202512" y="5657487"/>
            <a:ext cx="979970" cy="6214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noProof="1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Profil </a:t>
            </a: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643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3724-57D2-EF51-44F8-33281368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BAD3A-5D9F-5852-F705-A70AE531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Détermination de profils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610B31-9BB0-7552-5C27-1C90F1CC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Ces données quantitatives ont été mixées avec des entretiens semi-directifs auprès des enseignants situés au centre de chaque grappe (cluster) pour nommer, caractériser et de tenter d’expliquer chaque profil.</a:t>
            </a:r>
          </a:p>
          <a:p>
            <a:r>
              <a:rPr lang="fr-FR" noProof="1"/>
              <a:t>P1 : profil d’exclusion fonctionnelle</a:t>
            </a:r>
          </a:p>
          <a:p>
            <a:r>
              <a:rPr lang="fr-FR" noProof="1"/>
              <a:t>P2 : profil d’intégration</a:t>
            </a:r>
          </a:p>
          <a:p>
            <a:r>
              <a:rPr lang="fr-FR" noProof="1"/>
              <a:t>P3 : profil d’inclusion</a:t>
            </a:r>
          </a:p>
        </p:txBody>
      </p:sp>
    </p:spTree>
    <p:extLst>
      <p:ext uri="{BB962C8B-B14F-4D97-AF65-F5344CB8AC3E}">
        <p14:creationId xmlns:p14="http://schemas.microsoft.com/office/powerpoint/2010/main" val="73986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247F-D0D8-AA69-97C5-117662D0E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9F61B-125B-F706-AF44-C2E55220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43" y="49527"/>
            <a:ext cx="10515600" cy="1325563"/>
          </a:xfrm>
        </p:spPr>
        <p:txBody>
          <a:bodyPr/>
          <a:lstStyle/>
          <a:p>
            <a:pPr algn="ctr"/>
            <a:r>
              <a:rPr lang="fr-FR" noProof="1"/>
              <a:t>Détermination de profils</a:t>
            </a: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ADB1B191-5017-6E1A-1A03-BA34A54E4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383619"/>
              </p:ext>
            </p:extLst>
          </p:nvPr>
        </p:nvGraphicFramePr>
        <p:xfrm>
          <a:off x="712557" y="1123804"/>
          <a:ext cx="4508597" cy="573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XML SAX Reader" r:id="rId2" imgW="85572600" imgH="146773900" progId="XML.SAXReader.5">
                  <p:embed/>
                </p:oleObj>
              </mc:Choice>
              <mc:Fallback>
                <p:oleObj name="XML SAX Reader" r:id="rId2" imgW="85572600" imgH="146773900" progId="XML.SAXReader.5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54C71A9C-671E-7BFF-880B-067C96345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2557" y="1123804"/>
                        <a:ext cx="4508597" cy="5734195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C97C8B2-CAD4-C342-0DA8-9EF9CA4722F9}"/>
              </a:ext>
            </a:extLst>
          </p:cNvPr>
          <p:cNvSpPr txBox="1"/>
          <p:nvPr/>
        </p:nvSpPr>
        <p:spPr>
          <a:xfrm>
            <a:off x="3606960" y="2238507"/>
            <a:ext cx="3068838" cy="6214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noProof="1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E en E</a:t>
            </a: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xclusion fonctionnelle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020AC4-00D9-9D29-AC47-8D103A303418}"/>
              </a:ext>
            </a:extLst>
          </p:cNvPr>
          <p:cNvSpPr txBox="1"/>
          <p:nvPr/>
        </p:nvSpPr>
        <p:spPr>
          <a:xfrm>
            <a:off x="3704622" y="4674209"/>
            <a:ext cx="2517021" cy="6214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noProof="1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Enseignants intégratifs</a:t>
            </a: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BFEADA-41F0-7EA4-5187-D8435A31EF44}"/>
              </a:ext>
            </a:extLst>
          </p:cNvPr>
          <p:cNvSpPr txBox="1"/>
          <p:nvPr/>
        </p:nvSpPr>
        <p:spPr>
          <a:xfrm>
            <a:off x="3704622" y="5947331"/>
            <a:ext cx="2337292" cy="6214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noProof="1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rPr>
              <a:t>Enseignants inclusifs</a:t>
            </a: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9963FB-6D4B-D49A-130E-E9617F280A0A}"/>
              </a:ext>
            </a:extLst>
          </p:cNvPr>
          <p:cNvSpPr txBox="1"/>
          <p:nvPr/>
        </p:nvSpPr>
        <p:spPr>
          <a:xfrm>
            <a:off x="7069188" y="2771918"/>
            <a:ext cx="4684986" cy="221299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Précautions 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noProof="1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Ce ne sont pas des E 100% exclusifs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ou 100% intégratifs ou 100% inclusifs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noProof="1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noProof="1">
                <a:solidFill>
                  <a:srgbClr val="000000"/>
                </a:solidFill>
                <a:uFillTx/>
                <a:latin typeface="Arial" pitchFamily="18"/>
                <a:ea typeface="Andale Sans UI" pitchFamily="2"/>
                <a:cs typeface="Tahoma" pitchFamily="2"/>
              </a:rPr>
              <a:t>Plutôt des profils à dominante exclusive ... </a:t>
            </a: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noProof="1">
              <a:solidFill>
                <a:srgbClr val="000000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R="0" lvl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noProof="1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2868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D7667-8B31-47E6-AA03-B4CF53541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5BF65-A52B-9EF2-C8BE-A3393EE1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Plan de l’intervention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C4279-838C-A6AC-425B-9D5C32DC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Introduction/contexte </a:t>
            </a:r>
          </a:p>
          <a:p>
            <a:r>
              <a:rPr lang="fr-FR" noProof="1"/>
              <a:t>Que dit la littérature internationale?</a:t>
            </a:r>
          </a:p>
          <a:p>
            <a:r>
              <a:rPr lang="fr-FR" noProof="1"/>
              <a:t>Détermination de profils d’E. EPS ?</a:t>
            </a:r>
          </a:p>
          <a:p>
            <a:r>
              <a:rPr lang="fr-FR" noProof="1"/>
              <a:t>Caractéristiques des E. de chaque profil</a:t>
            </a:r>
          </a:p>
          <a:p>
            <a:r>
              <a:rPr lang="fr-FR" noProof="1"/>
              <a:t>Pistes de passage entre les profils</a:t>
            </a:r>
          </a:p>
          <a:p>
            <a:r>
              <a:rPr lang="fr-FR" noProof="1"/>
              <a:t>Conclusion/précautions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3B832-FC6B-605C-36AE-959380961AC1}"/>
              </a:ext>
            </a:extLst>
          </p:cNvPr>
          <p:cNvSpPr/>
          <p:nvPr/>
        </p:nvSpPr>
        <p:spPr>
          <a:xfrm>
            <a:off x="718457" y="3326406"/>
            <a:ext cx="6251532" cy="501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23362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DCB69B-8A7B-0F56-31CC-2CCE3A33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Profil des E exclusifs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82E04-097D-78F1-7CCB-D214AD411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Peu ou pas de formation ni d’expérience inclusive=&gt; attitudes plutôt – quel que soit le type de Handicap.</a:t>
            </a:r>
          </a:p>
          <a:p>
            <a:r>
              <a:rPr lang="fr-FR" noProof="1"/>
              <a:t>Conception médicale et déficitaire =&gt; ÉSH mieux pris en charge en milieu spécialisé de type rééducation/réadaptation.</a:t>
            </a:r>
          </a:p>
          <a:p>
            <a:r>
              <a:rPr lang="fr-FR" noProof="1"/>
              <a:t>Forme d’insécurité pédagogique ( =&gt; CM de dispense (ÉSH perçu comme fragile, à protéger).</a:t>
            </a:r>
          </a:p>
          <a:p>
            <a:r>
              <a:rPr lang="fr-FR" noProof="1"/>
              <a:t>=&gt; dispense de pratique mais pas de présence (l’ÉSH est occupé à des tâches périphériques à la pratique (arbitrage, observation, etc.)</a:t>
            </a:r>
          </a:p>
          <a:p>
            <a:r>
              <a:rPr lang="fr-FR" noProof="1"/>
              <a:t>La collaboration reste limitée (CM, consignes AESH si présent)</a:t>
            </a:r>
          </a:p>
        </p:txBody>
      </p:sp>
    </p:spTree>
    <p:extLst>
      <p:ext uri="{BB962C8B-B14F-4D97-AF65-F5344CB8AC3E}">
        <p14:creationId xmlns:p14="http://schemas.microsoft.com/office/powerpoint/2010/main" val="3679070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DB143-5DCD-DB81-2BBE-6857834E9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06175-7382-1042-FD95-2CC81CDE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Profil des E intégratifs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09710A-FEEA-5B4B-69DB-A1A2C925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noProof="1"/>
              <a:t>Peu de formation inclusive et expérience avec des ÉSH limitée (« handicaps légers ») =&gt; attitudes mitigées en fonction du type de Handicap.</a:t>
            </a:r>
          </a:p>
          <a:p>
            <a:r>
              <a:rPr lang="fr-FR" noProof="1"/>
              <a:t>Conception médicale mais capacitaire =&gt; utilise le CM d’inaptitude partielle </a:t>
            </a:r>
          </a:p>
          <a:p>
            <a:r>
              <a:rPr lang="fr-FR" noProof="1"/>
              <a:t>Conformation aux injonctions d’inclusion et programmes =&gt; utilise un « prêt-à-porter pédagogique » (guides, sites académiques, etc. ) et une démarche intégrative (mainstreaming) en cascade dégressive. </a:t>
            </a:r>
          </a:p>
          <a:p>
            <a:r>
              <a:rPr lang="fr-FR" noProof="1"/>
              <a:t>Si l’ÉSH est trop loin des attentes =&gt; retour vers l’exclusion fonctionnelle.</a:t>
            </a:r>
          </a:p>
          <a:p>
            <a:r>
              <a:rPr lang="fr-FR" noProof="1"/>
              <a:t>Collaborations ponctuelles (CM inaptitude partielle, co intervention AESH, réunions formelles CC, parents-profs, ESS)</a:t>
            </a:r>
          </a:p>
        </p:txBody>
      </p:sp>
    </p:spTree>
    <p:extLst>
      <p:ext uri="{BB962C8B-B14F-4D97-AF65-F5344CB8AC3E}">
        <p14:creationId xmlns:p14="http://schemas.microsoft.com/office/powerpoint/2010/main" val="17386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570C9-BD57-C850-32B7-D0E90AB9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1"/>
              <a:t>Plan de l’intervention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2689F3-F41F-2DD5-4F25-F74D1D96B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Introduction/contexte </a:t>
            </a:r>
          </a:p>
          <a:p>
            <a:r>
              <a:rPr lang="fr-FR" noProof="1"/>
              <a:t>Que dit la littérature internationale?</a:t>
            </a:r>
          </a:p>
          <a:p>
            <a:r>
              <a:rPr lang="fr-FR" noProof="1"/>
              <a:t>Détermination de profils d’E. EPS ?</a:t>
            </a:r>
          </a:p>
          <a:p>
            <a:r>
              <a:rPr lang="fr-FR" noProof="1"/>
              <a:t>Caractéristiques des E. de chaque profil</a:t>
            </a:r>
          </a:p>
          <a:p>
            <a:r>
              <a:rPr lang="fr-FR" noProof="1"/>
              <a:t>Pistes de passage entre les profils</a:t>
            </a:r>
          </a:p>
          <a:p>
            <a:r>
              <a:rPr lang="fr-FR" noProof="1"/>
              <a:t>Conclusion/précautions </a:t>
            </a:r>
          </a:p>
        </p:txBody>
      </p:sp>
    </p:spTree>
    <p:extLst>
      <p:ext uri="{BB962C8B-B14F-4D97-AF65-F5344CB8AC3E}">
        <p14:creationId xmlns:p14="http://schemas.microsoft.com/office/powerpoint/2010/main" val="392922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9E3F-E55A-200E-1342-4450BE297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CFD66-651D-A818-9011-1FC0C2EB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Profil des E inclusifs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1207F2-ADAA-BD3C-C7F0-FF16530B5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noProof="1"/>
              <a:t>Formation et expérience inclusive importante (compensable) =&gt; attitudes positives quel que soit le type de handicap.</a:t>
            </a:r>
          </a:p>
          <a:p>
            <a:r>
              <a:rPr lang="fr-FR" noProof="1"/>
              <a:t>Conception + sociale du handicap (sans nier les aspects médicaux, centration sur l’environnement et le regard sur la situation handicapante). </a:t>
            </a:r>
          </a:p>
          <a:p>
            <a:r>
              <a:rPr lang="fr-FR" noProof="1"/>
              <a:t>=&gt;  motivation pour l’inclusion = challenge professionnel. </a:t>
            </a:r>
          </a:p>
          <a:p>
            <a:r>
              <a:rPr lang="fr-FR" noProof="1"/>
              <a:t>Aménagements, adaptations de l’environnement et anticipation des obstacles aux apprentissages des ÉSH sans pour autant nier les enseignements des autres (CUA) + structuration sociale des activités (groupe, PT, app. coop, médiation…).</a:t>
            </a:r>
          </a:p>
          <a:p>
            <a:r>
              <a:rPr lang="fr-FR" noProof="1"/>
              <a:t>La collaboration en réseau de partenaires (E ref, coordo ULIS, éducateurs, E ressources, soignants, etc.) + co enseignement (E-E, E-E spé)</a:t>
            </a:r>
          </a:p>
        </p:txBody>
      </p:sp>
    </p:spTree>
    <p:extLst>
      <p:ext uri="{BB962C8B-B14F-4D97-AF65-F5344CB8AC3E}">
        <p14:creationId xmlns:p14="http://schemas.microsoft.com/office/powerpoint/2010/main" val="32478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870A4-1E64-971F-F04C-613B1CC37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553F55-F262-B8E3-9375-F319BA60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Plan de l’intervention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A15015-FC29-417B-CB29-06EAF39E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Introduction/contexte </a:t>
            </a:r>
          </a:p>
          <a:p>
            <a:r>
              <a:rPr lang="fr-FR" noProof="1"/>
              <a:t>Que dit la littérature internationale?</a:t>
            </a:r>
          </a:p>
          <a:p>
            <a:r>
              <a:rPr lang="fr-FR" noProof="1"/>
              <a:t>Détermination de profils d’E. EPS ?</a:t>
            </a:r>
          </a:p>
          <a:p>
            <a:r>
              <a:rPr lang="fr-FR" noProof="1"/>
              <a:t>Caractéristiques des E. de chaque profil</a:t>
            </a:r>
          </a:p>
          <a:p>
            <a:r>
              <a:rPr lang="fr-FR" noProof="1"/>
              <a:t>Pistes de passage entre les profils</a:t>
            </a:r>
          </a:p>
          <a:p>
            <a:r>
              <a:rPr lang="fr-FR" noProof="1"/>
              <a:t>Conclusion/précautions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5EE7C0-92D8-209D-CEF8-3BF8DC597B57}"/>
              </a:ext>
            </a:extLst>
          </p:cNvPr>
          <p:cNvSpPr/>
          <p:nvPr/>
        </p:nvSpPr>
        <p:spPr>
          <a:xfrm>
            <a:off x="838200" y="3881577"/>
            <a:ext cx="5431971" cy="501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50960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B4A38-20FD-A8F7-A6D8-1498AB89D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7D9F5-5DA2-351B-761C-9F7B4A3E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1"/>
              <a:t>Pistes de passage d’un profil à l’autre? </a:t>
            </a:r>
            <a:br>
              <a:rPr lang="fr-FR" noProof="1"/>
            </a:br>
            <a:endParaRPr lang="fr-FR" noProof="1"/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A210BBB8-8507-244A-49B0-DF526CA57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01385"/>
              </p:ext>
            </p:extLst>
          </p:nvPr>
        </p:nvGraphicFramePr>
        <p:xfrm>
          <a:off x="1573271" y="2781981"/>
          <a:ext cx="877322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3211">
                  <a:extLst>
                    <a:ext uri="{9D8B030D-6E8A-4147-A177-3AD203B41FA5}">
                      <a16:colId xmlns:a16="http://schemas.microsoft.com/office/drawing/2014/main" val="3006540776"/>
                    </a:ext>
                  </a:extLst>
                </a:gridCol>
                <a:gridCol w="5400017">
                  <a:extLst>
                    <a:ext uri="{9D8B030D-6E8A-4147-A177-3AD203B41FA5}">
                      <a16:colId xmlns:a16="http://schemas.microsoft.com/office/drawing/2014/main" val="1720762295"/>
                    </a:ext>
                  </a:extLst>
                </a:gridCol>
              </a:tblGrid>
              <a:tr h="658631">
                <a:tc>
                  <a:txBody>
                    <a:bodyPr/>
                    <a:lstStyle/>
                    <a:p>
                      <a:pPr algn="ctr"/>
                      <a:endParaRPr lang="fr-FR" noProof="1"/>
                    </a:p>
                    <a:p>
                      <a:pPr algn="ctr"/>
                      <a:r>
                        <a:rPr lang="fr-FR" noProof="1"/>
                        <a:t>Programme de </a:t>
                      </a:r>
                    </a:p>
                    <a:p>
                      <a:pPr algn="ctr"/>
                      <a:r>
                        <a:rPr lang="fr-FR" noProof="1"/>
                        <a:t>sensibilisation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1"/>
                    </a:p>
                    <a:p>
                      <a:pPr algn="ctr"/>
                      <a:r>
                        <a:rPr lang="fr-FR" noProof="1"/>
                        <a:t>Conception universelle </a:t>
                      </a:r>
                    </a:p>
                    <a:p>
                      <a:pPr algn="ctr"/>
                      <a:r>
                        <a:rPr lang="fr-FR" noProof="1"/>
                        <a:t>pour les apprentissages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95785"/>
                  </a:ext>
                </a:extLst>
              </a:tr>
              <a:tr h="376361">
                <a:tc>
                  <a:txBody>
                    <a:bodyPr/>
                    <a:lstStyle/>
                    <a:p>
                      <a:pPr algn="ctr"/>
                      <a:endParaRPr lang="fr-FR" noProof="1"/>
                    </a:p>
                    <a:p>
                      <a:pPr algn="ctr"/>
                      <a:r>
                        <a:rPr lang="fr-FR" noProof="1"/>
                        <a:t>Co-intervention </a:t>
                      </a:r>
                    </a:p>
                    <a:p>
                      <a:pPr algn="ctr"/>
                      <a:r>
                        <a:rPr lang="fr-FR" noProof="1"/>
                        <a:t>E-EASH </a:t>
                      </a:r>
                    </a:p>
                    <a:p>
                      <a:pPr algn="ctr"/>
                      <a:endParaRPr lang="fr-FR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1"/>
                    </a:p>
                    <a:p>
                      <a:pPr algn="ctr"/>
                      <a:r>
                        <a:rPr lang="fr-FR" noProof="1"/>
                        <a:t>Coenseignement </a:t>
                      </a:r>
                    </a:p>
                    <a:p>
                      <a:pPr algn="ctr"/>
                      <a:r>
                        <a:rPr lang="fr-FR" noProof="1"/>
                        <a:t>(E-E ou E E spé)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56916"/>
                  </a:ext>
                </a:extLst>
              </a:tr>
              <a:tr h="376361">
                <a:tc>
                  <a:txBody>
                    <a:bodyPr/>
                    <a:lstStyle/>
                    <a:p>
                      <a:pPr algn="ctr"/>
                      <a:endParaRPr lang="fr-FR" noProof="1"/>
                    </a:p>
                    <a:p>
                      <a:pPr algn="ctr"/>
                      <a:r>
                        <a:rPr lang="fr-FR" noProof="1"/>
                        <a:t>Tutorat/médiation, </a:t>
                      </a:r>
                    </a:p>
                    <a:p>
                      <a:pPr algn="ctr"/>
                      <a:r>
                        <a:rPr lang="fr-FR" noProof="1"/>
                        <a:t>apprentissage coopératif…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noProof="1"/>
                    </a:p>
                    <a:p>
                      <a:pPr algn="ctr"/>
                      <a:r>
                        <a:rPr lang="fr-FR" noProof="1"/>
                        <a:t>Tutorat/médiation, </a:t>
                      </a:r>
                    </a:p>
                    <a:p>
                      <a:pPr algn="ctr"/>
                      <a:r>
                        <a:rPr lang="fr-FR" noProof="1"/>
                        <a:t>apprentissage coopératif, </a:t>
                      </a:r>
                    </a:p>
                    <a:p>
                      <a:pPr algn="ctr"/>
                      <a:r>
                        <a:rPr lang="fr-FR" noProof="1"/>
                        <a:t>+ formation adaptée aux BEP</a:t>
                      </a:r>
                    </a:p>
                    <a:p>
                      <a:pPr algn="ctr"/>
                      <a:endParaRPr lang="fr-FR" noProof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63378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8B5A511C-5201-EF23-685B-CF803F020A51}"/>
              </a:ext>
            </a:extLst>
          </p:cNvPr>
          <p:cNvSpPr/>
          <p:nvPr/>
        </p:nvSpPr>
        <p:spPr>
          <a:xfrm>
            <a:off x="658007" y="1456418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exclusif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AA99591-69DB-8598-9412-334824A1F0D5}"/>
              </a:ext>
            </a:extLst>
          </p:cNvPr>
          <p:cNvSpPr/>
          <p:nvPr/>
        </p:nvSpPr>
        <p:spPr>
          <a:xfrm>
            <a:off x="3904592" y="1508625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intégratif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93BCBBE-B965-008A-E5F6-466646E7D1E4}"/>
              </a:ext>
            </a:extLst>
          </p:cNvPr>
          <p:cNvSpPr/>
          <p:nvPr/>
        </p:nvSpPr>
        <p:spPr>
          <a:xfrm>
            <a:off x="9272752" y="1456418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inclusif</a:t>
            </a: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F3134CC0-1856-A809-FDC3-5D51B4CE9CEC}"/>
              </a:ext>
            </a:extLst>
          </p:cNvPr>
          <p:cNvSpPr/>
          <p:nvPr/>
        </p:nvSpPr>
        <p:spPr>
          <a:xfrm>
            <a:off x="2880389" y="1819025"/>
            <a:ext cx="882869" cy="19149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A467A3C9-7FE5-A3C0-4450-A7E300CD3A9A}"/>
              </a:ext>
            </a:extLst>
          </p:cNvPr>
          <p:cNvSpPr/>
          <p:nvPr/>
        </p:nvSpPr>
        <p:spPr>
          <a:xfrm>
            <a:off x="6236575" y="1819024"/>
            <a:ext cx="2785242" cy="1914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423077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6C00-7575-AD48-E7DB-4B1AC5254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BB8642-C95E-0F85-B581-65B550DDC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noProof="1"/>
              <a:t> </a:t>
            </a:r>
            <a:br>
              <a:rPr lang="fr-FR" noProof="1"/>
            </a:br>
            <a:r>
              <a:rPr lang="fr-FR" noProof="1"/>
              <a:t>PROGRAMME DE SENSIBILISATION : </a:t>
            </a:r>
            <a:br>
              <a:rPr lang="fr-FR" noProof="1"/>
            </a:br>
            <a:br>
              <a:rPr lang="fr-FR" noProof="1"/>
            </a:br>
            <a:endParaRPr lang="fr-FR" noProof="1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7368929-A7CA-AE51-1BCA-419FCE464104}"/>
              </a:ext>
            </a:extLst>
          </p:cNvPr>
          <p:cNvSpPr/>
          <p:nvPr/>
        </p:nvSpPr>
        <p:spPr>
          <a:xfrm>
            <a:off x="696686" y="1456418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exclusif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0A7E7CF-F6FE-599B-8FBB-7AA34C2FDEFB}"/>
              </a:ext>
            </a:extLst>
          </p:cNvPr>
          <p:cNvSpPr/>
          <p:nvPr/>
        </p:nvSpPr>
        <p:spPr>
          <a:xfrm>
            <a:off x="3969906" y="1452279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intégratif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B11A55-BF61-5F2C-F000-E1CF4303B525}"/>
              </a:ext>
            </a:extLst>
          </p:cNvPr>
          <p:cNvSpPr/>
          <p:nvPr/>
        </p:nvSpPr>
        <p:spPr>
          <a:xfrm>
            <a:off x="9246477" y="1448140"/>
            <a:ext cx="2081048" cy="72521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inclusif</a:t>
            </a: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474D6E4F-C4FD-5FDA-6280-B19BCE15E04F}"/>
              </a:ext>
            </a:extLst>
          </p:cNvPr>
          <p:cNvSpPr/>
          <p:nvPr/>
        </p:nvSpPr>
        <p:spPr>
          <a:xfrm>
            <a:off x="2945523" y="1744666"/>
            <a:ext cx="882869" cy="19149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EF63CFAA-814C-2539-3241-9C0919BB4580}"/>
              </a:ext>
            </a:extLst>
          </p:cNvPr>
          <p:cNvSpPr/>
          <p:nvPr/>
        </p:nvSpPr>
        <p:spPr>
          <a:xfrm>
            <a:off x="6256094" y="1740527"/>
            <a:ext cx="2785242" cy="19149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19CF9B-2D62-CA5C-30EB-CA91C0EFEAEB}"/>
              </a:ext>
            </a:extLst>
          </p:cNvPr>
          <p:cNvSpPr txBox="1"/>
          <p:nvPr/>
        </p:nvSpPr>
        <p:spPr>
          <a:xfrm>
            <a:off x="288099" y="2893512"/>
            <a:ext cx="118120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noProof="1"/>
              <a:t>Programme court </a:t>
            </a:r>
            <a:r>
              <a:rPr lang="fr-FR" sz="2400" noProof="1"/>
              <a:t>et uniquement avec simulation handisport (intégration inversée) =&gt; amélioration des attitudes (cognitives) = croyances/stéréotypes mais pas sur la dimension comportementale (intentions inclusives) et que à court terme.</a:t>
            </a:r>
          </a:p>
          <a:p>
            <a:endParaRPr lang="fr-FR" sz="2400" noProof="1"/>
          </a:p>
          <a:p>
            <a:r>
              <a:rPr lang="fr-FR" sz="2400" b="1" noProof="1"/>
              <a:t>Programme plus long </a:t>
            </a:r>
            <a:r>
              <a:rPr lang="fr-FR" sz="2400" noProof="1"/>
              <a:t>(séquence): simulation + contact avec pers/sportif Handi + vidéos handisports ou sports adaptées + débats pour déconstruire les préjugés et proposer collectivement des solutions inclusives (variables didactiques).</a:t>
            </a:r>
          </a:p>
          <a:p>
            <a:r>
              <a:rPr lang="fr-FR" sz="2400" noProof="1"/>
              <a:t>=&gt; amélioration des attitudes dans ses 3 dimensions et de façon durable. </a:t>
            </a:r>
          </a:p>
          <a:p>
            <a:endParaRPr lang="fr-FR" sz="2400" noProof="1"/>
          </a:p>
          <a:p>
            <a:r>
              <a:rPr lang="fr-FR" sz="2400" noProof="1"/>
              <a:t>=&gt; climat de classe plus inclusif facilitant la transition vers le profil intégratif</a:t>
            </a:r>
          </a:p>
          <a:p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201387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05816-EE16-1B3B-B375-847B8015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A2F3A-1C4B-B045-47D5-EFE4C88B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539"/>
            <a:ext cx="10515600" cy="1325563"/>
          </a:xfrm>
        </p:spPr>
        <p:txBody>
          <a:bodyPr/>
          <a:lstStyle/>
          <a:p>
            <a:pPr algn="ctr"/>
            <a:r>
              <a:rPr lang="fr-FR" noProof="1"/>
              <a:t>Co intervention E - AESH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BC3CC1-8732-420F-BF31-197E3F117723}"/>
              </a:ext>
            </a:extLst>
          </p:cNvPr>
          <p:cNvSpPr/>
          <p:nvPr/>
        </p:nvSpPr>
        <p:spPr>
          <a:xfrm>
            <a:off x="696686" y="1456418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exclusif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8D83F10-A1A0-B2F9-60CC-87FD9126BA81}"/>
              </a:ext>
            </a:extLst>
          </p:cNvPr>
          <p:cNvSpPr/>
          <p:nvPr/>
        </p:nvSpPr>
        <p:spPr>
          <a:xfrm>
            <a:off x="3969906" y="1452279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intégratif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E56A905-D9C4-7944-5847-516D5BB0E424}"/>
              </a:ext>
            </a:extLst>
          </p:cNvPr>
          <p:cNvSpPr/>
          <p:nvPr/>
        </p:nvSpPr>
        <p:spPr>
          <a:xfrm>
            <a:off x="9246477" y="1448140"/>
            <a:ext cx="2081048" cy="72521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inclusif</a:t>
            </a: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012E9D55-A4B2-4874-5B20-4174D344A30F}"/>
              </a:ext>
            </a:extLst>
          </p:cNvPr>
          <p:cNvSpPr/>
          <p:nvPr/>
        </p:nvSpPr>
        <p:spPr>
          <a:xfrm>
            <a:off x="2945523" y="1744666"/>
            <a:ext cx="882869" cy="19149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DBF2EC73-B5EA-DA05-F416-1299566FF71C}"/>
              </a:ext>
            </a:extLst>
          </p:cNvPr>
          <p:cNvSpPr/>
          <p:nvPr/>
        </p:nvSpPr>
        <p:spPr>
          <a:xfrm>
            <a:off x="6256094" y="1740527"/>
            <a:ext cx="2785242" cy="191493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E036711-E559-53A7-B484-F529AFBB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97" y="2746173"/>
            <a:ext cx="11649205" cy="4351338"/>
          </a:xfrm>
        </p:spPr>
        <p:txBody>
          <a:bodyPr>
            <a:normAutofit lnSpcReduction="10000"/>
          </a:bodyPr>
          <a:lstStyle/>
          <a:p>
            <a:r>
              <a:rPr lang="fr-FR" noProof="1"/>
              <a:t>Porter une attention à :</a:t>
            </a:r>
          </a:p>
          <a:p>
            <a:pPr lvl="1"/>
            <a:r>
              <a:rPr lang="fr-FR" noProof="1"/>
              <a:t>la dépendance entre AESH et ÉSH (autonomie)</a:t>
            </a:r>
          </a:p>
          <a:p>
            <a:pPr lvl="1"/>
            <a:r>
              <a:rPr lang="fr-FR" noProof="1"/>
              <a:t>La possible réduction des interactions entre pairs</a:t>
            </a:r>
          </a:p>
          <a:p>
            <a:r>
              <a:rPr lang="fr-FR" noProof="1"/>
              <a:t>D’autant que :</a:t>
            </a:r>
          </a:p>
          <a:p>
            <a:pPr lvl="1"/>
            <a:r>
              <a:rPr lang="fr-FR" noProof="1"/>
              <a:t>L’individualisation de la relation peut être mal vécue (ado, corps comme moyen d’expression, d’action et de performance)</a:t>
            </a:r>
          </a:p>
          <a:p>
            <a:pPr lvl="1"/>
            <a:r>
              <a:rPr lang="fr-FR" noProof="1"/>
              <a:t>Éthique professionnelle (E hautement formé pour les ÉO et AESH - formé pour les ÉSH???)</a:t>
            </a:r>
          </a:p>
          <a:p>
            <a:pPr marL="457200" lvl="1" indent="0">
              <a:buNone/>
            </a:pPr>
            <a:endParaRPr lang="fr-FR" noProof="1"/>
          </a:p>
          <a:p>
            <a:r>
              <a:rPr lang="fr-FR" noProof="1"/>
              <a:t>=&gt; passage d’un AESH individuel vers un rôle AESH plus collectif (groupe d’é avec l’ÉSH) ?</a:t>
            </a:r>
          </a:p>
        </p:txBody>
      </p:sp>
    </p:spTree>
    <p:extLst>
      <p:ext uri="{BB962C8B-B14F-4D97-AF65-F5344CB8AC3E}">
        <p14:creationId xmlns:p14="http://schemas.microsoft.com/office/powerpoint/2010/main" val="258721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3C9B8-A9D3-B425-46A9-C9DA87AF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2223D2-DB92-D900-6DD0-62CE6760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7891"/>
            <a:ext cx="10515600" cy="1325563"/>
          </a:xfrm>
        </p:spPr>
        <p:txBody>
          <a:bodyPr/>
          <a:lstStyle/>
          <a:p>
            <a:pPr algn="ctr"/>
            <a:r>
              <a:rPr lang="fr-FR" noProof="1"/>
              <a:t> </a:t>
            </a:r>
            <a:br>
              <a:rPr lang="fr-FR" noProof="1"/>
            </a:br>
            <a:r>
              <a:rPr lang="fr-FR" noProof="1"/>
              <a:t>Coenseignement E – E ou E – E spé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71F5CF1-E1B3-B274-0FD3-50CD578F0090}"/>
              </a:ext>
            </a:extLst>
          </p:cNvPr>
          <p:cNvSpPr/>
          <p:nvPr/>
        </p:nvSpPr>
        <p:spPr>
          <a:xfrm>
            <a:off x="696686" y="1456418"/>
            <a:ext cx="2081048" cy="72521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exclusif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2C3DF3D-7AF8-8FC0-2638-F90AF86277E6}"/>
              </a:ext>
            </a:extLst>
          </p:cNvPr>
          <p:cNvSpPr/>
          <p:nvPr/>
        </p:nvSpPr>
        <p:spPr>
          <a:xfrm>
            <a:off x="3969906" y="1452279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intégratif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14D2DCB-6D7A-55DD-5923-868CA5792C93}"/>
              </a:ext>
            </a:extLst>
          </p:cNvPr>
          <p:cNvSpPr/>
          <p:nvPr/>
        </p:nvSpPr>
        <p:spPr>
          <a:xfrm>
            <a:off x="9246477" y="1448140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inclusif</a:t>
            </a: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DF97D224-F6A2-2CE8-0053-13B270F33EDA}"/>
              </a:ext>
            </a:extLst>
          </p:cNvPr>
          <p:cNvSpPr/>
          <p:nvPr/>
        </p:nvSpPr>
        <p:spPr>
          <a:xfrm>
            <a:off x="2945523" y="1744666"/>
            <a:ext cx="882869" cy="191493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16601AF0-2786-CF52-DF8A-EE9EF7B52B59}"/>
              </a:ext>
            </a:extLst>
          </p:cNvPr>
          <p:cNvSpPr/>
          <p:nvPr/>
        </p:nvSpPr>
        <p:spPr>
          <a:xfrm>
            <a:off x="6256094" y="1740527"/>
            <a:ext cx="2785242" cy="1914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F07BE7-8EB1-967D-4A4E-3F5B4EAB75A0}"/>
              </a:ext>
            </a:extLst>
          </p:cNvPr>
          <p:cNvSpPr txBox="1"/>
          <p:nvPr/>
        </p:nvSpPr>
        <p:spPr>
          <a:xfrm>
            <a:off x="189978" y="2534875"/>
            <a:ext cx="1181204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noProof="1"/>
              <a:t>Conditions: </a:t>
            </a:r>
          </a:p>
          <a:p>
            <a:endParaRPr lang="fr-FR" sz="2200" noProof="1"/>
          </a:p>
          <a:p>
            <a:pPr marL="285750" indent="-285750">
              <a:buFontTx/>
              <a:buChar char="-"/>
            </a:pPr>
            <a:r>
              <a:rPr lang="fr-FR" sz="2200" noProof="1"/>
              <a:t>Volontariat des deux E</a:t>
            </a:r>
          </a:p>
          <a:p>
            <a:pPr marL="285750" indent="-285750">
              <a:buFontTx/>
              <a:buChar char="-"/>
            </a:pPr>
            <a:r>
              <a:rPr lang="fr-FR" sz="2200" noProof="1"/>
              <a:t>Compatibilité et complémentarité des E</a:t>
            </a:r>
          </a:p>
          <a:p>
            <a:pPr marL="285750" indent="-285750">
              <a:buFontTx/>
              <a:buChar char="-"/>
            </a:pPr>
            <a:r>
              <a:rPr lang="fr-FR" sz="2200" noProof="1"/>
              <a:t>Soutien de la direction de l’établissement (notamment pour instituer des temps de co-planification)</a:t>
            </a:r>
          </a:p>
          <a:p>
            <a:pPr marL="285750" indent="-285750">
              <a:buFontTx/>
              <a:buChar char="-"/>
            </a:pPr>
            <a:r>
              <a:rPr lang="fr-FR" sz="2200" noProof="1"/>
              <a:t>Temps suffisamment long (pour construction progressive d’habitudes de travail)</a:t>
            </a:r>
          </a:p>
          <a:p>
            <a:endParaRPr lang="fr-FR" sz="2200" noProof="1"/>
          </a:p>
          <a:p>
            <a:r>
              <a:rPr lang="fr-FR" sz="2200" noProof="1"/>
              <a:t>Afin de : </a:t>
            </a:r>
          </a:p>
          <a:p>
            <a:endParaRPr lang="fr-FR" sz="2200" noProof="1"/>
          </a:p>
          <a:p>
            <a:pPr marL="285750" indent="-285750">
              <a:buFontTx/>
              <a:buChar char="-"/>
            </a:pPr>
            <a:r>
              <a:rPr lang="fr-FR" sz="2200" noProof="1"/>
              <a:t>Coplanifier de façon de + en + efficiente</a:t>
            </a:r>
          </a:p>
          <a:p>
            <a:pPr marL="285750" indent="-285750">
              <a:buFontTx/>
              <a:buChar char="-"/>
            </a:pPr>
            <a:r>
              <a:rPr lang="fr-FR" sz="2200" noProof="1"/>
              <a:t>Varier les formes de co-enseignement (avec des interventions de + en + différenciées) </a:t>
            </a:r>
          </a:p>
          <a:p>
            <a:pPr marL="285750" indent="-285750">
              <a:buFontTx/>
              <a:buChar char="-"/>
            </a:pPr>
            <a:r>
              <a:rPr lang="fr-FR" sz="2200" noProof="1"/>
              <a:t>Des remédiations post séances de + en + créatives</a:t>
            </a:r>
          </a:p>
          <a:p>
            <a:pPr marL="285750" indent="-285750">
              <a:buFontTx/>
              <a:buChar char="-"/>
            </a:pPr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22823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F5D86-797A-815C-CB2B-11D6F16B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35A76-934B-0FA6-0EE6-CB6C2C1B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 </a:t>
            </a:r>
            <a:br>
              <a:rPr lang="fr-FR" noProof="1"/>
            </a:br>
            <a:endParaRPr lang="fr-FR" noProof="1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1BF554C-2C14-FD04-D3A3-4B2B4FF2C07C}"/>
              </a:ext>
            </a:extLst>
          </p:cNvPr>
          <p:cNvSpPr/>
          <p:nvPr/>
        </p:nvSpPr>
        <p:spPr>
          <a:xfrm>
            <a:off x="696686" y="1456418"/>
            <a:ext cx="2081048" cy="72521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exclusif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71CAB3C-D6FD-7AD6-2D4F-69248CEF98F2}"/>
              </a:ext>
            </a:extLst>
          </p:cNvPr>
          <p:cNvSpPr/>
          <p:nvPr/>
        </p:nvSpPr>
        <p:spPr>
          <a:xfrm>
            <a:off x="3969906" y="1452279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intégratif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2E435CA-BE3D-6C4E-209D-404E39F6953A}"/>
              </a:ext>
            </a:extLst>
          </p:cNvPr>
          <p:cNvSpPr/>
          <p:nvPr/>
        </p:nvSpPr>
        <p:spPr>
          <a:xfrm>
            <a:off x="9246477" y="1448140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inclusif</a:t>
            </a: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E986CB35-D4A2-AF79-7FC6-DC33DCC65E60}"/>
              </a:ext>
            </a:extLst>
          </p:cNvPr>
          <p:cNvSpPr/>
          <p:nvPr/>
        </p:nvSpPr>
        <p:spPr>
          <a:xfrm>
            <a:off x="2945523" y="1744666"/>
            <a:ext cx="882869" cy="191493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CC009276-8472-D99E-D13E-46497E73B398}"/>
              </a:ext>
            </a:extLst>
          </p:cNvPr>
          <p:cNvSpPr/>
          <p:nvPr/>
        </p:nvSpPr>
        <p:spPr>
          <a:xfrm>
            <a:off x="6256094" y="1740527"/>
            <a:ext cx="2785242" cy="1914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EE24C0-995C-7AB6-3C5B-E2880CBA3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2351718"/>
            <a:ext cx="10515600" cy="4351338"/>
          </a:xfrm>
        </p:spPr>
        <p:txBody>
          <a:bodyPr>
            <a:normAutofit/>
          </a:bodyPr>
          <a:lstStyle/>
          <a:p>
            <a:r>
              <a:rPr lang="fr-FR" noProof="1"/>
              <a:t>suppose une formation des pairs typiques aux aspects collaboratifs (compétences sociales) et de structurer socialement les activités de groupe =&gt; réduction de la pression de l’hétérogénéité. </a:t>
            </a:r>
          </a:p>
          <a:p>
            <a:r>
              <a:rPr lang="fr-FR" noProof="1"/>
              <a:t>Mais, pour passer au profil inclusif, en + formation des pairs typiques aux spécificités des BEP des ÉSH </a:t>
            </a:r>
          </a:p>
          <a:p>
            <a:r>
              <a:rPr lang="fr-FR" noProof="1"/>
              <a:t>exemple avec un jeune TSA : former les pairs aux techniques de communication (par ex. PECS) et techniques comportementales (</a:t>
            </a:r>
            <a:r>
              <a:rPr lang="fr-FR" dirty="0"/>
              <a:t>renforcement positif, modélisation, modelage, estompage, </a:t>
            </a:r>
            <a:r>
              <a:rPr lang="fr-FR" noProof="1"/>
              <a:t>…)</a:t>
            </a:r>
          </a:p>
          <a:p>
            <a:r>
              <a:rPr lang="fr-FR" noProof="1"/>
              <a:t>Ce qui suppose que l’E les maîtrise… 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048C036-EF15-B534-0D64-F045E06E90F7}"/>
              </a:ext>
            </a:extLst>
          </p:cNvPr>
          <p:cNvSpPr txBox="1">
            <a:spLocks/>
          </p:cNvSpPr>
          <p:nvPr/>
        </p:nvSpPr>
        <p:spPr>
          <a:xfrm>
            <a:off x="838200" y="130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noProof="1"/>
              <a:t>Apprentissage coopératif, PT, médiation</a:t>
            </a:r>
          </a:p>
        </p:txBody>
      </p:sp>
    </p:spTree>
    <p:extLst>
      <p:ext uri="{BB962C8B-B14F-4D97-AF65-F5344CB8AC3E}">
        <p14:creationId xmlns:p14="http://schemas.microsoft.com/office/powerpoint/2010/main" val="478168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E0BFA-E793-72EF-0392-6F3BD7D60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4E227-400C-9181-64CB-A442B32B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1"/>
              <a:t>Conclusion </a:t>
            </a:r>
            <a:br>
              <a:rPr lang="fr-FR" noProof="1"/>
            </a:br>
            <a:endParaRPr lang="fr-FR" noProof="1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FD59A4-3DF1-AFA4-2D9B-E3DE1BE009D6}"/>
              </a:ext>
            </a:extLst>
          </p:cNvPr>
          <p:cNvSpPr/>
          <p:nvPr/>
        </p:nvSpPr>
        <p:spPr>
          <a:xfrm>
            <a:off x="838200" y="2672576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exclusif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500994-2C34-827E-651C-ACA74E9A897C}"/>
              </a:ext>
            </a:extLst>
          </p:cNvPr>
          <p:cNvSpPr/>
          <p:nvPr/>
        </p:nvSpPr>
        <p:spPr>
          <a:xfrm>
            <a:off x="4014952" y="2672576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intégratif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FB18262-75E0-861C-06DB-1AB1CCD3F281}"/>
              </a:ext>
            </a:extLst>
          </p:cNvPr>
          <p:cNvSpPr/>
          <p:nvPr/>
        </p:nvSpPr>
        <p:spPr>
          <a:xfrm>
            <a:off x="9272752" y="2672576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inclusif</a:t>
            </a: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EF6760BE-4ED0-68BB-D0BC-D3288C18269B}"/>
              </a:ext>
            </a:extLst>
          </p:cNvPr>
          <p:cNvSpPr/>
          <p:nvPr/>
        </p:nvSpPr>
        <p:spPr>
          <a:xfrm>
            <a:off x="3021723" y="3001345"/>
            <a:ext cx="882869" cy="19149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6F5559E4-F130-2541-49C0-28FF992A786D}"/>
              </a:ext>
            </a:extLst>
          </p:cNvPr>
          <p:cNvSpPr/>
          <p:nvPr/>
        </p:nvSpPr>
        <p:spPr>
          <a:xfrm>
            <a:off x="6285186" y="3001345"/>
            <a:ext cx="2785242" cy="1914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AC3251-F0DA-E64D-ED65-412A6C2A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2915"/>
            <a:ext cx="10668000" cy="4774048"/>
          </a:xfrm>
        </p:spPr>
        <p:txBody>
          <a:bodyPr/>
          <a:lstStyle/>
          <a:p>
            <a:r>
              <a:rPr lang="fr-FR" noProof="1"/>
              <a:t>Des pistes de formation très peu spécialisées (accessible)</a:t>
            </a:r>
          </a:p>
          <a:p>
            <a:r>
              <a:rPr lang="fr-FR" noProof="1"/>
              <a:t>La démarche inclusive présentée est un peu plus complexe </a:t>
            </a:r>
          </a:p>
        </p:txBody>
      </p:sp>
      <p:sp>
        <p:nvSpPr>
          <p:cNvPr id="6" name="Flèche courbée vers le bas 5">
            <a:extLst>
              <a:ext uri="{FF2B5EF4-FFF2-40B4-BE49-F238E27FC236}">
                <a16:creationId xmlns:a16="http://schemas.microsoft.com/office/drawing/2014/main" id="{B8B68884-32D3-79A8-43CA-E3EA8D0032E0}"/>
              </a:ext>
            </a:extLst>
          </p:cNvPr>
          <p:cNvSpPr/>
          <p:nvPr/>
        </p:nvSpPr>
        <p:spPr>
          <a:xfrm rot="10800000">
            <a:off x="5055476" y="3425898"/>
            <a:ext cx="5022300" cy="1222387"/>
          </a:xfrm>
          <a:prstGeom prst="curved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>
              <a:solidFill>
                <a:schemeClr val="tx1"/>
              </a:solidFill>
            </a:endParaRPr>
          </a:p>
        </p:txBody>
      </p:sp>
      <p:sp>
        <p:nvSpPr>
          <p:cNvPr id="11" name="Flèche courbée vers le bas 10">
            <a:extLst>
              <a:ext uri="{FF2B5EF4-FFF2-40B4-BE49-F238E27FC236}">
                <a16:creationId xmlns:a16="http://schemas.microsoft.com/office/drawing/2014/main" id="{A87A020D-FE02-AC22-D550-351626F98B2B}"/>
              </a:ext>
            </a:extLst>
          </p:cNvPr>
          <p:cNvSpPr/>
          <p:nvPr/>
        </p:nvSpPr>
        <p:spPr>
          <a:xfrm rot="10800000">
            <a:off x="1532237" y="3460211"/>
            <a:ext cx="9020432" cy="1559906"/>
          </a:xfrm>
          <a:prstGeom prst="curved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A32964-BB30-42CD-7DEE-1284F0CEDA69}"/>
              </a:ext>
            </a:extLst>
          </p:cNvPr>
          <p:cNvSpPr txBox="1"/>
          <p:nvPr/>
        </p:nvSpPr>
        <p:spPr>
          <a:xfrm>
            <a:off x="4126837" y="5229208"/>
            <a:ext cx="431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noProof="1"/>
              <a:t>Détours intégratifs ou exclusifs ponctuels</a:t>
            </a:r>
          </a:p>
        </p:txBody>
      </p:sp>
    </p:spTree>
    <p:extLst>
      <p:ext uri="{BB962C8B-B14F-4D97-AF65-F5344CB8AC3E}">
        <p14:creationId xmlns:p14="http://schemas.microsoft.com/office/powerpoint/2010/main" val="1599452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AD5FD8-6FAD-D344-3947-E0F8F3EB5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2" y="0"/>
            <a:ext cx="7077431" cy="69092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E14F651-7038-9F4C-B677-61D1FA01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87" y="-642257"/>
            <a:ext cx="10515600" cy="2394857"/>
          </a:xfrm>
        </p:spPr>
        <p:txBody>
          <a:bodyPr>
            <a:normAutofit/>
          </a:bodyPr>
          <a:lstStyle/>
          <a:p>
            <a:pPr algn="ctr"/>
            <a:r>
              <a:rPr lang="fr-FR" noProof="1"/>
              <a:t>Merci pour votre attention</a:t>
            </a:r>
            <a:br>
              <a:rPr lang="fr-FR" noProof="1"/>
            </a:br>
            <a:r>
              <a:rPr lang="fr-FR" sz="3600" noProof="1"/>
              <a:t>et tous derrière l’UBB            le 03/05, 16H00</a:t>
            </a:r>
          </a:p>
        </p:txBody>
      </p:sp>
    </p:spTree>
    <p:extLst>
      <p:ext uri="{BB962C8B-B14F-4D97-AF65-F5344CB8AC3E}">
        <p14:creationId xmlns:p14="http://schemas.microsoft.com/office/powerpoint/2010/main" val="1243438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651072-C7F9-C377-523F-5789DFC2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896D5-4D3B-CF34-F49C-AC1179EF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6822"/>
            <a:ext cx="10515600" cy="1325563"/>
          </a:xfrm>
        </p:spPr>
        <p:txBody>
          <a:bodyPr/>
          <a:lstStyle/>
          <a:p>
            <a:r>
              <a:rPr lang="fr-FR" noProof="1"/>
              <a:t> </a:t>
            </a:r>
            <a:br>
              <a:rPr lang="fr-FR" noProof="1"/>
            </a:br>
            <a:r>
              <a:rPr lang="fr-FR" noProof="1"/>
              <a:t>Conception Universelle pour l’Apprentissage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EB21AC1-C647-31D3-3406-F31A156C7237}"/>
              </a:ext>
            </a:extLst>
          </p:cNvPr>
          <p:cNvSpPr/>
          <p:nvPr/>
        </p:nvSpPr>
        <p:spPr>
          <a:xfrm>
            <a:off x="745764" y="957027"/>
            <a:ext cx="2081048" cy="72521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exclusif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6966C27-D72E-F49D-18AF-5DB88F6CB9E4}"/>
              </a:ext>
            </a:extLst>
          </p:cNvPr>
          <p:cNvSpPr/>
          <p:nvPr/>
        </p:nvSpPr>
        <p:spPr>
          <a:xfrm>
            <a:off x="3979765" y="997908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intégratif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B4AD091-4EED-1AE9-B576-884ECEB04DC8}"/>
              </a:ext>
            </a:extLst>
          </p:cNvPr>
          <p:cNvSpPr/>
          <p:nvPr/>
        </p:nvSpPr>
        <p:spPr>
          <a:xfrm>
            <a:off x="9230146" y="1010537"/>
            <a:ext cx="2081048" cy="7252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/>
              <a:t>Profil inclusif</a:t>
            </a:r>
          </a:p>
        </p:txBody>
      </p:sp>
      <p:sp>
        <p:nvSpPr>
          <p:cNvPr id="9" name="Double flèche horizontale 8">
            <a:extLst>
              <a:ext uri="{FF2B5EF4-FFF2-40B4-BE49-F238E27FC236}">
                <a16:creationId xmlns:a16="http://schemas.microsoft.com/office/drawing/2014/main" id="{88F9E2EC-15B6-EED6-8782-7DE9B54AD24E}"/>
              </a:ext>
            </a:extLst>
          </p:cNvPr>
          <p:cNvSpPr/>
          <p:nvPr/>
        </p:nvSpPr>
        <p:spPr>
          <a:xfrm>
            <a:off x="2961854" y="1223887"/>
            <a:ext cx="882869" cy="191493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63C42EC4-EB91-7CB6-EDC4-F17F0016867C}"/>
              </a:ext>
            </a:extLst>
          </p:cNvPr>
          <p:cNvSpPr/>
          <p:nvPr/>
        </p:nvSpPr>
        <p:spPr>
          <a:xfrm>
            <a:off x="6256094" y="1264768"/>
            <a:ext cx="2785242" cy="1914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0A3282-9BB4-026D-0A05-3A9C041D20BE}"/>
              </a:ext>
            </a:extLst>
          </p:cNvPr>
          <p:cNvSpPr txBox="1"/>
          <p:nvPr/>
        </p:nvSpPr>
        <p:spPr>
          <a:xfrm>
            <a:off x="1121229" y="2220686"/>
            <a:ext cx="10635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Issue de l’architecture, anticiper sur les structures d’accessibilité de bâtiments (rampes d’accès, pictogrammes… )</a:t>
            </a:r>
          </a:p>
          <a:p>
            <a:r>
              <a:rPr lang="fr-FR" dirty="0"/>
              <a:t>=anticiper dès la phase de planification de l’enseignement sur les obstacles aux apprentissages.</a:t>
            </a:r>
          </a:p>
          <a:p>
            <a:r>
              <a:rPr lang="fr-FR" dirty="0"/>
              <a:t>S ’appuie dur 3 piliers: </a:t>
            </a:r>
          </a:p>
          <a:p>
            <a:pPr marL="342900" indent="-342900">
              <a:buAutoNum type="arabicParenR"/>
            </a:pPr>
            <a:r>
              <a:rPr lang="fr-FR" dirty="0"/>
              <a:t>Pour apprendre, encore faut-il que chaque élève comprenne ce qu’il à faire et comment le faire</a:t>
            </a:r>
          </a:p>
          <a:p>
            <a:pPr marL="800100" lvl="1" indent="-342900">
              <a:buAutoNum type="arabicParenR"/>
            </a:pPr>
            <a:r>
              <a:rPr lang="fr-FR" dirty="0"/>
              <a:t>Multiplier les médias des consignes, conseils, rétroactions = clarté du but </a:t>
            </a:r>
          </a:p>
          <a:p>
            <a:pPr marL="800100" lvl="1" indent="-342900">
              <a:buAutoNum type="arabicParenR"/>
            </a:pPr>
            <a:r>
              <a:rPr lang="fr-FR" dirty="0"/>
              <a:t>Expliciter le comment faire (notamment dans l’apprentissage de techniques (modélisation, vidéo…)</a:t>
            </a:r>
          </a:p>
          <a:p>
            <a:pPr marL="342900" indent="-342900">
              <a:buAutoNum type="arabicParenR"/>
            </a:pPr>
            <a:r>
              <a:rPr lang="fr-FR" dirty="0"/>
              <a:t>Pour apprendre, encore faut il que chaque élève s’engage et perdure dans l’activité</a:t>
            </a:r>
          </a:p>
          <a:p>
            <a:pPr marL="800100" lvl="1" indent="-342900">
              <a:buAutoNum type="arabicParenR"/>
            </a:pPr>
            <a:r>
              <a:rPr lang="fr-FR" dirty="0"/>
              <a:t>Multiplier les motifs d’agir + respect de la nature de l’activité</a:t>
            </a:r>
          </a:p>
          <a:p>
            <a:pPr marL="800100" lvl="1" indent="-342900">
              <a:buAutoNum type="arabicParenR"/>
            </a:pPr>
            <a:r>
              <a:rPr lang="fr-FR" dirty="0"/>
              <a:t>Maintien de la motivation via soutien des BC (structure, maîtrise, rétroactions) et BA (choix d’apprentissage)</a:t>
            </a:r>
          </a:p>
          <a:p>
            <a:pPr marL="342900" indent="-342900">
              <a:buAutoNum type="arabicParenR"/>
            </a:pPr>
            <a:r>
              <a:rPr lang="fr-FR" dirty="0"/>
              <a:t>Pour apprendre, encore faut-il que chaque élève soit qualitativement et quantitativement physiquement engagé	</a:t>
            </a:r>
          </a:p>
          <a:p>
            <a:pPr marL="800100" lvl="1" indent="-342900">
              <a:buAutoNum type="arabicParenR"/>
            </a:pPr>
            <a:r>
              <a:rPr lang="fr-FR" dirty="0"/>
              <a:t>Multiplier </a:t>
            </a:r>
            <a:r>
              <a:rPr lang="fr-FR"/>
              <a:t>les façons de montrer </a:t>
            </a:r>
            <a:r>
              <a:rPr lang="fr-FR" dirty="0"/>
              <a:t>sa compétence, son engagement</a:t>
            </a:r>
          </a:p>
          <a:p>
            <a:pPr marL="800100" lvl="1" indent="-342900">
              <a:buAutoNum type="arabicParenR"/>
            </a:pPr>
            <a:r>
              <a:rPr lang="fr-FR" dirty="0"/>
              <a:t>Viser des ALT PE important pour chaque élève (taux d’</a:t>
            </a:r>
            <a:r>
              <a:rPr lang="fr-FR" dirty="0" err="1"/>
              <a:t>enagement</a:t>
            </a:r>
            <a:r>
              <a:rPr lang="fr-FR" dirty="0"/>
              <a:t> moteur approprié) en fonction du moment du </a:t>
            </a:r>
            <a:r>
              <a:rPr lang="fr-FR" dirty="0" err="1"/>
              <a:t>cyclze</a:t>
            </a:r>
            <a:r>
              <a:rPr lang="fr-FR" dirty="0"/>
              <a:t>: équilibre entre réussite et échec. </a:t>
            </a:r>
          </a:p>
          <a:p>
            <a:pPr marL="800100" lvl="1" indent="-342900">
              <a:buAutoNum type="arabicParenR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35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CBB6F-B6D5-04DD-38F3-94986D59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DED50-A51A-AFAE-625D-300CFC481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1"/>
              <a:t>Les années 1990, mouvement mondial en faveur de « l’éducation pour tous » (ONU, UNESCO).</a:t>
            </a:r>
          </a:p>
          <a:p>
            <a:pPr marL="0" indent="0">
              <a:buNone/>
            </a:pPr>
            <a:endParaRPr lang="fr-FR" sz="1400" noProof="1"/>
          </a:p>
          <a:p>
            <a:r>
              <a:rPr lang="fr-FR" noProof="1"/>
              <a:t>Au niveau européen, 3 types de pays :</a:t>
            </a:r>
          </a:p>
          <a:p>
            <a:endParaRPr lang="fr-FR" noProof="1"/>
          </a:p>
          <a:p>
            <a:pPr lvl="1"/>
            <a:r>
              <a:rPr lang="fr-FR" noProof="1"/>
              <a:t>Les pays à option unique (pleine inclusion)</a:t>
            </a:r>
          </a:p>
          <a:p>
            <a:pPr lvl="1"/>
            <a:r>
              <a:rPr lang="fr-FR" noProof="1"/>
              <a:t>Les pays à deux options (éducation spécialisée vs éducation ordinaire)</a:t>
            </a:r>
          </a:p>
          <a:p>
            <a:pPr lvl="1"/>
            <a:r>
              <a:rPr lang="fr-FR" noProof="1"/>
              <a:t>Les pays à options multiples (éventail de dispositifs du + au – inclusifs)</a:t>
            </a:r>
          </a:p>
          <a:p>
            <a:pPr marL="457200" lvl="1" indent="0">
              <a:buNone/>
            </a:pPr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15640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66D98-4F5D-C440-7E77-E69A3EF2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14876-F9E9-3878-DE62-CF95D238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E6F3E-B9EB-B34B-6E08-F032DD9A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1"/>
              <a:t>Selon le MEN, on passe de 155 000 (2006) à 520 000 (aujourd’hui) ÉSH scolarisés en milieu scolaire ordinaire. </a:t>
            </a:r>
          </a:p>
          <a:p>
            <a:pPr marL="0" indent="0">
              <a:buNone/>
            </a:pPr>
            <a:endParaRPr lang="fr-FR" noProof="1"/>
          </a:p>
          <a:p>
            <a:r>
              <a:rPr lang="fr-FR" noProof="1"/>
              <a:t>Chiffres à nuancer :</a:t>
            </a:r>
          </a:p>
          <a:p>
            <a:pPr lvl="1"/>
            <a:r>
              <a:rPr lang="fr-FR" noProof="1"/>
              <a:t>Inclusion individuelle + inclusion collective</a:t>
            </a:r>
          </a:p>
          <a:p>
            <a:pPr lvl="1"/>
            <a:r>
              <a:rPr lang="fr-FR" noProof="1"/>
              <a:t>Phénomène « d’inclusion perlée »</a:t>
            </a:r>
          </a:p>
          <a:p>
            <a:pPr lvl="1"/>
            <a:r>
              <a:rPr lang="fr-FR" noProof="1"/>
              <a:t>« Explosion » des troubles des apprentissages (dys) et de l’adaptation (TDAH)</a:t>
            </a:r>
          </a:p>
          <a:p>
            <a:pPr lvl="1"/>
            <a:r>
              <a:rPr lang="fr-FR" noProof="1"/>
              <a:t>Qualité de l’inclusion (au fur et à mesure  la logique de parcours laisse place à la logique de filière) </a:t>
            </a:r>
          </a:p>
        </p:txBody>
      </p:sp>
    </p:spTree>
    <p:extLst>
      <p:ext uri="{BB962C8B-B14F-4D97-AF65-F5344CB8AC3E}">
        <p14:creationId xmlns:p14="http://schemas.microsoft.com/office/powerpoint/2010/main" val="154816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04CF-2190-E277-AA69-607940448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891DB-A301-33A4-2BA7-B089DA3C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95DB2-5573-8AB9-285A-C744D1DBA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noProof="1"/>
              <a:t>Cela étant, il est indéniable que la scolarisation d’ÉSH en établissement et en classe ordinaire augmente fortement. L’EPSà un rôle important à jouer (reconnue comme une discipline avec un fort potentiel inclusif). </a:t>
            </a:r>
          </a:p>
          <a:p>
            <a:r>
              <a:rPr lang="fr-FR" noProof="1"/>
              <a:t>En tant que discipline d’enseignement obligatoire, ces chiffres interrogent leurs enseignants, en « première ligne » pour </a:t>
            </a:r>
            <a:r>
              <a:rPr lang="fr-FR" b="1" noProof="1"/>
              <a:t>relever le défi de l’inclusion</a:t>
            </a:r>
            <a:r>
              <a:rPr lang="fr-FR" noProof="1"/>
              <a:t> (explicitement inscrit dans les programmes disciplinaires). </a:t>
            </a:r>
          </a:p>
          <a:p>
            <a:pPr marL="0" indent="0">
              <a:buNone/>
            </a:pPr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0088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42A16-69D4-5C3A-6929-9A1C28967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C9EDA8-9D47-582F-B81B-2704B044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Plan de l’intervention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6D706-D07D-9590-A1A8-D4D9890F9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noProof="1"/>
              <a:t>Introduction/contexte </a:t>
            </a:r>
          </a:p>
          <a:p>
            <a:r>
              <a:rPr lang="fr-FR" noProof="1"/>
              <a:t>Que dit la littérature internationale?</a:t>
            </a:r>
          </a:p>
          <a:p>
            <a:r>
              <a:rPr lang="fr-FR" noProof="1"/>
              <a:t>Détermination de profils d’E. EPS ?</a:t>
            </a:r>
          </a:p>
          <a:p>
            <a:r>
              <a:rPr lang="fr-FR" noProof="1"/>
              <a:t>Caractéristiques des E. de chaque profil</a:t>
            </a:r>
          </a:p>
          <a:p>
            <a:r>
              <a:rPr lang="fr-FR" noProof="1"/>
              <a:t>Pistes de passage entre les profils</a:t>
            </a:r>
          </a:p>
          <a:p>
            <a:r>
              <a:rPr lang="fr-FR" noProof="1"/>
              <a:t>Conclusion/précautions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C3330-13BC-F254-E5C6-544BE7BCB66C}"/>
              </a:ext>
            </a:extLst>
          </p:cNvPr>
          <p:cNvSpPr/>
          <p:nvPr/>
        </p:nvSpPr>
        <p:spPr>
          <a:xfrm>
            <a:off x="838200" y="2292263"/>
            <a:ext cx="6251532" cy="501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44383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E7C0E-6D2B-6EE9-B89F-6772155F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La notion d’attitude et d’intention inclusive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A1E288-57AD-5476-6EF9-832A523B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fr-FR" sz="2400" noProof="1">
                <a:latin typeface="Calibri" panose="020F0502020204030204" pitchFamily="34" charset="0"/>
                <a:cs typeface="Calibri" panose="020F0502020204030204" pitchFamily="34" charset="0"/>
              </a:rPr>
              <a:t>Une attitude n’est pas un comportement, mais une construction hypothétique cad </a:t>
            </a:r>
            <a:r>
              <a:rPr lang="zxx-ZZ" sz="2400">
                <a:latin typeface="Calibri" panose="020F0502020204030204" pitchFamily="34" charset="0"/>
                <a:cs typeface="Calibri" panose="020F0502020204030204" pitchFamily="34" charset="0"/>
              </a:rPr>
              <a:t>une prédisposition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qu’une personne a de réagir de façon + ou - face à une situation donnée. Une attitude bien ancrée est prédictive du comportement.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Attitude = prédisposition des E à réagir de façon + ou - dans la perspective d'inclure des ÉSH dans leurs classes.</a:t>
            </a:r>
          </a:p>
          <a:p>
            <a:r>
              <a:rPr lang="fr-FR" sz="2400" noProof="1">
                <a:latin typeface="Calibri" panose="020F0502020204030204" pitchFamily="34" charset="0"/>
                <a:cs typeface="Calibri" panose="020F0502020204030204" pitchFamily="34" charset="0"/>
              </a:rPr>
              <a:t>Une attitude se structure selon 3 dimensions: </a:t>
            </a:r>
          </a:p>
          <a:p>
            <a:pPr lvl="1"/>
            <a:r>
              <a:rPr lang="fr-FR" noProof="1">
                <a:latin typeface="Calibri" panose="020F0502020204030204" pitchFamily="34" charset="0"/>
                <a:cs typeface="Calibri" panose="020F0502020204030204" pitchFamily="34" charset="0"/>
              </a:rPr>
              <a:t>Cognitive (croyances, préjugés, stéréotypes, connaissances). Par ex. je crois qu’un élève avec des TSA peut pratiquer les APSA individuelles EPS ordinaire.</a:t>
            </a:r>
          </a:p>
          <a:p>
            <a:pPr lvl="1"/>
            <a:r>
              <a:rPr lang="fr-FR" noProof="1">
                <a:latin typeface="Calibri" panose="020F0502020204030204" pitchFamily="34" charset="0"/>
                <a:cs typeface="Calibri" panose="020F0502020204030204" pitchFamily="34" charset="0"/>
              </a:rPr>
              <a:t>Affective (émotions + ou -). Par ex. j’ai peur d’inclure un élève avec TSA en classe ordinaire.</a:t>
            </a:r>
          </a:p>
          <a:p>
            <a:pPr lvl="1"/>
            <a:r>
              <a:rPr lang="fr-FR" noProof="1">
                <a:latin typeface="Calibri" panose="020F0502020204030204" pitchFamily="34" charset="0"/>
                <a:cs typeface="Calibri" panose="020F0502020204030204" pitchFamily="34" charset="0"/>
              </a:rPr>
              <a:t>Comportemental (intentions). Par ex. je suis prêt à inclure un élève avec TSA pour le cycle de natation.</a:t>
            </a:r>
          </a:p>
        </p:txBody>
      </p:sp>
    </p:spTree>
    <p:extLst>
      <p:ext uri="{BB962C8B-B14F-4D97-AF65-F5344CB8AC3E}">
        <p14:creationId xmlns:p14="http://schemas.microsoft.com/office/powerpoint/2010/main" val="41893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37238-DE99-C24A-DBA7-EE66CFBF4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2EC456-466D-BCA6-F09B-7DCF9959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/>
              <a:t>Ce que dit la littérature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BB91A1-54CE-9A27-EAA3-01E24CF76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300" noProof="1"/>
              <a:t>Les attitudes des E EPS dépendent de 3 facteurs : </a:t>
            </a:r>
            <a:r>
              <a:rPr lang="fr-FR" sz="2300" noProof="1">
                <a:solidFill>
                  <a:schemeClr val="accent1"/>
                </a:solidFill>
              </a:rPr>
              <a:t>propres aux E</a:t>
            </a:r>
            <a:r>
              <a:rPr lang="fr-FR" sz="2300" noProof="1"/>
              <a:t>/Propres aux ÉSH/Environnementaux </a:t>
            </a:r>
          </a:p>
          <a:p>
            <a:pPr marL="457200" lvl="1" indent="0">
              <a:buNone/>
            </a:pPr>
            <a:endParaRPr lang="fr-FR" noProof="1"/>
          </a:p>
          <a:p>
            <a:pPr marL="457200" lvl="1" indent="0">
              <a:buNone/>
            </a:pPr>
            <a:r>
              <a:rPr lang="fr-FR" noProof="1">
                <a:solidFill>
                  <a:schemeClr val="accent1"/>
                </a:solidFill>
              </a:rPr>
              <a:t>Les attitudes ne dépendent ni de  l’âge, ni du genre ni de l’expérience d’enseignement en EPS (ordinaire)</a:t>
            </a:r>
          </a:p>
          <a:p>
            <a:pPr marL="457200" lvl="1" indent="0">
              <a:buNone/>
            </a:pPr>
            <a:endParaRPr lang="fr-FR" noProof="1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fr-FR" noProof="1">
                <a:solidFill>
                  <a:schemeClr val="accent1"/>
                </a:solidFill>
              </a:rPr>
              <a:t>Les attitudes dépendent essentiellement du sentiment de compétence des E (SEP) à relever le défi inclusif</a:t>
            </a:r>
          </a:p>
          <a:p>
            <a:pPr marL="457200" lvl="1" indent="0">
              <a:buNone/>
            </a:pPr>
            <a:endParaRPr lang="fr-FR" noProof="1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fr-FR" noProof="1">
                <a:solidFill>
                  <a:schemeClr val="accent1"/>
                </a:solidFill>
              </a:rPr>
              <a:t>Ce sentiment de compétences est lui-même fonction du niveau de formation en EPS inclusive, adaptée, accessible + niveau d’expérience en EPS avec des ÉSH</a:t>
            </a:r>
          </a:p>
          <a:p>
            <a:pPr marL="457200" lvl="1" indent="0">
              <a:buNone/>
            </a:pPr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07979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26615-CC68-4B26-1E97-1750B995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noProof="1"/>
              <a:t>Boucle des attitudes au prisme des seuls facteurs internes aux 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C4384E-D5AC-AD11-890A-A603535A7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856" y="1836510"/>
            <a:ext cx="9703968" cy="48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21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2128</Words>
  <Application>Microsoft Office PowerPoint</Application>
  <PresentationFormat>Grand écran</PresentationFormat>
  <Paragraphs>237</Paragraphs>
  <Slides>29</Slides>
  <Notes>1</Notes>
  <HiddenSlides>1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StarSymbol</vt:lpstr>
      <vt:lpstr>Thème Office</vt:lpstr>
      <vt:lpstr>XML SAX Reader</vt:lpstr>
      <vt:lpstr>Enseignants d’EPS (E) et inclusion des élèves en situation de handicap (ÉSH) :  détermination de profils et pistes de formation.</vt:lpstr>
      <vt:lpstr>Plan de l’intervention</vt:lpstr>
      <vt:lpstr>Introduction</vt:lpstr>
      <vt:lpstr>Introduction</vt:lpstr>
      <vt:lpstr>Introduction</vt:lpstr>
      <vt:lpstr>Plan de l’intervention</vt:lpstr>
      <vt:lpstr>La notion d’attitude et d’intention inclusive</vt:lpstr>
      <vt:lpstr>Ce que dit la littérature</vt:lpstr>
      <vt:lpstr>Boucle des attitudes au prisme des seuls facteurs internes aux E </vt:lpstr>
      <vt:lpstr>Ce que dit la littérature</vt:lpstr>
      <vt:lpstr>Ce que dit la littérature</vt:lpstr>
      <vt:lpstr>Plan de l’intervention</vt:lpstr>
      <vt:lpstr>La détermination de profils</vt:lpstr>
      <vt:lpstr>Détermination de profils</vt:lpstr>
      <vt:lpstr>Détermination de profils</vt:lpstr>
      <vt:lpstr>Détermination de profils</vt:lpstr>
      <vt:lpstr>Plan de l’intervention</vt:lpstr>
      <vt:lpstr>Profil des E exclusifs ?</vt:lpstr>
      <vt:lpstr>Profil des E intégratifs ?</vt:lpstr>
      <vt:lpstr>Profil des E inclusifs ?</vt:lpstr>
      <vt:lpstr>Plan de l’intervention</vt:lpstr>
      <vt:lpstr>Pistes de passage d’un profil à l’autre?  </vt:lpstr>
      <vt:lpstr>  PROGRAMME DE SENSIBILISATION :   </vt:lpstr>
      <vt:lpstr>Co intervention E - AESH</vt:lpstr>
      <vt:lpstr>  Coenseignement E – E ou E – E spé</vt:lpstr>
      <vt:lpstr>  </vt:lpstr>
      <vt:lpstr>Conclusion  </vt:lpstr>
      <vt:lpstr>Merci pour votre attention et tous derrière l’UBB            le 03/05, 16H00</vt:lpstr>
      <vt:lpstr>  Conception Universelle pour l’Apprentissage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Stephane Rocher</cp:lastModifiedBy>
  <cp:revision>13</cp:revision>
  <dcterms:created xsi:type="dcterms:W3CDTF">2026-04-23T05:22:00Z</dcterms:created>
  <dcterms:modified xsi:type="dcterms:W3CDTF">2026-04-27T10:26:47Z</dcterms:modified>
</cp:coreProperties>
</file>