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4"/>
  </p:notesMasterIdLst>
  <p:handoutMasterIdLst>
    <p:handoutMasterId r:id="rId95"/>
  </p:handoutMasterIdLst>
  <p:sldIdLst>
    <p:sldId id="270" r:id="rId2"/>
    <p:sldId id="486" r:id="rId3"/>
    <p:sldId id="501" r:id="rId4"/>
    <p:sldId id="633" r:id="rId5"/>
    <p:sldId id="602" r:id="rId6"/>
    <p:sldId id="712" r:id="rId7"/>
    <p:sldId id="656" r:id="rId8"/>
    <p:sldId id="612" r:id="rId9"/>
    <p:sldId id="583" r:id="rId10"/>
    <p:sldId id="713" r:id="rId11"/>
    <p:sldId id="529" r:id="rId12"/>
    <p:sldId id="608" r:id="rId13"/>
    <p:sldId id="730" r:id="rId14"/>
    <p:sldId id="614" r:id="rId15"/>
    <p:sldId id="597" r:id="rId16"/>
    <p:sldId id="547" r:id="rId17"/>
    <p:sldId id="649" r:id="rId18"/>
    <p:sldId id="596" r:id="rId19"/>
    <p:sldId id="595" r:id="rId20"/>
    <p:sldId id="567" r:id="rId21"/>
    <p:sldId id="627" r:id="rId22"/>
    <p:sldId id="628" r:id="rId23"/>
    <p:sldId id="593" r:id="rId24"/>
    <p:sldId id="603" r:id="rId25"/>
    <p:sldId id="637" r:id="rId26"/>
    <p:sldId id="636" r:id="rId27"/>
    <p:sldId id="568" r:id="rId28"/>
    <p:sldId id="594" r:id="rId29"/>
    <p:sldId id="607" r:id="rId30"/>
    <p:sldId id="639" r:id="rId31"/>
    <p:sldId id="661" r:id="rId32"/>
    <p:sldId id="615" r:id="rId33"/>
    <p:sldId id="700" r:id="rId34"/>
    <p:sldId id="558" r:id="rId35"/>
    <p:sldId id="606" r:id="rId36"/>
    <p:sldId id="731" r:id="rId37"/>
    <p:sldId id="654" r:id="rId38"/>
    <p:sldId id="653" r:id="rId39"/>
    <p:sldId id="732" r:id="rId40"/>
    <p:sldId id="714" r:id="rId41"/>
    <p:sldId id="658" r:id="rId42"/>
    <p:sldId id="651" r:id="rId43"/>
    <p:sldId id="659" r:id="rId44"/>
    <p:sldId id="611" r:id="rId45"/>
    <p:sldId id="638" r:id="rId46"/>
    <p:sldId id="665" r:id="rId47"/>
    <p:sldId id="640" r:id="rId48"/>
    <p:sldId id="733" r:id="rId49"/>
    <p:sldId id="666" r:id="rId50"/>
    <p:sldId id="734" r:id="rId51"/>
    <p:sldId id="727" r:id="rId52"/>
    <p:sldId id="728" r:id="rId53"/>
    <p:sldId id="736" r:id="rId54"/>
    <p:sldId id="735" r:id="rId55"/>
    <p:sldId id="729" r:id="rId56"/>
    <p:sldId id="664" r:id="rId57"/>
    <p:sldId id="617" r:id="rId58"/>
    <p:sldId id="662" r:id="rId59"/>
    <p:sldId id="743" r:id="rId60"/>
    <p:sldId id="511" r:id="rId61"/>
    <p:sldId id="742" r:id="rId62"/>
    <p:sldId id="673" r:id="rId63"/>
    <p:sldId id="543" r:id="rId64"/>
    <p:sldId id="502" r:id="rId65"/>
    <p:sldId id="541" r:id="rId66"/>
    <p:sldId id="710" r:id="rId67"/>
    <p:sldId id="708" r:id="rId68"/>
    <p:sldId id="725" r:id="rId69"/>
    <p:sldId id="634" r:id="rId70"/>
    <p:sldId id="648" r:id="rId71"/>
    <p:sldId id="741" r:id="rId72"/>
    <p:sldId id="589" r:id="rId73"/>
    <p:sldId id="592" r:id="rId74"/>
    <p:sldId id="745" r:id="rId75"/>
    <p:sldId id="613" r:id="rId76"/>
    <p:sldId id="748" r:id="rId77"/>
    <p:sldId id="749" r:id="rId78"/>
    <p:sldId id="642" r:id="rId79"/>
    <p:sldId id="591" r:id="rId80"/>
    <p:sldId id="537" r:id="rId81"/>
    <p:sldId id="599" r:id="rId82"/>
    <p:sldId id="629" r:id="rId83"/>
    <p:sldId id="631" r:id="rId84"/>
    <p:sldId id="630" r:id="rId85"/>
    <p:sldId id="598" r:id="rId86"/>
    <p:sldId id="514" r:id="rId87"/>
    <p:sldId id="552" r:id="rId88"/>
    <p:sldId id="737" r:id="rId89"/>
    <p:sldId id="738" r:id="rId90"/>
    <p:sldId id="739" r:id="rId91"/>
    <p:sldId id="740" r:id="rId92"/>
    <p:sldId id="744" r:id="rId93"/>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EEF4"/>
    <a:srgbClr val="8064A2"/>
    <a:srgbClr val="FFFFFF"/>
    <a:srgbClr val="DF3A0B"/>
    <a:srgbClr val="DCF4DC"/>
    <a:srgbClr val="DDE0F3"/>
    <a:srgbClr val="EBDCF4"/>
    <a:srgbClr val="E6E0EC"/>
    <a:srgbClr val="4EC5D1"/>
    <a:srgbClr val="00B1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0909" autoAdjust="0"/>
  </p:normalViewPr>
  <p:slideViewPr>
    <p:cSldViewPr>
      <p:cViewPr varScale="1">
        <p:scale>
          <a:sx n="111" d="100"/>
          <a:sy n="111" d="100"/>
        </p:scale>
        <p:origin x="1650" y="96"/>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handoutMaster" Target="handoutMasters/handout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C07F4C73-4E9C-4D51-ABFB-2EBDBF1951D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5A2BD934-22F3-4672-B252-0D7720B764B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EF0A520-F19E-4355-84E5-03BFB414CDF9}" type="datetimeFigureOut">
              <a:rPr lang="fr-FR" smtClean="0"/>
              <a:t>27/04/2026</a:t>
            </a:fld>
            <a:endParaRPr lang="fr-FR"/>
          </a:p>
        </p:txBody>
      </p:sp>
      <p:sp>
        <p:nvSpPr>
          <p:cNvPr id="4" name="Espace réservé du pied de page 3">
            <a:extLst>
              <a:ext uri="{FF2B5EF4-FFF2-40B4-BE49-F238E27FC236}">
                <a16:creationId xmlns:a16="http://schemas.microsoft.com/office/drawing/2014/main" id="{6F6C0BB6-CB25-444C-9070-A57E1078B1B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82AF6A1E-24A1-4BFC-B4CD-D3037D8FC7D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232975D-0512-429A-A8D9-95C6726DE88B}" type="slidenum">
              <a:rPr lang="fr-FR" smtClean="0"/>
              <a:t>‹N°›</a:t>
            </a:fld>
            <a:endParaRPr lang="fr-FR"/>
          </a:p>
        </p:txBody>
      </p:sp>
    </p:spTree>
    <p:extLst>
      <p:ext uri="{BB962C8B-B14F-4D97-AF65-F5344CB8AC3E}">
        <p14:creationId xmlns:p14="http://schemas.microsoft.com/office/powerpoint/2010/main" val="122463231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3C4F12-6183-4996-94E4-058CE818D0BB}" type="datetimeFigureOut">
              <a:rPr lang="fr-FR" smtClean="0"/>
              <a:pPr/>
              <a:t>27/04/2026</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C3CFA9-22A7-48B2-8815-752FC383CD50}" type="slidenum">
              <a:rPr lang="fr-FR" smtClean="0"/>
              <a:pPr/>
              <a:t>‹N°›</a:t>
            </a:fld>
            <a:endParaRPr lang="fr-FR"/>
          </a:p>
        </p:txBody>
      </p:sp>
    </p:spTree>
    <p:extLst>
      <p:ext uri="{BB962C8B-B14F-4D97-AF65-F5344CB8AC3E}">
        <p14:creationId xmlns:p14="http://schemas.microsoft.com/office/powerpoint/2010/main" val="70102021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Vérifier </a:t>
            </a:r>
            <a:r>
              <a:rPr lang="fr-FR" dirty="0" err="1"/>
              <a:t>ortographe</a:t>
            </a:r>
            <a:endParaRPr lang="fr-FR" dirty="0"/>
          </a:p>
        </p:txBody>
      </p:sp>
      <p:sp>
        <p:nvSpPr>
          <p:cNvPr id="4" name="Espace réservé du numéro de diapositive 3"/>
          <p:cNvSpPr>
            <a:spLocks noGrp="1"/>
          </p:cNvSpPr>
          <p:nvPr>
            <p:ph type="sldNum" sz="quarter" idx="10"/>
          </p:nvPr>
        </p:nvSpPr>
        <p:spPr/>
        <p:txBody>
          <a:bodyPr/>
          <a:lstStyle/>
          <a:p>
            <a:fld id="{6CC3CFA9-22A7-48B2-8815-752FC383CD50}" type="slidenum">
              <a:rPr lang="fr-FR" smtClean="0"/>
              <a:pPr/>
              <a:t>1</a:t>
            </a:fld>
            <a:endParaRPr lang="fr-FR"/>
          </a:p>
        </p:txBody>
      </p:sp>
    </p:spTree>
    <p:extLst>
      <p:ext uri="{BB962C8B-B14F-4D97-AF65-F5344CB8AC3E}">
        <p14:creationId xmlns:p14="http://schemas.microsoft.com/office/powerpoint/2010/main" val="141163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lvl="0"/>
            <a:fld id="{BBB9A42E-9E80-45C7-986D-DB93AB94CBEB}" type="slidenum">
              <a:rPr lang="fr-FR" smtClean="0"/>
              <a:t>10</a:t>
            </a:fld>
            <a:endParaRPr lang="fr-FR"/>
          </a:p>
        </p:txBody>
      </p:sp>
    </p:spTree>
    <p:extLst>
      <p:ext uri="{BB962C8B-B14F-4D97-AF65-F5344CB8AC3E}">
        <p14:creationId xmlns:p14="http://schemas.microsoft.com/office/powerpoint/2010/main" val="675022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lvl="0"/>
            <a:fld id="{BBB9A42E-9E80-45C7-986D-DB93AB94CBEB}" type="slidenum">
              <a:rPr lang="fr-FR" smtClean="0"/>
              <a:t>11</a:t>
            </a:fld>
            <a:endParaRPr lang="fr-FR"/>
          </a:p>
        </p:txBody>
      </p:sp>
    </p:spTree>
    <p:extLst>
      <p:ext uri="{BB962C8B-B14F-4D97-AF65-F5344CB8AC3E}">
        <p14:creationId xmlns:p14="http://schemas.microsoft.com/office/powerpoint/2010/main" val="3846443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lvl="0"/>
            <a:fld id="{BBB9A42E-9E80-45C7-986D-DB93AB94CBEB}" type="slidenum">
              <a:rPr lang="fr-FR" smtClean="0"/>
              <a:t>12</a:t>
            </a:fld>
            <a:endParaRPr lang="fr-FR"/>
          </a:p>
        </p:txBody>
      </p:sp>
    </p:spTree>
    <p:extLst>
      <p:ext uri="{BB962C8B-B14F-4D97-AF65-F5344CB8AC3E}">
        <p14:creationId xmlns:p14="http://schemas.microsoft.com/office/powerpoint/2010/main" val="22113334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C7809-6DF9-D883-8DEB-0D677E107DE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F03C901-22B7-DF86-1ED9-B46A54D2DE98}"/>
              </a:ext>
            </a:extLst>
          </p:cNvPr>
          <p:cNvSpPr>
            <a:spLocks noGrp="1" noRot="1" noChangeAspect="1"/>
          </p:cNvSpPr>
          <p:nvPr>
            <p:ph type="sldImg"/>
          </p:nvPr>
        </p:nvSpPr>
        <p:spPr>
          <a:xfrm>
            <a:off x="1371600" y="1143000"/>
            <a:ext cx="4114800" cy="3086100"/>
          </a:xfrm>
        </p:spPr>
      </p:sp>
      <p:sp>
        <p:nvSpPr>
          <p:cNvPr id="3" name="Espace réservé des notes 2">
            <a:extLst>
              <a:ext uri="{FF2B5EF4-FFF2-40B4-BE49-F238E27FC236}">
                <a16:creationId xmlns:a16="http://schemas.microsoft.com/office/drawing/2014/main" id="{D926AEB3-94D8-5901-F455-06A31EA75BDB}"/>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C149DCFC-6F16-00C6-E327-B26FFE4F6F5A}"/>
              </a:ext>
            </a:extLst>
          </p:cNvPr>
          <p:cNvSpPr>
            <a:spLocks noGrp="1"/>
          </p:cNvSpPr>
          <p:nvPr>
            <p:ph type="sldNum" sz="quarter" idx="5"/>
          </p:nvPr>
        </p:nvSpPr>
        <p:spPr/>
        <p:txBody>
          <a:bodyPr/>
          <a:lstStyle/>
          <a:p>
            <a:pPr lvl="0"/>
            <a:fld id="{BBB9A42E-9E80-45C7-986D-DB93AB94CBEB}" type="slidenum">
              <a:rPr lang="fr-FR" smtClean="0"/>
              <a:t>13</a:t>
            </a:fld>
            <a:endParaRPr lang="fr-FR"/>
          </a:p>
        </p:txBody>
      </p:sp>
    </p:spTree>
    <p:extLst>
      <p:ext uri="{BB962C8B-B14F-4D97-AF65-F5344CB8AC3E}">
        <p14:creationId xmlns:p14="http://schemas.microsoft.com/office/powerpoint/2010/main" val="27137924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CC3CFA9-22A7-48B2-8815-752FC383CD50}" type="slidenum">
              <a:rPr lang="fr-FR" smtClean="0"/>
              <a:pPr/>
              <a:t>14</a:t>
            </a:fld>
            <a:endParaRPr lang="fr-FR"/>
          </a:p>
        </p:txBody>
      </p:sp>
    </p:spTree>
    <p:extLst>
      <p:ext uri="{BB962C8B-B14F-4D97-AF65-F5344CB8AC3E}">
        <p14:creationId xmlns:p14="http://schemas.microsoft.com/office/powerpoint/2010/main" val="2715437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lvl="0"/>
            <a:fld id="{BBB9A42E-9E80-45C7-986D-DB93AB94CBEB}" type="slidenum">
              <a:rPr lang="fr-FR" smtClean="0"/>
              <a:t>15</a:t>
            </a:fld>
            <a:endParaRPr lang="fr-FR"/>
          </a:p>
        </p:txBody>
      </p:sp>
    </p:spTree>
    <p:extLst>
      <p:ext uri="{BB962C8B-B14F-4D97-AF65-F5344CB8AC3E}">
        <p14:creationId xmlns:p14="http://schemas.microsoft.com/office/powerpoint/2010/main" val="4102435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lvl="0"/>
            <a:fld id="{BBB9A42E-9E80-45C7-986D-DB93AB94CBEB}" type="slidenum">
              <a:rPr lang="fr-FR" smtClean="0"/>
              <a:t>16</a:t>
            </a:fld>
            <a:endParaRPr lang="fr-FR"/>
          </a:p>
        </p:txBody>
      </p:sp>
    </p:spTree>
    <p:extLst>
      <p:ext uri="{BB962C8B-B14F-4D97-AF65-F5344CB8AC3E}">
        <p14:creationId xmlns:p14="http://schemas.microsoft.com/office/powerpoint/2010/main" val="799404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lvl="0"/>
            <a:fld id="{BBB9A42E-9E80-45C7-986D-DB93AB94CBEB}" type="slidenum">
              <a:rPr lang="fr-FR" smtClean="0"/>
              <a:t>17</a:t>
            </a:fld>
            <a:endParaRPr lang="fr-FR"/>
          </a:p>
        </p:txBody>
      </p:sp>
    </p:spTree>
    <p:extLst>
      <p:ext uri="{BB962C8B-B14F-4D97-AF65-F5344CB8AC3E}">
        <p14:creationId xmlns:p14="http://schemas.microsoft.com/office/powerpoint/2010/main" val="14111461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lvl="0"/>
            <a:fld id="{BBB9A42E-9E80-45C7-986D-DB93AB94CBEB}" type="slidenum">
              <a:rPr lang="fr-FR" smtClean="0"/>
              <a:t>18</a:t>
            </a:fld>
            <a:endParaRPr lang="fr-FR"/>
          </a:p>
        </p:txBody>
      </p:sp>
    </p:spTree>
    <p:extLst>
      <p:ext uri="{BB962C8B-B14F-4D97-AF65-F5344CB8AC3E}">
        <p14:creationId xmlns:p14="http://schemas.microsoft.com/office/powerpoint/2010/main" val="39424666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lvl="0"/>
            <a:fld id="{BBB9A42E-9E80-45C7-986D-DB93AB94CBEB}" type="slidenum">
              <a:rPr lang="fr-FR" smtClean="0"/>
              <a:t>19</a:t>
            </a:fld>
            <a:endParaRPr lang="fr-FR"/>
          </a:p>
        </p:txBody>
      </p:sp>
    </p:spTree>
    <p:extLst>
      <p:ext uri="{BB962C8B-B14F-4D97-AF65-F5344CB8AC3E}">
        <p14:creationId xmlns:p14="http://schemas.microsoft.com/office/powerpoint/2010/main" val="1351066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lvl="0"/>
            <a:fld id="{BBB9A42E-9E80-45C7-986D-DB93AB94CBEB}" type="slidenum">
              <a:rPr lang="fr-FR" smtClean="0"/>
              <a:t>2</a:t>
            </a:fld>
            <a:endParaRPr lang="fr-FR"/>
          </a:p>
        </p:txBody>
      </p:sp>
    </p:spTree>
    <p:extLst>
      <p:ext uri="{BB962C8B-B14F-4D97-AF65-F5344CB8AC3E}">
        <p14:creationId xmlns:p14="http://schemas.microsoft.com/office/powerpoint/2010/main" val="5647371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lvl="0"/>
            <a:fld id="{BBB9A42E-9E80-45C7-986D-DB93AB94CBEB}" type="slidenum">
              <a:rPr lang="fr-FR" smtClean="0"/>
              <a:t>20</a:t>
            </a:fld>
            <a:endParaRPr lang="fr-FR"/>
          </a:p>
        </p:txBody>
      </p:sp>
    </p:spTree>
    <p:extLst>
      <p:ext uri="{BB962C8B-B14F-4D97-AF65-F5344CB8AC3E}">
        <p14:creationId xmlns:p14="http://schemas.microsoft.com/office/powerpoint/2010/main" val="2154111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fr-FR" dirty="0"/>
              <a:t>A l’intérieur du public on retrouve le statut socio-économique</a:t>
            </a:r>
          </a:p>
        </p:txBody>
      </p:sp>
      <p:sp>
        <p:nvSpPr>
          <p:cNvPr id="4" name="Espace réservé du numéro de diapositive 3"/>
          <p:cNvSpPr>
            <a:spLocks noGrp="1"/>
          </p:cNvSpPr>
          <p:nvPr>
            <p:ph type="sldNum" sz="quarter" idx="5"/>
          </p:nvPr>
        </p:nvSpPr>
        <p:spPr/>
        <p:txBody>
          <a:bodyPr/>
          <a:lstStyle/>
          <a:p>
            <a:pPr lvl="0"/>
            <a:fld id="{BBB9A42E-9E80-45C7-986D-DB93AB94CBEB}" type="slidenum">
              <a:rPr lang="fr-FR" smtClean="0"/>
              <a:t>21</a:t>
            </a:fld>
            <a:endParaRPr lang="fr-FR"/>
          </a:p>
        </p:txBody>
      </p:sp>
    </p:spTree>
    <p:extLst>
      <p:ext uri="{BB962C8B-B14F-4D97-AF65-F5344CB8AC3E}">
        <p14:creationId xmlns:p14="http://schemas.microsoft.com/office/powerpoint/2010/main" val="19904215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lvl="0"/>
            <a:fld id="{BBB9A42E-9E80-45C7-986D-DB93AB94CBEB}" type="slidenum">
              <a:rPr lang="fr-FR" smtClean="0"/>
              <a:t>22</a:t>
            </a:fld>
            <a:endParaRPr lang="fr-FR"/>
          </a:p>
        </p:txBody>
      </p:sp>
    </p:spTree>
    <p:extLst>
      <p:ext uri="{BB962C8B-B14F-4D97-AF65-F5344CB8AC3E}">
        <p14:creationId xmlns:p14="http://schemas.microsoft.com/office/powerpoint/2010/main" val="17948917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lvl="0"/>
            <a:fld id="{BBB9A42E-9E80-45C7-986D-DB93AB94CBEB}" type="slidenum">
              <a:rPr lang="fr-FR" smtClean="0"/>
              <a:t>23</a:t>
            </a:fld>
            <a:endParaRPr lang="fr-FR"/>
          </a:p>
        </p:txBody>
      </p:sp>
    </p:spTree>
    <p:extLst>
      <p:ext uri="{BB962C8B-B14F-4D97-AF65-F5344CB8AC3E}">
        <p14:creationId xmlns:p14="http://schemas.microsoft.com/office/powerpoint/2010/main" val="4249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fr-FR" dirty="0"/>
              <a:t>Choisir entre deux graphiques</a:t>
            </a:r>
          </a:p>
          <a:p>
            <a:endParaRPr lang="fr-FR" dirty="0"/>
          </a:p>
          <a:p>
            <a:r>
              <a:rPr lang="fr-FR" dirty="0"/>
              <a:t>Très défavorisé fille 13.08</a:t>
            </a:r>
          </a:p>
          <a:p>
            <a:r>
              <a:rPr lang="fr-FR" dirty="0"/>
              <a:t>Très défavorisé </a:t>
            </a:r>
            <a:r>
              <a:rPr lang="fr-FR" dirty="0" err="1"/>
              <a:t>Garcon</a:t>
            </a:r>
            <a:r>
              <a:rPr lang="fr-FR" dirty="0"/>
              <a:t> 14,27</a:t>
            </a:r>
          </a:p>
          <a:p>
            <a:endParaRPr lang="fr-FR" dirty="0"/>
          </a:p>
          <a:p>
            <a:pPr indent="449580" algn="just">
              <a:lnSpc>
                <a:spcPct val="150000"/>
              </a:lnSpc>
            </a:pP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Concrètement ces résultats impliquent qu’il y a environ 1,5 points d’écart de moyenne générale entre les établissements très défavorisés (session 2023 = </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13.7, </a:t>
            </a: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IPS &lt; 85) et les établissements très favorisés (session 2023 = </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15.2</a:t>
            </a: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 IPS &gt; 120).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800" dirty="0">
                <a:effectLst/>
                <a:latin typeface="Times New Roman" panose="02020603050405020304" pitchFamily="18" charset="0"/>
                <a:ea typeface="Calibri" panose="020F0502020204030204" pitchFamily="34" charset="0"/>
              </a:rPr>
              <a:t>Plus encore, en accord avec H2</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a:effectLst/>
                <a:latin typeface="Times New Roman" panose="02020603050405020304" pitchFamily="18" charset="0"/>
                <a:ea typeface="Calibri" panose="020F0502020204030204" pitchFamily="34" charset="0"/>
              </a:rPr>
              <a:t>, nous observons qu’être une fille amplifie l’association entre statut socio-économique et note. L’écart est encore plus important (2.4 points) entre la moyenne des filles les plus défavorisées (session 2023 = 13.1) et celle des garçons les plus favorisés (session 2023 = 15.5). </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dirty="0">
                <a:effectLst/>
              </a:rPr>
              <a:t> </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Pour guider les lecteur?</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Ici je dirais, si cher les garçon l’effet est de x, chez les filles la différence est de Y.</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a:p>
            <a:endParaRPr lang="fr-FR" dirty="0"/>
          </a:p>
          <a:p>
            <a:r>
              <a:rPr lang="fr-FR" dirty="0"/>
              <a:t>Très favorisé fille 14,9</a:t>
            </a:r>
          </a:p>
          <a:p>
            <a:r>
              <a:rPr lang="fr-FR" dirty="0"/>
              <a:t>Très favorisé </a:t>
            </a:r>
            <a:r>
              <a:rPr lang="fr-FR" dirty="0" err="1"/>
              <a:t>garcn</a:t>
            </a:r>
            <a:r>
              <a:rPr lang="fr-FR" dirty="0"/>
              <a:t> 15.5</a:t>
            </a:r>
          </a:p>
          <a:p>
            <a:endParaRPr lang="fr-FR" dirty="0"/>
          </a:p>
          <a:p>
            <a:r>
              <a:rPr lang="fr-FR" dirty="0"/>
              <a:t>14.91073</a:t>
            </a:r>
          </a:p>
        </p:txBody>
      </p:sp>
      <p:sp>
        <p:nvSpPr>
          <p:cNvPr id="4" name="Espace réservé du numéro de diapositive 3"/>
          <p:cNvSpPr>
            <a:spLocks noGrp="1"/>
          </p:cNvSpPr>
          <p:nvPr>
            <p:ph type="sldNum" sz="quarter" idx="5"/>
          </p:nvPr>
        </p:nvSpPr>
        <p:spPr/>
        <p:txBody>
          <a:bodyPr/>
          <a:lstStyle/>
          <a:p>
            <a:pPr lvl="0"/>
            <a:fld id="{BBB9A42E-9E80-45C7-986D-DB93AB94CBEB}" type="slidenum">
              <a:rPr lang="fr-FR" smtClean="0"/>
              <a:t>24</a:t>
            </a:fld>
            <a:endParaRPr lang="fr-FR"/>
          </a:p>
        </p:txBody>
      </p:sp>
    </p:spTree>
    <p:extLst>
      <p:ext uri="{BB962C8B-B14F-4D97-AF65-F5344CB8AC3E}">
        <p14:creationId xmlns:p14="http://schemas.microsoft.com/office/powerpoint/2010/main" val="3363995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lvl="0"/>
            <a:fld id="{BBB9A42E-9E80-45C7-986D-DB93AB94CBEB}" type="slidenum">
              <a:rPr lang="fr-FR" smtClean="0"/>
              <a:t>25</a:t>
            </a:fld>
            <a:endParaRPr lang="fr-FR"/>
          </a:p>
        </p:txBody>
      </p:sp>
    </p:spTree>
    <p:extLst>
      <p:ext uri="{BB962C8B-B14F-4D97-AF65-F5344CB8AC3E}">
        <p14:creationId xmlns:p14="http://schemas.microsoft.com/office/powerpoint/2010/main" val="37011390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lvl="0"/>
            <a:fld id="{BBB9A42E-9E80-45C7-986D-DB93AB94CBEB}" type="slidenum">
              <a:rPr lang="fr-FR" smtClean="0"/>
              <a:t>26</a:t>
            </a:fld>
            <a:endParaRPr lang="fr-FR"/>
          </a:p>
        </p:txBody>
      </p:sp>
    </p:spTree>
    <p:extLst>
      <p:ext uri="{BB962C8B-B14F-4D97-AF65-F5344CB8AC3E}">
        <p14:creationId xmlns:p14="http://schemas.microsoft.com/office/powerpoint/2010/main" val="14143046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lvl="0"/>
            <a:fld id="{BBB9A42E-9E80-45C7-986D-DB93AB94CBEB}" type="slidenum">
              <a:rPr lang="fr-FR" smtClean="0"/>
              <a:t>27</a:t>
            </a:fld>
            <a:endParaRPr lang="fr-FR"/>
          </a:p>
        </p:txBody>
      </p:sp>
    </p:spTree>
    <p:extLst>
      <p:ext uri="{BB962C8B-B14F-4D97-AF65-F5344CB8AC3E}">
        <p14:creationId xmlns:p14="http://schemas.microsoft.com/office/powerpoint/2010/main" val="30951362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lvl="0"/>
            <a:fld id="{BBB9A42E-9E80-45C7-986D-DB93AB94CBEB}" type="slidenum">
              <a:rPr lang="fr-FR" smtClean="0"/>
              <a:t>28</a:t>
            </a:fld>
            <a:endParaRPr lang="fr-FR"/>
          </a:p>
        </p:txBody>
      </p:sp>
    </p:spTree>
    <p:extLst>
      <p:ext uri="{BB962C8B-B14F-4D97-AF65-F5344CB8AC3E}">
        <p14:creationId xmlns:p14="http://schemas.microsoft.com/office/powerpoint/2010/main" val="4021821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fr-FR" dirty="0"/>
              <a:t>Note: l’effet est (marginalement) significatif sur l’échantillon 2022 dans l’académie de Strasbourg/</a:t>
            </a:r>
            <a:r>
              <a:rPr lang="fr-FR" dirty="0" err="1"/>
              <a:t>montpellier</a:t>
            </a:r>
            <a:r>
              <a:rPr lang="fr-FR" dirty="0"/>
              <a:t> mais pas dans celui de Versailles (2023)</a:t>
            </a:r>
          </a:p>
        </p:txBody>
      </p:sp>
      <p:sp>
        <p:nvSpPr>
          <p:cNvPr id="4" name="Espace réservé du numéro de diapositive 3"/>
          <p:cNvSpPr>
            <a:spLocks noGrp="1"/>
          </p:cNvSpPr>
          <p:nvPr>
            <p:ph type="sldNum" sz="quarter" idx="5"/>
          </p:nvPr>
        </p:nvSpPr>
        <p:spPr/>
        <p:txBody>
          <a:bodyPr/>
          <a:lstStyle/>
          <a:p>
            <a:pPr lvl="0"/>
            <a:fld id="{BBB9A42E-9E80-45C7-986D-DB93AB94CBEB}" type="slidenum">
              <a:rPr lang="fr-FR" smtClean="0"/>
              <a:t>29</a:t>
            </a:fld>
            <a:endParaRPr lang="fr-FR"/>
          </a:p>
        </p:txBody>
      </p:sp>
    </p:spTree>
    <p:extLst>
      <p:ext uri="{BB962C8B-B14F-4D97-AF65-F5344CB8AC3E}">
        <p14:creationId xmlns:p14="http://schemas.microsoft.com/office/powerpoint/2010/main" val="3990442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fr-FR" dirty="0"/>
              <a:t>Activité physique c’est un des comportements et qu’ils y en a d’autres</a:t>
            </a:r>
          </a:p>
          <a:p>
            <a:r>
              <a:rPr lang="fr-FR" dirty="0"/>
              <a:t>Alcool/alimentation/Thérapie/accès médecins</a:t>
            </a:r>
          </a:p>
          <a:p>
            <a:r>
              <a:rPr lang="fr-FR" dirty="0" err="1"/>
              <a:t>Ap</a:t>
            </a:r>
            <a:r>
              <a:rPr lang="fr-FR" dirty="0"/>
              <a:t> ce n’est que un comportement dans la voie…</a:t>
            </a:r>
          </a:p>
          <a:p>
            <a:endParaRPr lang="fr-FR" dirty="0"/>
          </a:p>
          <a:p>
            <a:r>
              <a:rPr lang="fr-FR" dirty="0"/>
              <a:t>Ajouter interaction</a:t>
            </a:r>
          </a:p>
        </p:txBody>
      </p:sp>
      <p:sp>
        <p:nvSpPr>
          <p:cNvPr id="4" name="Espace réservé du numéro de diapositive 3"/>
          <p:cNvSpPr>
            <a:spLocks noGrp="1"/>
          </p:cNvSpPr>
          <p:nvPr>
            <p:ph type="sldNum" sz="quarter" idx="5"/>
          </p:nvPr>
        </p:nvSpPr>
        <p:spPr/>
        <p:txBody>
          <a:bodyPr/>
          <a:lstStyle/>
          <a:p>
            <a:pPr lvl="0"/>
            <a:fld id="{BBB9A42E-9E80-45C7-986D-DB93AB94CBEB}" type="slidenum">
              <a:rPr lang="fr-FR" smtClean="0"/>
              <a:t>3</a:t>
            </a:fld>
            <a:endParaRPr lang="fr-FR"/>
          </a:p>
        </p:txBody>
      </p:sp>
    </p:spTree>
    <p:extLst>
      <p:ext uri="{BB962C8B-B14F-4D97-AF65-F5344CB8AC3E}">
        <p14:creationId xmlns:p14="http://schemas.microsoft.com/office/powerpoint/2010/main" val="39709333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lvl="0"/>
            <a:fld id="{BBB9A42E-9E80-45C7-986D-DB93AB94CBEB}" type="slidenum">
              <a:rPr lang="fr-FR" smtClean="0"/>
              <a:t>30</a:t>
            </a:fld>
            <a:endParaRPr lang="fr-FR"/>
          </a:p>
        </p:txBody>
      </p:sp>
    </p:spTree>
    <p:extLst>
      <p:ext uri="{BB962C8B-B14F-4D97-AF65-F5344CB8AC3E}">
        <p14:creationId xmlns:p14="http://schemas.microsoft.com/office/powerpoint/2010/main" val="16396258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lvl="0"/>
            <a:fld id="{BBB9A42E-9E80-45C7-986D-DB93AB94CBEB}" type="slidenum">
              <a:rPr lang="fr-FR" smtClean="0"/>
              <a:t>31</a:t>
            </a:fld>
            <a:endParaRPr lang="fr-FR"/>
          </a:p>
        </p:txBody>
      </p:sp>
    </p:spTree>
    <p:extLst>
      <p:ext uri="{BB962C8B-B14F-4D97-AF65-F5344CB8AC3E}">
        <p14:creationId xmlns:p14="http://schemas.microsoft.com/office/powerpoint/2010/main" val="36751453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CC3CFA9-22A7-48B2-8815-752FC383CD50}" type="slidenum">
              <a:rPr lang="fr-FR" smtClean="0"/>
              <a:pPr/>
              <a:t>32</a:t>
            </a:fld>
            <a:endParaRPr lang="fr-FR"/>
          </a:p>
        </p:txBody>
      </p:sp>
    </p:spTree>
    <p:extLst>
      <p:ext uri="{BB962C8B-B14F-4D97-AF65-F5344CB8AC3E}">
        <p14:creationId xmlns:p14="http://schemas.microsoft.com/office/powerpoint/2010/main" val="7929306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3398C-8177-387A-3DC5-BBBB49878BB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D2F78CE-2091-54B7-D1D9-A698E129622C}"/>
              </a:ext>
            </a:extLst>
          </p:cNvPr>
          <p:cNvSpPr>
            <a:spLocks noGrp="1" noRot="1" noChangeAspect="1"/>
          </p:cNvSpPr>
          <p:nvPr>
            <p:ph type="sldImg"/>
          </p:nvPr>
        </p:nvSpPr>
        <p:spPr>
          <a:xfrm>
            <a:off x="1371600" y="1143000"/>
            <a:ext cx="4114800" cy="3086100"/>
          </a:xfrm>
        </p:spPr>
      </p:sp>
      <p:sp>
        <p:nvSpPr>
          <p:cNvPr id="3" name="Espace réservé des notes 2">
            <a:extLst>
              <a:ext uri="{FF2B5EF4-FFF2-40B4-BE49-F238E27FC236}">
                <a16:creationId xmlns:a16="http://schemas.microsoft.com/office/drawing/2014/main" id="{CE002DAC-7687-DB96-8420-D383F7D457D9}"/>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D14A0698-9965-5D6D-F19B-FB4D82C6DB84}"/>
              </a:ext>
            </a:extLst>
          </p:cNvPr>
          <p:cNvSpPr>
            <a:spLocks noGrp="1"/>
          </p:cNvSpPr>
          <p:nvPr>
            <p:ph type="sldNum" sz="quarter" idx="5"/>
          </p:nvPr>
        </p:nvSpPr>
        <p:spPr/>
        <p:txBody>
          <a:bodyPr/>
          <a:lstStyle/>
          <a:p>
            <a:pPr lvl="0"/>
            <a:fld id="{BBB9A42E-9E80-45C7-986D-DB93AB94CBEB}" type="slidenum">
              <a:rPr lang="fr-FR" smtClean="0"/>
              <a:t>33</a:t>
            </a:fld>
            <a:endParaRPr lang="fr-FR"/>
          </a:p>
        </p:txBody>
      </p:sp>
    </p:spTree>
    <p:extLst>
      <p:ext uri="{BB962C8B-B14F-4D97-AF65-F5344CB8AC3E}">
        <p14:creationId xmlns:p14="http://schemas.microsoft.com/office/powerpoint/2010/main" val="26485665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fr-FR" dirty="0"/>
              <a:t>A bouger</a:t>
            </a:r>
          </a:p>
        </p:txBody>
      </p:sp>
      <p:sp>
        <p:nvSpPr>
          <p:cNvPr id="4" name="Espace réservé du numéro de diapositive 3"/>
          <p:cNvSpPr>
            <a:spLocks noGrp="1"/>
          </p:cNvSpPr>
          <p:nvPr>
            <p:ph type="sldNum" sz="quarter" idx="5"/>
          </p:nvPr>
        </p:nvSpPr>
        <p:spPr/>
        <p:txBody>
          <a:bodyPr/>
          <a:lstStyle/>
          <a:p>
            <a:pPr lvl="0"/>
            <a:fld id="{BBB9A42E-9E80-45C7-986D-DB93AB94CBEB}" type="slidenum">
              <a:rPr lang="fr-FR" smtClean="0"/>
              <a:t>34</a:t>
            </a:fld>
            <a:endParaRPr lang="fr-FR"/>
          </a:p>
        </p:txBody>
      </p:sp>
    </p:spTree>
    <p:extLst>
      <p:ext uri="{BB962C8B-B14F-4D97-AF65-F5344CB8AC3E}">
        <p14:creationId xmlns:p14="http://schemas.microsoft.com/office/powerpoint/2010/main" val="2292445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lvl="0"/>
            <a:fld id="{BBB9A42E-9E80-45C7-986D-DB93AB94CBEB}" type="slidenum">
              <a:rPr lang="fr-FR" smtClean="0"/>
              <a:t>35</a:t>
            </a:fld>
            <a:endParaRPr lang="fr-FR"/>
          </a:p>
        </p:txBody>
      </p:sp>
    </p:spTree>
    <p:extLst>
      <p:ext uri="{BB962C8B-B14F-4D97-AF65-F5344CB8AC3E}">
        <p14:creationId xmlns:p14="http://schemas.microsoft.com/office/powerpoint/2010/main" val="12728323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CC3CFA9-22A7-48B2-8815-752FC383CD50}" type="slidenum">
              <a:rPr lang="fr-FR" smtClean="0"/>
              <a:pPr/>
              <a:t>36</a:t>
            </a:fld>
            <a:endParaRPr lang="fr-FR"/>
          </a:p>
        </p:txBody>
      </p:sp>
    </p:spTree>
    <p:extLst>
      <p:ext uri="{BB962C8B-B14F-4D97-AF65-F5344CB8AC3E}">
        <p14:creationId xmlns:p14="http://schemas.microsoft.com/office/powerpoint/2010/main" val="12581499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lvl="0"/>
            <a:fld id="{BBB9A42E-9E80-45C7-986D-DB93AB94CBEB}" type="slidenum">
              <a:rPr lang="fr-FR" smtClean="0"/>
              <a:t>37</a:t>
            </a:fld>
            <a:endParaRPr lang="fr-FR"/>
          </a:p>
        </p:txBody>
      </p:sp>
    </p:spTree>
    <p:extLst>
      <p:ext uri="{BB962C8B-B14F-4D97-AF65-F5344CB8AC3E}">
        <p14:creationId xmlns:p14="http://schemas.microsoft.com/office/powerpoint/2010/main" val="41936799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lvl="0"/>
            <a:fld id="{BBB9A42E-9E80-45C7-986D-DB93AB94CBEB}" type="slidenum">
              <a:rPr lang="fr-FR" smtClean="0"/>
              <a:t>38</a:t>
            </a:fld>
            <a:endParaRPr lang="fr-FR"/>
          </a:p>
        </p:txBody>
      </p:sp>
    </p:spTree>
    <p:extLst>
      <p:ext uri="{BB962C8B-B14F-4D97-AF65-F5344CB8AC3E}">
        <p14:creationId xmlns:p14="http://schemas.microsoft.com/office/powerpoint/2010/main" val="16570512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CC3CFA9-22A7-48B2-8815-752FC383CD50}" type="slidenum">
              <a:rPr lang="fr-FR" smtClean="0"/>
              <a:pPr/>
              <a:t>39</a:t>
            </a:fld>
            <a:endParaRPr lang="fr-FR"/>
          </a:p>
        </p:txBody>
      </p:sp>
    </p:spTree>
    <p:extLst>
      <p:ext uri="{BB962C8B-B14F-4D97-AF65-F5344CB8AC3E}">
        <p14:creationId xmlns:p14="http://schemas.microsoft.com/office/powerpoint/2010/main" val="2089901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fr-FR" dirty="0"/>
              <a:t>Activité physique c’est un des comportements et qu’ils y en a d’autres</a:t>
            </a:r>
          </a:p>
          <a:p>
            <a:r>
              <a:rPr lang="fr-FR" dirty="0"/>
              <a:t>Alcool/alimentation/Thérapie/accès médecins</a:t>
            </a:r>
          </a:p>
          <a:p>
            <a:r>
              <a:rPr lang="fr-FR" dirty="0" err="1"/>
              <a:t>Ap</a:t>
            </a:r>
            <a:r>
              <a:rPr lang="fr-FR" dirty="0"/>
              <a:t> ce n’est que un comportement dans la voie…</a:t>
            </a:r>
          </a:p>
        </p:txBody>
      </p:sp>
      <p:sp>
        <p:nvSpPr>
          <p:cNvPr id="4" name="Espace réservé du numéro de diapositive 3"/>
          <p:cNvSpPr>
            <a:spLocks noGrp="1"/>
          </p:cNvSpPr>
          <p:nvPr>
            <p:ph type="sldNum" sz="quarter" idx="5"/>
          </p:nvPr>
        </p:nvSpPr>
        <p:spPr/>
        <p:txBody>
          <a:bodyPr/>
          <a:lstStyle/>
          <a:p>
            <a:pPr lvl="0"/>
            <a:fld id="{BBB9A42E-9E80-45C7-986D-DB93AB94CBEB}" type="slidenum">
              <a:rPr lang="fr-FR" smtClean="0"/>
              <a:t>4</a:t>
            </a:fld>
            <a:endParaRPr lang="fr-FR"/>
          </a:p>
        </p:txBody>
      </p:sp>
    </p:spTree>
    <p:extLst>
      <p:ext uri="{BB962C8B-B14F-4D97-AF65-F5344CB8AC3E}">
        <p14:creationId xmlns:p14="http://schemas.microsoft.com/office/powerpoint/2010/main" val="36556511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lvl="0"/>
            <a:fld id="{BBB9A42E-9E80-45C7-986D-DB93AB94CBEB}" type="slidenum">
              <a:rPr lang="fr-FR" smtClean="0"/>
              <a:t>40</a:t>
            </a:fld>
            <a:endParaRPr lang="fr-FR"/>
          </a:p>
        </p:txBody>
      </p:sp>
    </p:spTree>
    <p:extLst>
      <p:ext uri="{BB962C8B-B14F-4D97-AF65-F5344CB8AC3E}">
        <p14:creationId xmlns:p14="http://schemas.microsoft.com/office/powerpoint/2010/main" val="25650745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lvl="0"/>
            <a:fld id="{BBB9A42E-9E80-45C7-986D-DB93AB94CBEB}" type="slidenum">
              <a:rPr lang="fr-FR" smtClean="0"/>
              <a:t>41</a:t>
            </a:fld>
            <a:endParaRPr lang="fr-FR"/>
          </a:p>
        </p:txBody>
      </p:sp>
    </p:spTree>
    <p:extLst>
      <p:ext uri="{BB962C8B-B14F-4D97-AF65-F5344CB8AC3E}">
        <p14:creationId xmlns:p14="http://schemas.microsoft.com/office/powerpoint/2010/main" val="26878868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lvl="0"/>
            <a:fld id="{BBB9A42E-9E80-45C7-986D-DB93AB94CBEB}" type="slidenum">
              <a:rPr lang="fr-FR" smtClean="0"/>
              <a:t>42</a:t>
            </a:fld>
            <a:endParaRPr lang="fr-FR"/>
          </a:p>
        </p:txBody>
      </p:sp>
    </p:spTree>
    <p:extLst>
      <p:ext uri="{BB962C8B-B14F-4D97-AF65-F5344CB8AC3E}">
        <p14:creationId xmlns:p14="http://schemas.microsoft.com/office/powerpoint/2010/main" val="10468925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lvl="0"/>
            <a:fld id="{BBB9A42E-9E80-45C7-986D-DB93AB94CBEB}" type="slidenum">
              <a:rPr lang="fr-FR" smtClean="0"/>
              <a:t>43</a:t>
            </a:fld>
            <a:endParaRPr lang="fr-FR"/>
          </a:p>
        </p:txBody>
      </p:sp>
    </p:spTree>
    <p:extLst>
      <p:ext uri="{BB962C8B-B14F-4D97-AF65-F5344CB8AC3E}">
        <p14:creationId xmlns:p14="http://schemas.microsoft.com/office/powerpoint/2010/main" val="24183295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lvl="0"/>
            <a:fld id="{BBB9A42E-9E80-45C7-986D-DB93AB94CBEB}" type="slidenum">
              <a:rPr lang="fr-FR" smtClean="0"/>
              <a:t>44</a:t>
            </a:fld>
            <a:endParaRPr lang="fr-FR"/>
          </a:p>
        </p:txBody>
      </p:sp>
    </p:spTree>
    <p:extLst>
      <p:ext uri="{BB962C8B-B14F-4D97-AF65-F5344CB8AC3E}">
        <p14:creationId xmlns:p14="http://schemas.microsoft.com/office/powerpoint/2010/main" val="38762394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fr-FR" sz="1800" dirty="0">
                <a:effectLst/>
                <a:latin typeface="Alegreya" panose="00000500000000000000"/>
                <a:ea typeface="Calibri" panose="020F0502020204030204" pitchFamily="34" charset="0"/>
                <a:cs typeface="Times New Roman" panose="02020603050405020304" pitchFamily="18" charset="0"/>
              </a:rPr>
              <a:t>(i.e.., </a:t>
            </a:r>
            <a:r>
              <a:rPr lang="fr-FR" sz="1800" i="1" dirty="0">
                <a:effectLst/>
                <a:latin typeface="Alegreya" panose="00000500000000000000"/>
                <a:ea typeface="Calibri" panose="020F0502020204030204" pitchFamily="34" charset="0"/>
                <a:cs typeface="Times New Roman" panose="02020603050405020304" pitchFamily="18" charset="0"/>
              </a:rPr>
              <a:t>« Exercer sa responsabilité individuelle et au sein d’un collectif ; « Exercer sa responsabilité dans un engagement personnel et solidaire »,  « Partager des règles, assumer des rôles et des responsabilités »</a:t>
            </a:r>
            <a:r>
              <a:rPr lang="fr-FR" sz="1800" dirty="0">
                <a:effectLst/>
                <a:latin typeface="Alegreya" panose="00000500000000000000"/>
                <a:ea typeface="Calibri" panose="020F0502020204030204" pitchFamily="34" charset="0"/>
                <a:cs typeface="Times New Roman" panose="02020603050405020304" pitchFamily="18" charset="0"/>
              </a:rPr>
              <a:t>) </a:t>
            </a:r>
            <a:r>
              <a:rPr lang="fr-FR" sz="1800" b="1" dirty="0">
                <a:effectLst/>
                <a:latin typeface="Alegreya" panose="00000500000000000000"/>
                <a:ea typeface="Calibri" panose="020F0502020204030204" pitchFamily="34" charset="0"/>
                <a:cs typeface="Times New Roman" panose="02020603050405020304" pitchFamily="18" charset="0"/>
              </a:rPr>
              <a:t>et moins prioritaires les objectifs liés au « savoir apprendre » et « s’entrainer » </a:t>
            </a:r>
            <a:r>
              <a:rPr lang="fr-FR" sz="1800" i="1" dirty="0">
                <a:effectLst/>
                <a:latin typeface="Alegreya" panose="00000500000000000000"/>
                <a:ea typeface="Calibri" panose="020F0502020204030204" pitchFamily="34" charset="0"/>
                <a:cs typeface="Times New Roman" panose="02020603050405020304" pitchFamily="18" charset="0"/>
              </a:rPr>
              <a:t>(« S’approprier par la pratique physique et sportive, des méthodes et des outils pour apprendre », « S'organiser pour apprendre et savoir s'entraîner » et « savoir se préparer et s'entraîner »</a:t>
            </a:r>
            <a:r>
              <a:rPr lang="fr-FR" sz="1800" dirty="0">
                <a:effectLst/>
                <a:latin typeface="Alegreya" panose="00000500000000000000"/>
                <a:ea typeface="Calibri" panose="020F0502020204030204" pitchFamily="34" charset="0"/>
                <a:cs typeface="Times New Roman" panose="02020603050405020304" pitchFamily="18" charset="0"/>
              </a:rPr>
              <a:t>). </a:t>
            </a:r>
            <a:endParaRPr lang="fr-FR" dirty="0"/>
          </a:p>
        </p:txBody>
      </p:sp>
      <p:sp>
        <p:nvSpPr>
          <p:cNvPr id="4" name="Espace réservé du numéro de diapositive 3"/>
          <p:cNvSpPr>
            <a:spLocks noGrp="1"/>
          </p:cNvSpPr>
          <p:nvPr>
            <p:ph type="sldNum" sz="quarter" idx="5"/>
          </p:nvPr>
        </p:nvSpPr>
        <p:spPr/>
        <p:txBody>
          <a:bodyPr/>
          <a:lstStyle/>
          <a:p>
            <a:pPr lvl="0"/>
            <a:fld id="{BBB9A42E-9E80-45C7-986D-DB93AB94CBEB}" type="slidenum">
              <a:rPr lang="fr-FR" smtClean="0"/>
              <a:t>45</a:t>
            </a:fld>
            <a:endParaRPr lang="fr-FR"/>
          </a:p>
        </p:txBody>
      </p:sp>
    </p:spTree>
    <p:extLst>
      <p:ext uri="{BB962C8B-B14F-4D97-AF65-F5344CB8AC3E}">
        <p14:creationId xmlns:p14="http://schemas.microsoft.com/office/powerpoint/2010/main" val="24758388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fr-FR" sz="1800" dirty="0">
                <a:effectLst/>
                <a:latin typeface="Alegreya" panose="00000500000000000000"/>
                <a:ea typeface="Calibri" panose="020F0502020204030204" pitchFamily="34" charset="0"/>
                <a:cs typeface="Times New Roman" panose="02020603050405020304" pitchFamily="18" charset="0"/>
              </a:rPr>
              <a:t>(i.e.., </a:t>
            </a:r>
            <a:r>
              <a:rPr lang="fr-FR" sz="1800" i="1" dirty="0">
                <a:effectLst/>
                <a:latin typeface="Alegreya" panose="00000500000000000000"/>
                <a:ea typeface="Calibri" panose="020F0502020204030204" pitchFamily="34" charset="0"/>
                <a:cs typeface="Times New Roman" panose="02020603050405020304" pitchFamily="18" charset="0"/>
              </a:rPr>
              <a:t>« Exercer sa responsabilité individuelle et au sein d’un collectif ; « Exercer sa responsabilité dans un engagement personnel et solidaire »,  « Partager des règles, assumer des rôles et des responsabilités »</a:t>
            </a:r>
            <a:r>
              <a:rPr lang="fr-FR" sz="1800" dirty="0">
                <a:effectLst/>
                <a:latin typeface="Alegreya" panose="00000500000000000000"/>
                <a:ea typeface="Calibri" panose="020F0502020204030204" pitchFamily="34" charset="0"/>
                <a:cs typeface="Times New Roman" panose="02020603050405020304" pitchFamily="18" charset="0"/>
              </a:rPr>
              <a:t>) </a:t>
            </a:r>
            <a:r>
              <a:rPr lang="fr-FR" sz="1800" b="1" dirty="0">
                <a:effectLst/>
                <a:latin typeface="Alegreya" panose="00000500000000000000"/>
                <a:ea typeface="Calibri" panose="020F0502020204030204" pitchFamily="34" charset="0"/>
                <a:cs typeface="Times New Roman" panose="02020603050405020304" pitchFamily="18" charset="0"/>
              </a:rPr>
              <a:t>et moins prioritaires les objectifs liés au « savoir apprendre » et « s’entrainer » </a:t>
            </a:r>
            <a:r>
              <a:rPr lang="fr-FR" sz="1800" i="1" dirty="0">
                <a:effectLst/>
                <a:latin typeface="Alegreya" panose="00000500000000000000"/>
                <a:ea typeface="Calibri" panose="020F0502020204030204" pitchFamily="34" charset="0"/>
                <a:cs typeface="Times New Roman" panose="02020603050405020304" pitchFamily="18" charset="0"/>
              </a:rPr>
              <a:t>(« S’approprier par la pratique physique et sportive, des méthodes et des outils pour apprendre », « S'organiser pour apprendre et savoir s'entraîner » et « savoir se préparer et s'entraîner »</a:t>
            </a:r>
            <a:r>
              <a:rPr lang="fr-FR" sz="1800" dirty="0">
                <a:effectLst/>
                <a:latin typeface="Alegreya" panose="00000500000000000000"/>
                <a:ea typeface="Calibri" panose="020F0502020204030204" pitchFamily="34" charset="0"/>
                <a:cs typeface="Times New Roman" panose="02020603050405020304" pitchFamily="18" charset="0"/>
              </a:rPr>
              <a:t>). </a:t>
            </a:r>
            <a:endParaRPr lang="fr-FR" dirty="0"/>
          </a:p>
        </p:txBody>
      </p:sp>
      <p:sp>
        <p:nvSpPr>
          <p:cNvPr id="4" name="Espace réservé du numéro de diapositive 3"/>
          <p:cNvSpPr>
            <a:spLocks noGrp="1"/>
          </p:cNvSpPr>
          <p:nvPr>
            <p:ph type="sldNum" sz="quarter" idx="5"/>
          </p:nvPr>
        </p:nvSpPr>
        <p:spPr/>
        <p:txBody>
          <a:bodyPr/>
          <a:lstStyle/>
          <a:p>
            <a:pPr lvl="0"/>
            <a:fld id="{BBB9A42E-9E80-45C7-986D-DB93AB94CBEB}" type="slidenum">
              <a:rPr lang="fr-FR" smtClean="0"/>
              <a:t>46</a:t>
            </a:fld>
            <a:endParaRPr lang="fr-FR"/>
          </a:p>
        </p:txBody>
      </p:sp>
    </p:spTree>
    <p:extLst>
      <p:ext uri="{BB962C8B-B14F-4D97-AF65-F5344CB8AC3E}">
        <p14:creationId xmlns:p14="http://schemas.microsoft.com/office/powerpoint/2010/main" val="23558618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lvl="0"/>
            <a:fld id="{BBB9A42E-9E80-45C7-986D-DB93AB94CBEB}" type="slidenum">
              <a:rPr lang="fr-FR" smtClean="0"/>
              <a:t>47</a:t>
            </a:fld>
            <a:endParaRPr lang="fr-FR"/>
          </a:p>
        </p:txBody>
      </p:sp>
    </p:spTree>
    <p:extLst>
      <p:ext uri="{BB962C8B-B14F-4D97-AF65-F5344CB8AC3E}">
        <p14:creationId xmlns:p14="http://schemas.microsoft.com/office/powerpoint/2010/main" val="15212065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CC3CFA9-22A7-48B2-8815-752FC383CD50}" type="slidenum">
              <a:rPr lang="fr-FR" smtClean="0"/>
              <a:pPr/>
              <a:t>48</a:t>
            </a:fld>
            <a:endParaRPr lang="fr-FR"/>
          </a:p>
        </p:txBody>
      </p:sp>
    </p:spTree>
    <p:extLst>
      <p:ext uri="{BB962C8B-B14F-4D97-AF65-F5344CB8AC3E}">
        <p14:creationId xmlns:p14="http://schemas.microsoft.com/office/powerpoint/2010/main" val="6013685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fr-FR" sz="1800" dirty="0">
                <a:effectLst/>
                <a:latin typeface="Alegreya" panose="00000500000000000000"/>
                <a:ea typeface="Calibri" panose="020F0502020204030204" pitchFamily="34" charset="0"/>
                <a:cs typeface="Times New Roman" panose="02020603050405020304" pitchFamily="18" charset="0"/>
              </a:rPr>
              <a:t>(i.e.., </a:t>
            </a:r>
            <a:r>
              <a:rPr lang="fr-FR" sz="1800" i="1" dirty="0">
                <a:effectLst/>
                <a:latin typeface="Alegreya" panose="00000500000000000000"/>
                <a:ea typeface="Calibri" panose="020F0502020204030204" pitchFamily="34" charset="0"/>
                <a:cs typeface="Times New Roman" panose="02020603050405020304" pitchFamily="18" charset="0"/>
              </a:rPr>
              <a:t>« Exercer sa responsabilité individuelle et au sein d’un collectif ; « Exercer sa responsabilité dans un engagement personnel et solidaire »,  « Partager des règles, assumer des rôles et des responsabilités »</a:t>
            </a:r>
            <a:r>
              <a:rPr lang="fr-FR" sz="1800" dirty="0">
                <a:effectLst/>
                <a:latin typeface="Alegreya" panose="00000500000000000000"/>
                <a:ea typeface="Calibri" panose="020F0502020204030204" pitchFamily="34" charset="0"/>
                <a:cs typeface="Times New Roman" panose="02020603050405020304" pitchFamily="18" charset="0"/>
              </a:rPr>
              <a:t>) </a:t>
            </a:r>
            <a:r>
              <a:rPr lang="fr-FR" sz="1800" b="1" dirty="0">
                <a:effectLst/>
                <a:latin typeface="Alegreya" panose="00000500000000000000"/>
                <a:ea typeface="Calibri" panose="020F0502020204030204" pitchFamily="34" charset="0"/>
                <a:cs typeface="Times New Roman" panose="02020603050405020304" pitchFamily="18" charset="0"/>
              </a:rPr>
              <a:t>et moins prioritaires les objectifs liés au « savoir apprendre » et « s’entrainer » </a:t>
            </a:r>
            <a:r>
              <a:rPr lang="fr-FR" sz="1800" i="1" dirty="0">
                <a:effectLst/>
                <a:latin typeface="Alegreya" panose="00000500000000000000"/>
                <a:ea typeface="Calibri" panose="020F0502020204030204" pitchFamily="34" charset="0"/>
                <a:cs typeface="Times New Roman" panose="02020603050405020304" pitchFamily="18" charset="0"/>
              </a:rPr>
              <a:t>(« S’approprier par la pratique physique et sportive, des méthodes et des outils pour apprendre », « S'organiser pour apprendre et savoir s'entraîner » et « savoir se préparer et s'entraîner »</a:t>
            </a:r>
            <a:r>
              <a:rPr lang="fr-FR" sz="1800" dirty="0">
                <a:effectLst/>
                <a:latin typeface="Alegreya" panose="00000500000000000000"/>
                <a:ea typeface="Calibri" panose="020F0502020204030204" pitchFamily="34" charset="0"/>
                <a:cs typeface="Times New Roman" panose="02020603050405020304" pitchFamily="18" charset="0"/>
              </a:rPr>
              <a:t>). </a:t>
            </a:r>
            <a:endParaRPr lang="fr-FR" dirty="0"/>
          </a:p>
        </p:txBody>
      </p:sp>
      <p:sp>
        <p:nvSpPr>
          <p:cNvPr id="4" name="Espace réservé du numéro de diapositive 3"/>
          <p:cNvSpPr>
            <a:spLocks noGrp="1"/>
          </p:cNvSpPr>
          <p:nvPr>
            <p:ph type="sldNum" sz="quarter" idx="5"/>
          </p:nvPr>
        </p:nvSpPr>
        <p:spPr/>
        <p:txBody>
          <a:bodyPr/>
          <a:lstStyle/>
          <a:p>
            <a:pPr lvl="0"/>
            <a:fld id="{BBB9A42E-9E80-45C7-986D-DB93AB94CBEB}" type="slidenum">
              <a:rPr lang="fr-FR" smtClean="0"/>
              <a:t>49</a:t>
            </a:fld>
            <a:endParaRPr lang="fr-FR"/>
          </a:p>
        </p:txBody>
      </p:sp>
    </p:spTree>
    <p:extLst>
      <p:ext uri="{BB962C8B-B14F-4D97-AF65-F5344CB8AC3E}">
        <p14:creationId xmlns:p14="http://schemas.microsoft.com/office/powerpoint/2010/main" val="2447958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pPr algn="ctr"/>
            <a:r>
              <a:rPr lang="fr-FR" sz="1200" i="1" dirty="0">
                <a:solidFill>
                  <a:schemeClr val="tx1"/>
                </a:solidFill>
                <a:effectLst/>
                <a:latin typeface="Milliard" panose="020B0604020202020204"/>
                <a:ea typeface="Calibri" panose="020F0502020204030204" pitchFamily="34" charset="0"/>
                <a:cs typeface="Times New Roman" panose="02020603050405020304" pitchFamily="18" charset="0"/>
              </a:rPr>
              <a:t>«Nous, sans EPS, on perd tout. Sans EPS, on n’a pas de liens, on n’a rien »» </a:t>
            </a:r>
          </a:p>
          <a:p>
            <a:pPr algn="ctr"/>
            <a:r>
              <a:rPr lang="fr-FR" sz="1000" dirty="0">
                <a:solidFill>
                  <a:schemeClr val="tx1"/>
                </a:solidFill>
                <a:effectLst/>
                <a:latin typeface="Milliard" panose="020B0604020202020204"/>
                <a:ea typeface="Calibri" panose="020F0502020204030204" pitchFamily="34" charset="0"/>
                <a:cs typeface="Times New Roman" panose="02020603050405020304" pitchFamily="18" charset="0"/>
              </a:rPr>
              <a:t>(</a:t>
            </a:r>
            <a:r>
              <a:rPr lang="fr-FR" sz="1000" dirty="0">
                <a:solidFill>
                  <a:schemeClr val="tx1"/>
                </a:solidFill>
                <a:latin typeface="Milliard" panose="020B0604020202020204"/>
                <a:ea typeface="Calibri" panose="020F0502020204030204" pitchFamily="34" charset="0"/>
                <a:cs typeface="Times New Roman" panose="02020603050405020304" pitchFamily="18" charset="0"/>
              </a:rPr>
              <a:t>Académie </a:t>
            </a:r>
            <a:r>
              <a:rPr lang="fr-FR" sz="1000" dirty="0" err="1">
                <a:solidFill>
                  <a:schemeClr val="tx1"/>
                </a:solidFill>
                <a:latin typeface="Milliard" panose="020B0604020202020204"/>
                <a:ea typeface="Calibri" panose="020F0502020204030204" pitchFamily="34" charset="0"/>
                <a:cs typeface="Times New Roman" panose="02020603050405020304" pitchFamily="18" charset="0"/>
              </a:rPr>
              <a:t>Creteil</a:t>
            </a:r>
            <a:r>
              <a:rPr lang="fr-FR" sz="1000" dirty="0">
                <a:solidFill>
                  <a:schemeClr val="tx1"/>
                </a:solidFill>
                <a:latin typeface="Milliard" panose="020B0604020202020204"/>
                <a:ea typeface="Calibri" panose="020F0502020204030204" pitchFamily="34" charset="0"/>
                <a:cs typeface="Times New Roman" panose="02020603050405020304" pitchFamily="18" charset="0"/>
              </a:rPr>
              <a:t>, </a:t>
            </a:r>
            <a:r>
              <a:rPr lang="fr-FR" sz="1000" dirty="0">
                <a:solidFill>
                  <a:schemeClr val="tx1"/>
                </a:solidFill>
                <a:effectLst/>
                <a:latin typeface="Milliard" panose="020B0604020202020204"/>
                <a:ea typeface="Calibri" panose="020F0502020204030204" pitchFamily="34" charset="0"/>
                <a:cs typeface="Times New Roman" panose="02020603050405020304" pitchFamily="18" charset="0"/>
              </a:rPr>
              <a:t>L’EPS et le sport en éducation prioritaire, 2021)</a:t>
            </a:r>
            <a:endParaRPr lang="fr-FR" sz="1000" dirty="0">
              <a:solidFill>
                <a:schemeClr val="tx1"/>
              </a:solidFill>
              <a:latin typeface="Milliard" panose="020B0604020202020204"/>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pPr lvl="0"/>
            <a:fld id="{BBB9A42E-9E80-45C7-986D-DB93AB94CBEB}" type="slidenum">
              <a:rPr lang="fr-FR" smtClean="0"/>
              <a:t>5</a:t>
            </a:fld>
            <a:endParaRPr lang="fr-FR"/>
          </a:p>
        </p:txBody>
      </p:sp>
    </p:spTree>
    <p:extLst>
      <p:ext uri="{BB962C8B-B14F-4D97-AF65-F5344CB8AC3E}">
        <p14:creationId xmlns:p14="http://schemas.microsoft.com/office/powerpoint/2010/main" val="17940550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fr-FR" sz="1800" dirty="0">
                <a:effectLst/>
                <a:latin typeface="Alegreya" panose="00000500000000000000"/>
                <a:ea typeface="Calibri" panose="020F0502020204030204" pitchFamily="34" charset="0"/>
                <a:cs typeface="Times New Roman" panose="02020603050405020304" pitchFamily="18" charset="0"/>
              </a:rPr>
              <a:t>(i.e.., </a:t>
            </a:r>
            <a:r>
              <a:rPr lang="fr-FR" sz="1800" i="1" dirty="0">
                <a:effectLst/>
                <a:latin typeface="Alegreya" panose="00000500000000000000"/>
                <a:ea typeface="Calibri" panose="020F0502020204030204" pitchFamily="34" charset="0"/>
                <a:cs typeface="Times New Roman" panose="02020603050405020304" pitchFamily="18" charset="0"/>
              </a:rPr>
              <a:t>« Exercer sa responsabilité individuelle et au sein d’un collectif ; « Exercer sa responsabilité dans un engagement personnel et solidaire »,  « Partager des règles, assumer des rôles et des responsabilités »</a:t>
            </a:r>
            <a:r>
              <a:rPr lang="fr-FR" sz="1800" dirty="0">
                <a:effectLst/>
                <a:latin typeface="Alegreya" panose="00000500000000000000"/>
                <a:ea typeface="Calibri" panose="020F0502020204030204" pitchFamily="34" charset="0"/>
                <a:cs typeface="Times New Roman" panose="02020603050405020304" pitchFamily="18" charset="0"/>
              </a:rPr>
              <a:t>) </a:t>
            </a:r>
            <a:r>
              <a:rPr lang="fr-FR" sz="1800" b="1" dirty="0">
                <a:effectLst/>
                <a:latin typeface="Alegreya" panose="00000500000000000000"/>
                <a:ea typeface="Calibri" panose="020F0502020204030204" pitchFamily="34" charset="0"/>
                <a:cs typeface="Times New Roman" panose="02020603050405020304" pitchFamily="18" charset="0"/>
              </a:rPr>
              <a:t>et moins prioritaires les objectifs liés au « savoir apprendre » et « s’entrainer » </a:t>
            </a:r>
            <a:r>
              <a:rPr lang="fr-FR" sz="1800" i="1" dirty="0">
                <a:effectLst/>
                <a:latin typeface="Alegreya" panose="00000500000000000000"/>
                <a:ea typeface="Calibri" panose="020F0502020204030204" pitchFamily="34" charset="0"/>
                <a:cs typeface="Times New Roman" panose="02020603050405020304" pitchFamily="18" charset="0"/>
              </a:rPr>
              <a:t>(« S’approprier par la pratique physique et sportive, des méthodes et des outils pour apprendre », « S'organiser pour apprendre et savoir s'entraîner » et « savoir se préparer et s'entraîner »</a:t>
            </a:r>
            <a:r>
              <a:rPr lang="fr-FR" sz="1800" dirty="0">
                <a:effectLst/>
                <a:latin typeface="Alegreya" panose="00000500000000000000"/>
                <a:ea typeface="Calibri" panose="020F0502020204030204" pitchFamily="34" charset="0"/>
                <a:cs typeface="Times New Roman" panose="02020603050405020304" pitchFamily="18" charset="0"/>
              </a:rPr>
              <a:t>). </a:t>
            </a:r>
            <a:endParaRPr lang="fr-FR" dirty="0"/>
          </a:p>
        </p:txBody>
      </p:sp>
      <p:sp>
        <p:nvSpPr>
          <p:cNvPr id="4" name="Espace réservé du numéro de diapositive 3"/>
          <p:cNvSpPr>
            <a:spLocks noGrp="1"/>
          </p:cNvSpPr>
          <p:nvPr>
            <p:ph type="sldNum" sz="quarter" idx="5"/>
          </p:nvPr>
        </p:nvSpPr>
        <p:spPr/>
        <p:txBody>
          <a:bodyPr/>
          <a:lstStyle/>
          <a:p>
            <a:pPr lvl="0"/>
            <a:fld id="{BBB9A42E-9E80-45C7-986D-DB93AB94CBEB}" type="slidenum">
              <a:rPr lang="fr-FR" smtClean="0"/>
              <a:t>50</a:t>
            </a:fld>
            <a:endParaRPr lang="fr-FR"/>
          </a:p>
        </p:txBody>
      </p:sp>
    </p:spTree>
    <p:extLst>
      <p:ext uri="{BB962C8B-B14F-4D97-AF65-F5344CB8AC3E}">
        <p14:creationId xmlns:p14="http://schemas.microsoft.com/office/powerpoint/2010/main" val="35659942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fr-FR" sz="1800" dirty="0">
                <a:effectLst/>
                <a:latin typeface="Alegreya" panose="00000500000000000000"/>
                <a:ea typeface="Calibri" panose="020F0502020204030204" pitchFamily="34" charset="0"/>
                <a:cs typeface="Times New Roman" panose="02020603050405020304" pitchFamily="18" charset="0"/>
              </a:rPr>
              <a:t>(i.e.., </a:t>
            </a:r>
            <a:r>
              <a:rPr lang="fr-FR" sz="1800" i="1" dirty="0">
                <a:effectLst/>
                <a:latin typeface="Alegreya" panose="00000500000000000000"/>
                <a:ea typeface="Calibri" panose="020F0502020204030204" pitchFamily="34" charset="0"/>
                <a:cs typeface="Times New Roman" panose="02020603050405020304" pitchFamily="18" charset="0"/>
              </a:rPr>
              <a:t>« Exercer sa responsabilité individuelle et au sein d’un collectif ; « Exercer sa responsabilité dans un engagement personnel et solidaire »,  « Partager des règles, assumer des rôles et des responsabilités »</a:t>
            </a:r>
            <a:r>
              <a:rPr lang="fr-FR" sz="1800" dirty="0">
                <a:effectLst/>
                <a:latin typeface="Alegreya" panose="00000500000000000000"/>
                <a:ea typeface="Calibri" panose="020F0502020204030204" pitchFamily="34" charset="0"/>
                <a:cs typeface="Times New Roman" panose="02020603050405020304" pitchFamily="18" charset="0"/>
              </a:rPr>
              <a:t>) </a:t>
            </a:r>
            <a:r>
              <a:rPr lang="fr-FR" sz="1800" b="1" dirty="0">
                <a:effectLst/>
                <a:latin typeface="Alegreya" panose="00000500000000000000"/>
                <a:ea typeface="Calibri" panose="020F0502020204030204" pitchFamily="34" charset="0"/>
                <a:cs typeface="Times New Roman" panose="02020603050405020304" pitchFamily="18" charset="0"/>
              </a:rPr>
              <a:t>et moins prioritaires les objectifs liés au « savoir apprendre » et « s’entrainer » </a:t>
            </a:r>
            <a:r>
              <a:rPr lang="fr-FR" sz="1800" i="1" dirty="0">
                <a:effectLst/>
                <a:latin typeface="Alegreya" panose="00000500000000000000"/>
                <a:ea typeface="Calibri" panose="020F0502020204030204" pitchFamily="34" charset="0"/>
                <a:cs typeface="Times New Roman" panose="02020603050405020304" pitchFamily="18" charset="0"/>
              </a:rPr>
              <a:t>(« S’approprier par la pratique physique et sportive, des méthodes et des outils pour apprendre », « S'organiser pour apprendre et savoir s'entraîner » et « savoir se préparer et s'entraîner »</a:t>
            </a:r>
            <a:r>
              <a:rPr lang="fr-FR" sz="1800" dirty="0">
                <a:effectLst/>
                <a:latin typeface="Alegreya" panose="00000500000000000000"/>
                <a:ea typeface="Calibri" panose="020F0502020204030204" pitchFamily="34" charset="0"/>
                <a:cs typeface="Times New Roman" panose="02020603050405020304" pitchFamily="18" charset="0"/>
              </a:rPr>
              <a:t>). </a:t>
            </a:r>
            <a:endParaRPr lang="fr-FR" dirty="0"/>
          </a:p>
        </p:txBody>
      </p:sp>
      <p:sp>
        <p:nvSpPr>
          <p:cNvPr id="4" name="Espace réservé du numéro de diapositive 3"/>
          <p:cNvSpPr>
            <a:spLocks noGrp="1"/>
          </p:cNvSpPr>
          <p:nvPr>
            <p:ph type="sldNum" sz="quarter" idx="5"/>
          </p:nvPr>
        </p:nvSpPr>
        <p:spPr/>
        <p:txBody>
          <a:bodyPr/>
          <a:lstStyle/>
          <a:p>
            <a:pPr lvl="0"/>
            <a:fld id="{BBB9A42E-9E80-45C7-986D-DB93AB94CBEB}" type="slidenum">
              <a:rPr lang="fr-FR" smtClean="0"/>
              <a:t>51</a:t>
            </a:fld>
            <a:endParaRPr lang="fr-FR"/>
          </a:p>
        </p:txBody>
      </p:sp>
    </p:spTree>
    <p:extLst>
      <p:ext uri="{BB962C8B-B14F-4D97-AF65-F5344CB8AC3E}">
        <p14:creationId xmlns:p14="http://schemas.microsoft.com/office/powerpoint/2010/main" val="16703008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fr-FR" sz="1800" dirty="0">
                <a:effectLst/>
                <a:latin typeface="Alegreya" panose="00000500000000000000"/>
                <a:ea typeface="Calibri" panose="020F0502020204030204" pitchFamily="34" charset="0"/>
                <a:cs typeface="Times New Roman" panose="02020603050405020304" pitchFamily="18" charset="0"/>
              </a:rPr>
              <a:t>(i.e.., </a:t>
            </a:r>
            <a:r>
              <a:rPr lang="fr-FR" sz="1800" i="1" dirty="0">
                <a:effectLst/>
                <a:latin typeface="Alegreya" panose="00000500000000000000"/>
                <a:ea typeface="Calibri" panose="020F0502020204030204" pitchFamily="34" charset="0"/>
                <a:cs typeface="Times New Roman" panose="02020603050405020304" pitchFamily="18" charset="0"/>
              </a:rPr>
              <a:t>« Exercer sa responsabilité individuelle et au sein d’un collectif ; « Exercer sa responsabilité dans un engagement personnel et solidaire »,  « Partager des règles, assumer des rôles et des responsabilités »</a:t>
            </a:r>
            <a:r>
              <a:rPr lang="fr-FR" sz="1800" dirty="0">
                <a:effectLst/>
                <a:latin typeface="Alegreya" panose="00000500000000000000"/>
                <a:ea typeface="Calibri" panose="020F0502020204030204" pitchFamily="34" charset="0"/>
                <a:cs typeface="Times New Roman" panose="02020603050405020304" pitchFamily="18" charset="0"/>
              </a:rPr>
              <a:t>) </a:t>
            </a:r>
            <a:r>
              <a:rPr lang="fr-FR" sz="1800" b="1" dirty="0">
                <a:effectLst/>
                <a:latin typeface="Alegreya" panose="00000500000000000000"/>
                <a:ea typeface="Calibri" panose="020F0502020204030204" pitchFamily="34" charset="0"/>
                <a:cs typeface="Times New Roman" panose="02020603050405020304" pitchFamily="18" charset="0"/>
              </a:rPr>
              <a:t>et moins prioritaires les objectifs liés au « savoir apprendre » et « s’entrainer » </a:t>
            </a:r>
            <a:r>
              <a:rPr lang="fr-FR" sz="1800" i="1" dirty="0">
                <a:effectLst/>
                <a:latin typeface="Alegreya" panose="00000500000000000000"/>
                <a:ea typeface="Calibri" panose="020F0502020204030204" pitchFamily="34" charset="0"/>
                <a:cs typeface="Times New Roman" panose="02020603050405020304" pitchFamily="18" charset="0"/>
              </a:rPr>
              <a:t>(« S’approprier par la pratique physique et sportive, des méthodes et des outils pour apprendre », « S'organiser pour apprendre et savoir s'entraîner » et « savoir se préparer et s'entraîner »</a:t>
            </a:r>
            <a:r>
              <a:rPr lang="fr-FR" sz="1800" dirty="0">
                <a:effectLst/>
                <a:latin typeface="Alegreya" panose="00000500000000000000"/>
                <a:ea typeface="Calibri" panose="020F0502020204030204" pitchFamily="34" charset="0"/>
                <a:cs typeface="Times New Roman" panose="02020603050405020304" pitchFamily="18" charset="0"/>
              </a:rPr>
              <a:t>). </a:t>
            </a:r>
            <a:endParaRPr lang="fr-FR" dirty="0"/>
          </a:p>
        </p:txBody>
      </p:sp>
      <p:sp>
        <p:nvSpPr>
          <p:cNvPr id="4" name="Espace réservé du numéro de diapositive 3"/>
          <p:cNvSpPr>
            <a:spLocks noGrp="1"/>
          </p:cNvSpPr>
          <p:nvPr>
            <p:ph type="sldNum" sz="quarter" idx="5"/>
          </p:nvPr>
        </p:nvSpPr>
        <p:spPr/>
        <p:txBody>
          <a:bodyPr/>
          <a:lstStyle/>
          <a:p>
            <a:pPr lvl="0"/>
            <a:fld id="{BBB9A42E-9E80-45C7-986D-DB93AB94CBEB}" type="slidenum">
              <a:rPr lang="fr-FR" smtClean="0"/>
              <a:t>52</a:t>
            </a:fld>
            <a:endParaRPr lang="fr-FR"/>
          </a:p>
        </p:txBody>
      </p:sp>
    </p:spTree>
    <p:extLst>
      <p:ext uri="{BB962C8B-B14F-4D97-AF65-F5344CB8AC3E}">
        <p14:creationId xmlns:p14="http://schemas.microsoft.com/office/powerpoint/2010/main" val="18974381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fr-FR" sz="1800" dirty="0">
                <a:effectLst/>
                <a:latin typeface="Alegreya" panose="00000500000000000000"/>
                <a:ea typeface="Calibri" panose="020F0502020204030204" pitchFamily="34" charset="0"/>
                <a:cs typeface="Times New Roman" panose="02020603050405020304" pitchFamily="18" charset="0"/>
              </a:rPr>
              <a:t>(i.e.., </a:t>
            </a:r>
            <a:r>
              <a:rPr lang="fr-FR" sz="1800" i="1" dirty="0">
                <a:effectLst/>
                <a:latin typeface="Alegreya" panose="00000500000000000000"/>
                <a:ea typeface="Calibri" panose="020F0502020204030204" pitchFamily="34" charset="0"/>
                <a:cs typeface="Times New Roman" panose="02020603050405020304" pitchFamily="18" charset="0"/>
              </a:rPr>
              <a:t>« Exercer sa responsabilité individuelle et au sein d’un collectif ; « Exercer sa responsabilité dans un engagement personnel et solidaire »,  « Partager des règles, assumer des rôles et des responsabilités »</a:t>
            </a:r>
            <a:r>
              <a:rPr lang="fr-FR" sz="1800" dirty="0">
                <a:effectLst/>
                <a:latin typeface="Alegreya" panose="00000500000000000000"/>
                <a:ea typeface="Calibri" panose="020F0502020204030204" pitchFamily="34" charset="0"/>
                <a:cs typeface="Times New Roman" panose="02020603050405020304" pitchFamily="18" charset="0"/>
              </a:rPr>
              <a:t>) </a:t>
            </a:r>
            <a:r>
              <a:rPr lang="fr-FR" sz="1800" b="1" dirty="0">
                <a:effectLst/>
                <a:latin typeface="Alegreya" panose="00000500000000000000"/>
                <a:ea typeface="Calibri" panose="020F0502020204030204" pitchFamily="34" charset="0"/>
                <a:cs typeface="Times New Roman" panose="02020603050405020304" pitchFamily="18" charset="0"/>
              </a:rPr>
              <a:t>et moins prioritaires les objectifs liés au « savoir apprendre » et « s’entrainer » </a:t>
            </a:r>
            <a:r>
              <a:rPr lang="fr-FR" sz="1800" i="1" dirty="0">
                <a:effectLst/>
                <a:latin typeface="Alegreya" panose="00000500000000000000"/>
                <a:ea typeface="Calibri" panose="020F0502020204030204" pitchFamily="34" charset="0"/>
                <a:cs typeface="Times New Roman" panose="02020603050405020304" pitchFamily="18" charset="0"/>
              </a:rPr>
              <a:t>(« S’approprier par la pratique physique et sportive, des méthodes et des outils pour apprendre », « S'organiser pour apprendre et savoir s'entraîner » et « savoir se préparer et s'entraîner »</a:t>
            </a:r>
            <a:r>
              <a:rPr lang="fr-FR" sz="1800" dirty="0">
                <a:effectLst/>
                <a:latin typeface="Alegreya" panose="00000500000000000000"/>
                <a:ea typeface="Calibri" panose="020F0502020204030204" pitchFamily="34" charset="0"/>
                <a:cs typeface="Times New Roman" panose="02020603050405020304" pitchFamily="18" charset="0"/>
              </a:rPr>
              <a:t>). </a:t>
            </a:r>
            <a:endParaRPr lang="fr-FR" dirty="0"/>
          </a:p>
        </p:txBody>
      </p:sp>
      <p:sp>
        <p:nvSpPr>
          <p:cNvPr id="4" name="Espace réservé du numéro de diapositive 3"/>
          <p:cNvSpPr>
            <a:spLocks noGrp="1"/>
          </p:cNvSpPr>
          <p:nvPr>
            <p:ph type="sldNum" sz="quarter" idx="5"/>
          </p:nvPr>
        </p:nvSpPr>
        <p:spPr/>
        <p:txBody>
          <a:bodyPr/>
          <a:lstStyle/>
          <a:p>
            <a:pPr lvl="0"/>
            <a:fld id="{BBB9A42E-9E80-45C7-986D-DB93AB94CBEB}" type="slidenum">
              <a:rPr lang="fr-FR" smtClean="0"/>
              <a:t>53</a:t>
            </a:fld>
            <a:endParaRPr lang="fr-FR"/>
          </a:p>
        </p:txBody>
      </p:sp>
    </p:spTree>
    <p:extLst>
      <p:ext uri="{BB962C8B-B14F-4D97-AF65-F5344CB8AC3E}">
        <p14:creationId xmlns:p14="http://schemas.microsoft.com/office/powerpoint/2010/main" val="15076009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fr-FR" sz="1800" dirty="0">
                <a:effectLst/>
                <a:latin typeface="Alegreya" panose="00000500000000000000"/>
                <a:ea typeface="Calibri" panose="020F0502020204030204" pitchFamily="34" charset="0"/>
                <a:cs typeface="Times New Roman" panose="02020603050405020304" pitchFamily="18" charset="0"/>
              </a:rPr>
              <a:t>(i.e.., </a:t>
            </a:r>
            <a:r>
              <a:rPr lang="fr-FR" sz="1800" i="1" dirty="0">
                <a:effectLst/>
                <a:latin typeface="Alegreya" panose="00000500000000000000"/>
                <a:ea typeface="Calibri" panose="020F0502020204030204" pitchFamily="34" charset="0"/>
                <a:cs typeface="Times New Roman" panose="02020603050405020304" pitchFamily="18" charset="0"/>
              </a:rPr>
              <a:t>« Exercer sa responsabilité individuelle et au sein d’un collectif ; « Exercer sa responsabilité dans un engagement personnel et solidaire »,  « Partager des règles, assumer des rôles et des responsabilités »</a:t>
            </a:r>
            <a:r>
              <a:rPr lang="fr-FR" sz="1800" dirty="0">
                <a:effectLst/>
                <a:latin typeface="Alegreya" panose="00000500000000000000"/>
                <a:ea typeface="Calibri" panose="020F0502020204030204" pitchFamily="34" charset="0"/>
                <a:cs typeface="Times New Roman" panose="02020603050405020304" pitchFamily="18" charset="0"/>
              </a:rPr>
              <a:t>) </a:t>
            </a:r>
            <a:r>
              <a:rPr lang="fr-FR" sz="1800" b="1" dirty="0">
                <a:effectLst/>
                <a:latin typeface="Alegreya" panose="00000500000000000000"/>
                <a:ea typeface="Calibri" panose="020F0502020204030204" pitchFamily="34" charset="0"/>
                <a:cs typeface="Times New Roman" panose="02020603050405020304" pitchFamily="18" charset="0"/>
              </a:rPr>
              <a:t>et moins prioritaires les objectifs liés au « savoir apprendre » et « s’entrainer » </a:t>
            </a:r>
            <a:r>
              <a:rPr lang="fr-FR" sz="1800" i="1" dirty="0">
                <a:effectLst/>
                <a:latin typeface="Alegreya" panose="00000500000000000000"/>
                <a:ea typeface="Calibri" panose="020F0502020204030204" pitchFamily="34" charset="0"/>
                <a:cs typeface="Times New Roman" panose="02020603050405020304" pitchFamily="18" charset="0"/>
              </a:rPr>
              <a:t>(« S’approprier par la pratique physique et sportive, des méthodes et des outils pour apprendre », « S'organiser pour apprendre et savoir s'entraîner » et « savoir se préparer et s'entraîner »</a:t>
            </a:r>
            <a:r>
              <a:rPr lang="fr-FR" sz="1800" dirty="0">
                <a:effectLst/>
                <a:latin typeface="Alegreya" panose="00000500000000000000"/>
                <a:ea typeface="Calibri" panose="020F0502020204030204" pitchFamily="34" charset="0"/>
                <a:cs typeface="Times New Roman" panose="02020603050405020304" pitchFamily="18" charset="0"/>
              </a:rPr>
              <a:t>). </a:t>
            </a:r>
            <a:endParaRPr lang="fr-FR" dirty="0"/>
          </a:p>
        </p:txBody>
      </p:sp>
      <p:sp>
        <p:nvSpPr>
          <p:cNvPr id="4" name="Espace réservé du numéro de diapositive 3"/>
          <p:cNvSpPr>
            <a:spLocks noGrp="1"/>
          </p:cNvSpPr>
          <p:nvPr>
            <p:ph type="sldNum" sz="quarter" idx="5"/>
          </p:nvPr>
        </p:nvSpPr>
        <p:spPr/>
        <p:txBody>
          <a:bodyPr/>
          <a:lstStyle/>
          <a:p>
            <a:pPr lvl="0"/>
            <a:fld id="{BBB9A42E-9E80-45C7-986D-DB93AB94CBEB}" type="slidenum">
              <a:rPr lang="fr-FR" smtClean="0"/>
              <a:t>54</a:t>
            </a:fld>
            <a:endParaRPr lang="fr-FR"/>
          </a:p>
        </p:txBody>
      </p:sp>
    </p:spTree>
    <p:extLst>
      <p:ext uri="{BB962C8B-B14F-4D97-AF65-F5344CB8AC3E}">
        <p14:creationId xmlns:p14="http://schemas.microsoft.com/office/powerpoint/2010/main" val="30379505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lvl="0"/>
            <a:fld id="{BBB9A42E-9E80-45C7-986D-DB93AB94CBEB}" type="slidenum">
              <a:rPr lang="fr-FR" smtClean="0"/>
              <a:t>55</a:t>
            </a:fld>
            <a:endParaRPr lang="fr-FR"/>
          </a:p>
        </p:txBody>
      </p:sp>
    </p:spTree>
    <p:extLst>
      <p:ext uri="{BB962C8B-B14F-4D97-AF65-F5344CB8AC3E}">
        <p14:creationId xmlns:p14="http://schemas.microsoft.com/office/powerpoint/2010/main" val="12343217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lvl="0"/>
            <a:fld id="{BBB9A42E-9E80-45C7-986D-DB93AB94CBEB}" type="slidenum">
              <a:rPr lang="fr-FR" smtClean="0"/>
              <a:t>56</a:t>
            </a:fld>
            <a:endParaRPr lang="fr-FR"/>
          </a:p>
        </p:txBody>
      </p:sp>
    </p:spTree>
    <p:extLst>
      <p:ext uri="{BB962C8B-B14F-4D97-AF65-F5344CB8AC3E}">
        <p14:creationId xmlns:p14="http://schemas.microsoft.com/office/powerpoint/2010/main" val="13031774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CC3CFA9-22A7-48B2-8815-752FC383CD50}" type="slidenum">
              <a:rPr lang="fr-FR" smtClean="0"/>
              <a:pPr/>
              <a:t>57</a:t>
            </a:fld>
            <a:endParaRPr lang="fr-FR"/>
          </a:p>
        </p:txBody>
      </p:sp>
    </p:spTree>
    <p:extLst>
      <p:ext uri="{BB962C8B-B14F-4D97-AF65-F5344CB8AC3E}">
        <p14:creationId xmlns:p14="http://schemas.microsoft.com/office/powerpoint/2010/main" val="17410874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lvl="0"/>
            <a:fld id="{BBB9A42E-9E80-45C7-986D-DB93AB94CBEB}" type="slidenum">
              <a:rPr lang="fr-FR" smtClean="0"/>
              <a:t>58</a:t>
            </a:fld>
            <a:endParaRPr lang="fr-FR"/>
          </a:p>
        </p:txBody>
      </p:sp>
    </p:spTree>
    <p:extLst>
      <p:ext uri="{BB962C8B-B14F-4D97-AF65-F5344CB8AC3E}">
        <p14:creationId xmlns:p14="http://schemas.microsoft.com/office/powerpoint/2010/main" val="16366877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6ABBA-6480-9BDA-33EB-71B091CADAF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2B7BAF7-81F7-24ED-3DA6-F8E12CAF0CCB}"/>
              </a:ext>
            </a:extLst>
          </p:cNvPr>
          <p:cNvSpPr>
            <a:spLocks noGrp="1" noRot="1" noChangeAspect="1"/>
          </p:cNvSpPr>
          <p:nvPr>
            <p:ph type="sldImg"/>
          </p:nvPr>
        </p:nvSpPr>
        <p:spPr>
          <a:xfrm>
            <a:off x="1371600" y="1143000"/>
            <a:ext cx="4114800" cy="3086100"/>
          </a:xfrm>
        </p:spPr>
      </p:sp>
      <p:sp>
        <p:nvSpPr>
          <p:cNvPr id="3" name="Espace réservé des notes 2">
            <a:extLst>
              <a:ext uri="{FF2B5EF4-FFF2-40B4-BE49-F238E27FC236}">
                <a16:creationId xmlns:a16="http://schemas.microsoft.com/office/drawing/2014/main" id="{4A9A4430-3D60-7398-0F35-968DFAB305B2}"/>
              </a:ext>
            </a:extLst>
          </p:cNvPr>
          <p:cNvSpPr>
            <a:spLocks noGrp="1"/>
          </p:cNvSpPr>
          <p:nvPr>
            <p:ph type="body" idx="1"/>
          </p:nvPr>
        </p:nvSpPr>
        <p:spPr/>
        <p:txBody>
          <a:bodyPr/>
          <a:lstStyle/>
          <a:p>
            <a:r>
              <a:rPr lang="fr-FR" dirty="0"/>
              <a:t>3 potentiels mécanismes pour expliquer pourquoi les défavorisés seraient moins soutenus par leur enseignant.e.s</a:t>
            </a:r>
          </a:p>
          <a:p>
            <a:pPr marL="228600" indent="-228600">
              <a:buAutoNum type="arabicParenR"/>
            </a:pPr>
            <a:r>
              <a:rPr lang="fr-FR" dirty="0"/>
              <a:t>Les élèves défavorisés sont perçus comme plus agités, perturbateurs. Or ces « pressions du dessous » favorisent des styles motivationnels moins soutenants. (e.g., les enseignant.e.s laissent moins de choix lorsqu’ils ont le sentiment d’être face des élèves agités…</a:t>
            </a:r>
          </a:p>
          <a:p>
            <a:pPr marL="228600" indent="-228600">
              <a:buAutoNum type="arabicParenR"/>
            </a:pPr>
            <a:r>
              <a:rPr lang="fr-FR" dirty="0"/>
              <a:t>Le climat motivationnel dépend aussi de « l’engagement agentique » c’est-à-dire à quel point les élèves créent eux même un climat qui les soutiennent. Par exemple poser une question pour mieux comprendre le cours aide l’enseignant.e à mieux structurer le cours et donc le soutien de la compétence… Demander à l’enseignant.e des choix permet de créer un climat plus soutenant. Or les travaux en socio montrent que les élèves défavorisés se sentent moins légitime à poser des question ou à chercher du soutien ….</a:t>
            </a:r>
          </a:p>
          <a:p>
            <a:pPr marL="228600" indent="-228600">
              <a:buAutoNum type="arabicParenR"/>
            </a:pPr>
            <a:r>
              <a:rPr lang="fr-FR" dirty="0"/>
              <a:t>Les enseignant.e.s en milieu défavorisés sont plus souvent défavorisés dans la plupart des pays </a:t>
            </a:r>
            <a:r>
              <a:rPr lang="fr-FR" dirty="0" err="1"/>
              <a:t>d’europe</a:t>
            </a:r>
            <a:r>
              <a:rPr lang="fr-FR" dirty="0"/>
              <a:t>. Or les </a:t>
            </a:r>
            <a:r>
              <a:rPr lang="fr-FR" dirty="0" err="1"/>
              <a:t>enseigantn.e.s</a:t>
            </a:r>
            <a:r>
              <a:rPr lang="fr-FR" dirty="0"/>
              <a:t> défavorisés ont plus de difficulté à soutenir les besoins des élèves</a:t>
            </a:r>
          </a:p>
          <a:p>
            <a:endParaRPr lang="fr-FR" dirty="0"/>
          </a:p>
        </p:txBody>
      </p:sp>
      <p:sp>
        <p:nvSpPr>
          <p:cNvPr id="4" name="Espace réservé du numéro de diapositive 3">
            <a:extLst>
              <a:ext uri="{FF2B5EF4-FFF2-40B4-BE49-F238E27FC236}">
                <a16:creationId xmlns:a16="http://schemas.microsoft.com/office/drawing/2014/main" id="{5192F334-8105-BE00-9724-6180AC18C6D3}"/>
              </a:ext>
            </a:extLst>
          </p:cNvPr>
          <p:cNvSpPr>
            <a:spLocks noGrp="1"/>
          </p:cNvSpPr>
          <p:nvPr>
            <p:ph type="sldNum" sz="quarter" idx="5"/>
          </p:nvPr>
        </p:nvSpPr>
        <p:spPr/>
        <p:txBody>
          <a:bodyPr/>
          <a:lstStyle/>
          <a:p>
            <a:pPr lvl="0"/>
            <a:fld id="{BBB9A42E-9E80-45C7-986D-DB93AB94CBEB}" type="slidenum">
              <a:rPr lang="fr-FR" smtClean="0"/>
              <a:t>59</a:t>
            </a:fld>
            <a:endParaRPr lang="fr-FR"/>
          </a:p>
        </p:txBody>
      </p:sp>
    </p:spTree>
    <p:extLst>
      <p:ext uri="{BB962C8B-B14F-4D97-AF65-F5344CB8AC3E}">
        <p14:creationId xmlns:p14="http://schemas.microsoft.com/office/powerpoint/2010/main" val="1811233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329DD-9014-9FFC-7596-ED4D7E18A6B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B30F417-98E8-E6C3-F27D-3D12F7AEDBF3}"/>
              </a:ext>
            </a:extLst>
          </p:cNvPr>
          <p:cNvSpPr>
            <a:spLocks noGrp="1" noRot="1" noChangeAspect="1"/>
          </p:cNvSpPr>
          <p:nvPr>
            <p:ph type="sldImg"/>
          </p:nvPr>
        </p:nvSpPr>
        <p:spPr>
          <a:xfrm>
            <a:off x="1371600" y="1143000"/>
            <a:ext cx="4114800" cy="3086100"/>
          </a:xfrm>
        </p:spPr>
      </p:sp>
      <p:sp>
        <p:nvSpPr>
          <p:cNvPr id="3" name="Espace réservé des notes 2">
            <a:extLst>
              <a:ext uri="{FF2B5EF4-FFF2-40B4-BE49-F238E27FC236}">
                <a16:creationId xmlns:a16="http://schemas.microsoft.com/office/drawing/2014/main" id="{2360D54D-A685-3074-9F58-2DED81720ECF}"/>
              </a:ext>
            </a:extLst>
          </p:cNvPr>
          <p:cNvSpPr>
            <a:spLocks noGrp="1"/>
          </p:cNvSpPr>
          <p:nvPr>
            <p:ph type="body" idx="1"/>
          </p:nvPr>
        </p:nvSpPr>
        <p:spPr/>
        <p:txBody>
          <a:bodyPr/>
          <a:lstStyle/>
          <a:p>
            <a:r>
              <a:rPr lang="fr-FR" dirty="0">
                <a:sym typeface="Wingdings" panose="05000000000000000000" pitchFamily="2" charset="2"/>
              </a:rPr>
              <a:t> </a:t>
            </a:r>
            <a:r>
              <a:rPr lang="fr-FR" dirty="0"/>
              <a:t>Approche socio-économique à la place du dispositif…</a:t>
            </a:r>
          </a:p>
        </p:txBody>
      </p:sp>
      <p:sp>
        <p:nvSpPr>
          <p:cNvPr id="4" name="Espace réservé du numéro de diapositive 3">
            <a:extLst>
              <a:ext uri="{FF2B5EF4-FFF2-40B4-BE49-F238E27FC236}">
                <a16:creationId xmlns:a16="http://schemas.microsoft.com/office/drawing/2014/main" id="{149AC38B-D004-78B1-4745-C02137B018A2}"/>
              </a:ext>
            </a:extLst>
          </p:cNvPr>
          <p:cNvSpPr>
            <a:spLocks noGrp="1"/>
          </p:cNvSpPr>
          <p:nvPr>
            <p:ph type="sldNum" sz="quarter" idx="5"/>
          </p:nvPr>
        </p:nvSpPr>
        <p:spPr/>
        <p:txBody>
          <a:bodyPr/>
          <a:lstStyle/>
          <a:p>
            <a:pPr lvl="0"/>
            <a:fld id="{BBB9A42E-9E80-45C7-986D-DB93AB94CBEB}" type="slidenum">
              <a:rPr lang="fr-FR" smtClean="0"/>
              <a:t>6</a:t>
            </a:fld>
            <a:endParaRPr lang="fr-FR"/>
          </a:p>
        </p:txBody>
      </p:sp>
    </p:spTree>
    <p:extLst>
      <p:ext uri="{BB962C8B-B14F-4D97-AF65-F5344CB8AC3E}">
        <p14:creationId xmlns:p14="http://schemas.microsoft.com/office/powerpoint/2010/main" val="144616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fr-FR" dirty="0"/>
              <a:t>Préciser au niveau de l’élève</a:t>
            </a:r>
          </a:p>
        </p:txBody>
      </p:sp>
      <p:sp>
        <p:nvSpPr>
          <p:cNvPr id="4" name="Espace réservé du numéro de diapositive 3"/>
          <p:cNvSpPr>
            <a:spLocks noGrp="1"/>
          </p:cNvSpPr>
          <p:nvPr>
            <p:ph type="sldNum" sz="quarter" idx="5"/>
          </p:nvPr>
        </p:nvSpPr>
        <p:spPr/>
        <p:txBody>
          <a:bodyPr/>
          <a:lstStyle/>
          <a:p>
            <a:pPr lvl="0"/>
            <a:fld id="{BBB9A42E-9E80-45C7-986D-DB93AB94CBEB}" type="slidenum">
              <a:rPr lang="fr-FR" smtClean="0"/>
              <a:t>60</a:t>
            </a:fld>
            <a:endParaRPr lang="fr-FR"/>
          </a:p>
        </p:txBody>
      </p:sp>
    </p:spTree>
    <p:extLst>
      <p:ext uri="{BB962C8B-B14F-4D97-AF65-F5344CB8AC3E}">
        <p14:creationId xmlns:p14="http://schemas.microsoft.com/office/powerpoint/2010/main" val="28354117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fr-FR" dirty="0"/>
              <a:t>Préciser qu’on est bien au niveau des élèves…</a:t>
            </a:r>
          </a:p>
        </p:txBody>
      </p:sp>
      <p:sp>
        <p:nvSpPr>
          <p:cNvPr id="4" name="Espace réservé du numéro de diapositive 3"/>
          <p:cNvSpPr>
            <a:spLocks noGrp="1"/>
          </p:cNvSpPr>
          <p:nvPr>
            <p:ph type="sldNum" sz="quarter" idx="5"/>
          </p:nvPr>
        </p:nvSpPr>
        <p:spPr/>
        <p:txBody>
          <a:bodyPr/>
          <a:lstStyle/>
          <a:p>
            <a:pPr lvl="0"/>
            <a:fld id="{BBB9A42E-9E80-45C7-986D-DB93AB94CBEB}" type="slidenum">
              <a:rPr lang="fr-FR" smtClean="0"/>
              <a:t>61</a:t>
            </a:fld>
            <a:endParaRPr lang="fr-FR"/>
          </a:p>
        </p:txBody>
      </p:sp>
    </p:spTree>
    <p:extLst>
      <p:ext uri="{BB962C8B-B14F-4D97-AF65-F5344CB8AC3E}">
        <p14:creationId xmlns:p14="http://schemas.microsoft.com/office/powerpoint/2010/main" val="34895195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14F8E-BFA9-D429-927C-D83D8AF461D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B062651-4235-B14F-6F95-3FAB2D69D624}"/>
              </a:ext>
            </a:extLst>
          </p:cNvPr>
          <p:cNvSpPr>
            <a:spLocks noGrp="1" noRot="1" noChangeAspect="1"/>
          </p:cNvSpPr>
          <p:nvPr>
            <p:ph type="sldImg"/>
          </p:nvPr>
        </p:nvSpPr>
        <p:spPr>
          <a:xfrm>
            <a:off x="1371600" y="1143000"/>
            <a:ext cx="4114800" cy="3086100"/>
          </a:xfrm>
        </p:spPr>
      </p:sp>
      <p:sp>
        <p:nvSpPr>
          <p:cNvPr id="3" name="Espace réservé des notes 2">
            <a:extLst>
              <a:ext uri="{FF2B5EF4-FFF2-40B4-BE49-F238E27FC236}">
                <a16:creationId xmlns:a16="http://schemas.microsoft.com/office/drawing/2014/main" id="{BEC1C628-F0CD-3DBE-33DA-A33B6F3E76C3}"/>
              </a:ext>
            </a:extLst>
          </p:cNvPr>
          <p:cNvSpPr>
            <a:spLocks noGrp="1"/>
          </p:cNvSpPr>
          <p:nvPr>
            <p:ph type="body" idx="1"/>
          </p:nvPr>
        </p:nvSpPr>
        <p:spPr/>
        <p:txBody>
          <a:bodyPr/>
          <a:lstStyle/>
          <a:p>
            <a:pPr algn="ctr"/>
            <a:r>
              <a:rPr lang="fr-FR" sz="1200" kern="100" dirty="0">
                <a:effectLst/>
                <a:latin typeface="Times New Roman" panose="02020603050405020304" pitchFamily="18" charset="0"/>
                <a:ea typeface="Calibri" panose="020F0502020204030204" pitchFamily="34" charset="0"/>
                <a:cs typeface="Times New Roman" panose="02020603050405020304" pitchFamily="18" charset="0"/>
              </a:rPr>
              <a:t>Cette idée que les compétences typiquement « scolaires » comme la verbalisation ou la mise en projets seraient davantage inégalitaires que d’autres, car correspondant plutôt à la culture des classes favorisées n’est pas nouvelle. Elle est défendue à la fois par les travaux pionniers en sociologie (e.g., Bourdieu &amp; Passeron, 1964), mais aussi par le syndicat actuel de l’EPS (SNEP, Couturier, 2022).</a:t>
            </a:r>
          </a:p>
          <a:p>
            <a:endParaRPr lang="fr-FR" dirty="0"/>
          </a:p>
        </p:txBody>
      </p:sp>
      <p:sp>
        <p:nvSpPr>
          <p:cNvPr id="4" name="Espace réservé du numéro de diapositive 3">
            <a:extLst>
              <a:ext uri="{FF2B5EF4-FFF2-40B4-BE49-F238E27FC236}">
                <a16:creationId xmlns:a16="http://schemas.microsoft.com/office/drawing/2014/main" id="{E7C532E8-98E3-C56D-F100-8329C59630FA}"/>
              </a:ext>
            </a:extLst>
          </p:cNvPr>
          <p:cNvSpPr>
            <a:spLocks noGrp="1"/>
          </p:cNvSpPr>
          <p:nvPr>
            <p:ph type="sldNum" sz="quarter" idx="5"/>
          </p:nvPr>
        </p:nvSpPr>
        <p:spPr/>
        <p:txBody>
          <a:bodyPr/>
          <a:lstStyle/>
          <a:p>
            <a:pPr lvl="0"/>
            <a:fld id="{BBB9A42E-9E80-45C7-986D-DB93AB94CBEB}" type="slidenum">
              <a:rPr lang="fr-FR" smtClean="0"/>
              <a:t>62</a:t>
            </a:fld>
            <a:endParaRPr lang="fr-FR"/>
          </a:p>
        </p:txBody>
      </p:sp>
    </p:spTree>
    <p:extLst>
      <p:ext uri="{BB962C8B-B14F-4D97-AF65-F5344CB8AC3E}">
        <p14:creationId xmlns:p14="http://schemas.microsoft.com/office/powerpoint/2010/main" val="66266166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lvl="0"/>
            <a:fld id="{BBB9A42E-9E80-45C7-986D-DB93AB94CBEB}" type="slidenum">
              <a:rPr lang="fr-FR" smtClean="0"/>
              <a:t>63</a:t>
            </a:fld>
            <a:endParaRPr lang="fr-FR"/>
          </a:p>
        </p:txBody>
      </p:sp>
    </p:spTree>
    <p:extLst>
      <p:ext uri="{BB962C8B-B14F-4D97-AF65-F5344CB8AC3E}">
        <p14:creationId xmlns:p14="http://schemas.microsoft.com/office/powerpoint/2010/main" val="32088229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lvl="0"/>
            <a:fld id="{BBB9A42E-9E80-45C7-986D-DB93AB94CBEB}" type="slidenum">
              <a:rPr lang="fr-FR" smtClean="0"/>
              <a:t>64</a:t>
            </a:fld>
            <a:endParaRPr lang="fr-FR"/>
          </a:p>
        </p:txBody>
      </p:sp>
    </p:spTree>
    <p:extLst>
      <p:ext uri="{BB962C8B-B14F-4D97-AF65-F5344CB8AC3E}">
        <p14:creationId xmlns:p14="http://schemas.microsoft.com/office/powerpoint/2010/main" val="397006185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lvl="0"/>
            <a:fld id="{BBB9A42E-9E80-45C7-986D-DB93AB94CBEB}" type="slidenum">
              <a:rPr lang="fr-FR" smtClean="0"/>
              <a:t>65</a:t>
            </a:fld>
            <a:endParaRPr lang="fr-FR"/>
          </a:p>
        </p:txBody>
      </p:sp>
    </p:spTree>
    <p:extLst>
      <p:ext uri="{BB962C8B-B14F-4D97-AF65-F5344CB8AC3E}">
        <p14:creationId xmlns:p14="http://schemas.microsoft.com/office/powerpoint/2010/main" val="36038589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6E7C8-53F3-3092-DCC1-547FFBB08BF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C7EE063-9951-68AB-592C-E25BF775B27F}"/>
              </a:ext>
            </a:extLst>
          </p:cNvPr>
          <p:cNvSpPr>
            <a:spLocks noGrp="1" noRot="1" noChangeAspect="1"/>
          </p:cNvSpPr>
          <p:nvPr>
            <p:ph type="sldImg"/>
          </p:nvPr>
        </p:nvSpPr>
        <p:spPr>
          <a:xfrm>
            <a:off x="1371600" y="1143000"/>
            <a:ext cx="4114800" cy="3086100"/>
          </a:xfrm>
        </p:spPr>
      </p:sp>
      <p:sp>
        <p:nvSpPr>
          <p:cNvPr id="3" name="Espace réservé des notes 2">
            <a:extLst>
              <a:ext uri="{FF2B5EF4-FFF2-40B4-BE49-F238E27FC236}">
                <a16:creationId xmlns:a16="http://schemas.microsoft.com/office/drawing/2014/main" id="{9784AB64-40BC-6818-B006-7F0901BAA22D}"/>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3FF69E27-81AB-95D2-ED90-E131C3FDB501}"/>
              </a:ext>
            </a:extLst>
          </p:cNvPr>
          <p:cNvSpPr>
            <a:spLocks noGrp="1"/>
          </p:cNvSpPr>
          <p:nvPr>
            <p:ph type="sldNum" sz="quarter" idx="5"/>
          </p:nvPr>
        </p:nvSpPr>
        <p:spPr/>
        <p:txBody>
          <a:bodyPr/>
          <a:lstStyle/>
          <a:p>
            <a:pPr lvl="0"/>
            <a:fld id="{BBB9A42E-9E80-45C7-986D-DB93AB94CBEB}" type="slidenum">
              <a:rPr lang="fr-FR" smtClean="0"/>
              <a:t>66</a:t>
            </a:fld>
            <a:endParaRPr lang="fr-FR"/>
          </a:p>
        </p:txBody>
      </p:sp>
    </p:spTree>
    <p:extLst>
      <p:ext uri="{BB962C8B-B14F-4D97-AF65-F5344CB8AC3E}">
        <p14:creationId xmlns:p14="http://schemas.microsoft.com/office/powerpoint/2010/main" val="30833158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1DE8A-7D44-4B6C-2E29-EC54D38E5A2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B9AB9BC-F288-CD8D-FB78-B195F51B398F}"/>
              </a:ext>
            </a:extLst>
          </p:cNvPr>
          <p:cNvSpPr>
            <a:spLocks noGrp="1" noRot="1" noChangeAspect="1"/>
          </p:cNvSpPr>
          <p:nvPr>
            <p:ph type="sldImg"/>
          </p:nvPr>
        </p:nvSpPr>
        <p:spPr>
          <a:xfrm>
            <a:off x="1371600" y="1143000"/>
            <a:ext cx="4114800" cy="3086100"/>
          </a:xfrm>
        </p:spPr>
      </p:sp>
      <p:sp>
        <p:nvSpPr>
          <p:cNvPr id="3" name="Espace réservé des notes 2">
            <a:extLst>
              <a:ext uri="{FF2B5EF4-FFF2-40B4-BE49-F238E27FC236}">
                <a16:creationId xmlns:a16="http://schemas.microsoft.com/office/drawing/2014/main" id="{F692B7E5-C072-7126-D7A2-E8EBD06CCB28}"/>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0FFD35B1-3A44-1340-4474-CD99BF5AE327}"/>
              </a:ext>
            </a:extLst>
          </p:cNvPr>
          <p:cNvSpPr>
            <a:spLocks noGrp="1"/>
          </p:cNvSpPr>
          <p:nvPr>
            <p:ph type="sldNum" sz="quarter" idx="5"/>
          </p:nvPr>
        </p:nvSpPr>
        <p:spPr/>
        <p:txBody>
          <a:bodyPr/>
          <a:lstStyle/>
          <a:p>
            <a:pPr lvl="0"/>
            <a:fld id="{BBB9A42E-9E80-45C7-986D-DB93AB94CBEB}" type="slidenum">
              <a:rPr lang="fr-FR" smtClean="0"/>
              <a:t>67</a:t>
            </a:fld>
            <a:endParaRPr lang="fr-FR"/>
          </a:p>
        </p:txBody>
      </p:sp>
    </p:spTree>
    <p:extLst>
      <p:ext uri="{BB962C8B-B14F-4D97-AF65-F5344CB8AC3E}">
        <p14:creationId xmlns:p14="http://schemas.microsoft.com/office/powerpoint/2010/main" val="295127681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5E0B2-40DF-8713-A9C8-B8A67043AE7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0EBC452-381F-A92A-FA49-9E1FB84626C2}"/>
              </a:ext>
            </a:extLst>
          </p:cNvPr>
          <p:cNvSpPr>
            <a:spLocks noGrp="1" noRot="1" noChangeAspect="1"/>
          </p:cNvSpPr>
          <p:nvPr>
            <p:ph type="sldImg"/>
          </p:nvPr>
        </p:nvSpPr>
        <p:spPr>
          <a:xfrm>
            <a:off x="1371600" y="1143000"/>
            <a:ext cx="4114800" cy="3086100"/>
          </a:xfrm>
        </p:spPr>
      </p:sp>
      <p:sp>
        <p:nvSpPr>
          <p:cNvPr id="3" name="Espace réservé des notes 2">
            <a:extLst>
              <a:ext uri="{FF2B5EF4-FFF2-40B4-BE49-F238E27FC236}">
                <a16:creationId xmlns:a16="http://schemas.microsoft.com/office/drawing/2014/main" id="{C25AEA21-EC92-36AB-E230-1871DCAC9196}"/>
              </a:ext>
            </a:extLst>
          </p:cNvPr>
          <p:cNvSpPr>
            <a:spLocks noGrp="1"/>
          </p:cNvSpPr>
          <p:nvPr>
            <p:ph type="body" idx="1"/>
          </p:nvPr>
        </p:nvSpPr>
        <p:spPr/>
        <p:txBody>
          <a:bodyPr/>
          <a:lstStyle/>
          <a:p>
            <a:r>
              <a:rPr lang="fr-FR" sz="1800" dirty="0">
                <a:effectLst/>
                <a:latin typeface="Alegreya" panose="00000500000000000000"/>
                <a:ea typeface="Calibri" panose="020F0502020204030204" pitchFamily="34" charset="0"/>
                <a:cs typeface="Times New Roman" panose="02020603050405020304" pitchFamily="18" charset="0"/>
              </a:rPr>
              <a:t>(i.e.., </a:t>
            </a:r>
            <a:r>
              <a:rPr lang="fr-FR" sz="1800" i="1" dirty="0">
                <a:effectLst/>
                <a:latin typeface="Alegreya" panose="00000500000000000000"/>
                <a:ea typeface="Calibri" panose="020F0502020204030204" pitchFamily="34" charset="0"/>
                <a:cs typeface="Times New Roman" panose="02020603050405020304" pitchFamily="18" charset="0"/>
              </a:rPr>
              <a:t>« Exercer sa responsabilité individuelle et au sein d’un collectif ; « Exercer sa responsabilité dans un engagement personnel et solidaire »,  « Partager des règles, assumer des rôles et des responsabilités »</a:t>
            </a:r>
            <a:r>
              <a:rPr lang="fr-FR" sz="1800" dirty="0">
                <a:effectLst/>
                <a:latin typeface="Alegreya" panose="00000500000000000000"/>
                <a:ea typeface="Calibri" panose="020F0502020204030204" pitchFamily="34" charset="0"/>
                <a:cs typeface="Times New Roman" panose="02020603050405020304" pitchFamily="18" charset="0"/>
              </a:rPr>
              <a:t>) </a:t>
            </a:r>
            <a:r>
              <a:rPr lang="fr-FR" sz="1800" b="1" dirty="0">
                <a:effectLst/>
                <a:latin typeface="Alegreya" panose="00000500000000000000"/>
                <a:ea typeface="Calibri" panose="020F0502020204030204" pitchFamily="34" charset="0"/>
                <a:cs typeface="Times New Roman" panose="02020603050405020304" pitchFamily="18" charset="0"/>
              </a:rPr>
              <a:t>et moins prioritaires les objectifs liés au « savoir apprendre » et « s’entrainer » </a:t>
            </a:r>
            <a:r>
              <a:rPr lang="fr-FR" sz="1800" i="1" dirty="0">
                <a:effectLst/>
                <a:latin typeface="Alegreya" panose="00000500000000000000"/>
                <a:ea typeface="Calibri" panose="020F0502020204030204" pitchFamily="34" charset="0"/>
                <a:cs typeface="Times New Roman" panose="02020603050405020304" pitchFamily="18" charset="0"/>
              </a:rPr>
              <a:t>(« S’approprier par la pratique physique et sportive, des méthodes et des outils pour apprendre », « S'organiser pour apprendre et savoir s'entraîner » et « savoir se préparer et s'entraîner »</a:t>
            </a:r>
            <a:r>
              <a:rPr lang="fr-FR" sz="1800" dirty="0">
                <a:effectLst/>
                <a:latin typeface="Alegreya" panose="00000500000000000000"/>
                <a:ea typeface="Calibri" panose="020F0502020204030204" pitchFamily="34" charset="0"/>
                <a:cs typeface="Times New Roman" panose="02020603050405020304" pitchFamily="18" charset="0"/>
              </a:rPr>
              <a:t>). </a:t>
            </a:r>
            <a:endParaRPr lang="fr-FR" dirty="0"/>
          </a:p>
        </p:txBody>
      </p:sp>
      <p:sp>
        <p:nvSpPr>
          <p:cNvPr id="4" name="Espace réservé du numéro de diapositive 3">
            <a:extLst>
              <a:ext uri="{FF2B5EF4-FFF2-40B4-BE49-F238E27FC236}">
                <a16:creationId xmlns:a16="http://schemas.microsoft.com/office/drawing/2014/main" id="{D5AFDB86-100A-915E-F22E-122A7E3E60CC}"/>
              </a:ext>
            </a:extLst>
          </p:cNvPr>
          <p:cNvSpPr>
            <a:spLocks noGrp="1"/>
          </p:cNvSpPr>
          <p:nvPr>
            <p:ph type="sldNum" sz="quarter" idx="5"/>
          </p:nvPr>
        </p:nvSpPr>
        <p:spPr/>
        <p:txBody>
          <a:bodyPr/>
          <a:lstStyle/>
          <a:p>
            <a:pPr lvl="0"/>
            <a:fld id="{BBB9A42E-9E80-45C7-986D-DB93AB94CBEB}" type="slidenum">
              <a:rPr lang="fr-FR" smtClean="0"/>
              <a:t>68</a:t>
            </a:fld>
            <a:endParaRPr lang="fr-FR"/>
          </a:p>
        </p:txBody>
      </p:sp>
    </p:spTree>
    <p:extLst>
      <p:ext uri="{BB962C8B-B14F-4D97-AF65-F5344CB8AC3E}">
        <p14:creationId xmlns:p14="http://schemas.microsoft.com/office/powerpoint/2010/main" val="176847326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lvl="0"/>
            <a:fld id="{BBB9A42E-9E80-45C7-986D-DB93AB94CBEB}" type="slidenum">
              <a:rPr lang="fr-FR" smtClean="0"/>
              <a:t>69</a:t>
            </a:fld>
            <a:endParaRPr lang="fr-FR"/>
          </a:p>
        </p:txBody>
      </p:sp>
    </p:spTree>
    <p:extLst>
      <p:ext uri="{BB962C8B-B14F-4D97-AF65-F5344CB8AC3E}">
        <p14:creationId xmlns:p14="http://schemas.microsoft.com/office/powerpoint/2010/main" val="625667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fr-FR" dirty="0">
                <a:sym typeface="Wingdings" panose="05000000000000000000" pitchFamily="2" charset="2"/>
              </a:rPr>
              <a:t> </a:t>
            </a:r>
            <a:r>
              <a:rPr lang="fr-FR" dirty="0"/>
              <a:t>Approche socio-économique à la place du dispositif…</a:t>
            </a:r>
          </a:p>
        </p:txBody>
      </p:sp>
      <p:sp>
        <p:nvSpPr>
          <p:cNvPr id="4" name="Espace réservé du numéro de diapositive 3"/>
          <p:cNvSpPr>
            <a:spLocks noGrp="1"/>
          </p:cNvSpPr>
          <p:nvPr>
            <p:ph type="sldNum" sz="quarter" idx="5"/>
          </p:nvPr>
        </p:nvSpPr>
        <p:spPr/>
        <p:txBody>
          <a:bodyPr/>
          <a:lstStyle/>
          <a:p>
            <a:pPr lvl="0"/>
            <a:fld id="{BBB9A42E-9E80-45C7-986D-DB93AB94CBEB}" type="slidenum">
              <a:rPr lang="fr-FR" smtClean="0"/>
              <a:t>7</a:t>
            </a:fld>
            <a:endParaRPr lang="fr-FR"/>
          </a:p>
        </p:txBody>
      </p:sp>
    </p:spTree>
    <p:extLst>
      <p:ext uri="{BB962C8B-B14F-4D97-AF65-F5344CB8AC3E}">
        <p14:creationId xmlns:p14="http://schemas.microsoft.com/office/powerpoint/2010/main" val="368357395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lvl="0"/>
            <a:fld id="{BBB9A42E-9E80-45C7-986D-DB93AB94CBEB}" type="slidenum">
              <a:rPr lang="fr-FR" smtClean="0"/>
              <a:t>70</a:t>
            </a:fld>
            <a:endParaRPr lang="fr-FR"/>
          </a:p>
        </p:txBody>
      </p:sp>
    </p:spTree>
    <p:extLst>
      <p:ext uri="{BB962C8B-B14F-4D97-AF65-F5344CB8AC3E}">
        <p14:creationId xmlns:p14="http://schemas.microsoft.com/office/powerpoint/2010/main" val="401380095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lvl="0"/>
            <a:fld id="{BBB9A42E-9E80-45C7-986D-DB93AB94CBEB}" type="slidenum">
              <a:rPr lang="fr-FR" smtClean="0"/>
              <a:t>71</a:t>
            </a:fld>
            <a:endParaRPr lang="fr-FR"/>
          </a:p>
        </p:txBody>
      </p:sp>
    </p:spTree>
    <p:extLst>
      <p:ext uri="{BB962C8B-B14F-4D97-AF65-F5344CB8AC3E}">
        <p14:creationId xmlns:p14="http://schemas.microsoft.com/office/powerpoint/2010/main" val="37768005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CC3CFA9-22A7-48B2-8815-752FC383CD50}" type="slidenum">
              <a:rPr lang="fr-FR" smtClean="0"/>
              <a:pPr/>
              <a:t>72</a:t>
            </a:fld>
            <a:endParaRPr lang="fr-FR"/>
          </a:p>
        </p:txBody>
      </p:sp>
    </p:spTree>
    <p:extLst>
      <p:ext uri="{BB962C8B-B14F-4D97-AF65-F5344CB8AC3E}">
        <p14:creationId xmlns:p14="http://schemas.microsoft.com/office/powerpoint/2010/main" val="195330534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CC3CFA9-22A7-48B2-8815-752FC383CD50}" type="slidenum">
              <a:rPr lang="fr-FR" smtClean="0"/>
              <a:pPr/>
              <a:t>73</a:t>
            </a:fld>
            <a:endParaRPr lang="fr-FR"/>
          </a:p>
        </p:txBody>
      </p:sp>
    </p:spTree>
    <p:extLst>
      <p:ext uri="{BB962C8B-B14F-4D97-AF65-F5344CB8AC3E}">
        <p14:creationId xmlns:p14="http://schemas.microsoft.com/office/powerpoint/2010/main" val="263035768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CC3CFA9-22A7-48B2-8815-752FC383CD50}" type="slidenum">
              <a:rPr lang="fr-FR" smtClean="0"/>
              <a:pPr/>
              <a:t>74</a:t>
            </a:fld>
            <a:endParaRPr lang="fr-FR"/>
          </a:p>
        </p:txBody>
      </p:sp>
    </p:spTree>
    <p:extLst>
      <p:ext uri="{BB962C8B-B14F-4D97-AF65-F5344CB8AC3E}">
        <p14:creationId xmlns:p14="http://schemas.microsoft.com/office/powerpoint/2010/main" val="303557067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fr-FR" dirty="0"/>
              <a:t>Peut être garder en option…</a:t>
            </a:r>
          </a:p>
          <a:p>
            <a:endParaRPr lang="fr-FR" dirty="0"/>
          </a:p>
          <a:p>
            <a:r>
              <a:rPr lang="fr-FR" dirty="0"/>
              <a:t>Commencer à 20 pour les programmations.. + réécrire le texte sous les barres… + Faire deux diapos</a:t>
            </a:r>
          </a:p>
        </p:txBody>
      </p:sp>
      <p:sp>
        <p:nvSpPr>
          <p:cNvPr id="4" name="Espace réservé du numéro de diapositive 3"/>
          <p:cNvSpPr>
            <a:spLocks noGrp="1"/>
          </p:cNvSpPr>
          <p:nvPr>
            <p:ph type="sldNum" sz="quarter" idx="5"/>
          </p:nvPr>
        </p:nvSpPr>
        <p:spPr/>
        <p:txBody>
          <a:bodyPr/>
          <a:lstStyle/>
          <a:p>
            <a:pPr lvl="0"/>
            <a:fld id="{BBB9A42E-9E80-45C7-986D-DB93AB94CBEB}" type="slidenum">
              <a:rPr lang="fr-FR" smtClean="0"/>
              <a:t>75</a:t>
            </a:fld>
            <a:endParaRPr lang="fr-FR"/>
          </a:p>
        </p:txBody>
      </p:sp>
    </p:spTree>
    <p:extLst>
      <p:ext uri="{BB962C8B-B14F-4D97-AF65-F5344CB8AC3E}">
        <p14:creationId xmlns:p14="http://schemas.microsoft.com/office/powerpoint/2010/main" val="144515361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75CEB-8A40-196D-B106-B816F1F0264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BCD2ECA-3D6B-FC92-E549-3D02B6FEE64F}"/>
              </a:ext>
            </a:extLst>
          </p:cNvPr>
          <p:cNvSpPr>
            <a:spLocks noGrp="1" noRot="1" noChangeAspect="1"/>
          </p:cNvSpPr>
          <p:nvPr>
            <p:ph type="sldImg"/>
          </p:nvPr>
        </p:nvSpPr>
        <p:spPr>
          <a:xfrm>
            <a:off x="1371600" y="1143000"/>
            <a:ext cx="4114800" cy="3086100"/>
          </a:xfrm>
        </p:spPr>
      </p:sp>
      <p:sp>
        <p:nvSpPr>
          <p:cNvPr id="3" name="Espace réservé des notes 2">
            <a:extLst>
              <a:ext uri="{FF2B5EF4-FFF2-40B4-BE49-F238E27FC236}">
                <a16:creationId xmlns:a16="http://schemas.microsoft.com/office/drawing/2014/main" id="{2D94CA86-76DC-A09B-37D3-9A3037055FB0}"/>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B9C144B8-FAB7-8FEA-F822-37F13BA57ECD}"/>
              </a:ext>
            </a:extLst>
          </p:cNvPr>
          <p:cNvSpPr>
            <a:spLocks noGrp="1"/>
          </p:cNvSpPr>
          <p:nvPr>
            <p:ph type="sldNum" sz="quarter" idx="5"/>
          </p:nvPr>
        </p:nvSpPr>
        <p:spPr/>
        <p:txBody>
          <a:bodyPr/>
          <a:lstStyle/>
          <a:p>
            <a:pPr lvl="0"/>
            <a:fld id="{BBB9A42E-9E80-45C7-986D-DB93AB94CBEB}" type="slidenum">
              <a:rPr lang="fr-FR" smtClean="0"/>
              <a:t>76</a:t>
            </a:fld>
            <a:endParaRPr lang="fr-FR"/>
          </a:p>
        </p:txBody>
      </p:sp>
    </p:spTree>
    <p:extLst>
      <p:ext uri="{BB962C8B-B14F-4D97-AF65-F5344CB8AC3E}">
        <p14:creationId xmlns:p14="http://schemas.microsoft.com/office/powerpoint/2010/main" val="130304457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B1147-3B76-7FD4-7D2C-ED964787114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1849914-86AF-4DED-457E-096B962951CF}"/>
              </a:ext>
            </a:extLst>
          </p:cNvPr>
          <p:cNvSpPr>
            <a:spLocks noGrp="1" noRot="1" noChangeAspect="1"/>
          </p:cNvSpPr>
          <p:nvPr>
            <p:ph type="sldImg"/>
          </p:nvPr>
        </p:nvSpPr>
        <p:spPr>
          <a:xfrm>
            <a:off x="1371600" y="1143000"/>
            <a:ext cx="4114800" cy="3086100"/>
          </a:xfrm>
        </p:spPr>
      </p:sp>
      <p:sp>
        <p:nvSpPr>
          <p:cNvPr id="3" name="Espace réservé des notes 2">
            <a:extLst>
              <a:ext uri="{FF2B5EF4-FFF2-40B4-BE49-F238E27FC236}">
                <a16:creationId xmlns:a16="http://schemas.microsoft.com/office/drawing/2014/main" id="{FB5F64E0-C37D-6141-C2CE-B37403FFD27F}"/>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639ED414-52BB-9CDC-BB32-F939E83F07F2}"/>
              </a:ext>
            </a:extLst>
          </p:cNvPr>
          <p:cNvSpPr>
            <a:spLocks noGrp="1"/>
          </p:cNvSpPr>
          <p:nvPr>
            <p:ph type="sldNum" sz="quarter" idx="5"/>
          </p:nvPr>
        </p:nvSpPr>
        <p:spPr/>
        <p:txBody>
          <a:bodyPr/>
          <a:lstStyle/>
          <a:p>
            <a:pPr lvl="0"/>
            <a:fld id="{BBB9A42E-9E80-45C7-986D-DB93AB94CBEB}" type="slidenum">
              <a:rPr lang="fr-FR" smtClean="0"/>
              <a:t>77</a:t>
            </a:fld>
            <a:endParaRPr lang="fr-FR"/>
          </a:p>
        </p:txBody>
      </p:sp>
    </p:spTree>
    <p:extLst>
      <p:ext uri="{BB962C8B-B14F-4D97-AF65-F5344CB8AC3E}">
        <p14:creationId xmlns:p14="http://schemas.microsoft.com/office/powerpoint/2010/main" val="409103154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fr-FR" dirty="0"/>
              <a:t>Peut être garder en option…</a:t>
            </a:r>
          </a:p>
          <a:p>
            <a:endParaRPr lang="fr-FR" dirty="0"/>
          </a:p>
          <a:p>
            <a:r>
              <a:rPr lang="fr-FR" dirty="0"/>
              <a:t>Commencer à 20 pour les programmations.. + réécrire le texte sous les barres… + Faire deux diapos</a:t>
            </a:r>
          </a:p>
        </p:txBody>
      </p:sp>
      <p:sp>
        <p:nvSpPr>
          <p:cNvPr id="4" name="Espace réservé du numéro de diapositive 3"/>
          <p:cNvSpPr>
            <a:spLocks noGrp="1"/>
          </p:cNvSpPr>
          <p:nvPr>
            <p:ph type="sldNum" sz="quarter" idx="5"/>
          </p:nvPr>
        </p:nvSpPr>
        <p:spPr/>
        <p:txBody>
          <a:bodyPr/>
          <a:lstStyle/>
          <a:p>
            <a:pPr lvl="0"/>
            <a:fld id="{BBB9A42E-9E80-45C7-986D-DB93AB94CBEB}" type="slidenum">
              <a:rPr lang="fr-FR" smtClean="0"/>
              <a:t>78</a:t>
            </a:fld>
            <a:endParaRPr lang="fr-FR"/>
          </a:p>
        </p:txBody>
      </p:sp>
    </p:spTree>
    <p:extLst>
      <p:ext uri="{BB962C8B-B14F-4D97-AF65-F5344CB8AC3E}">
        <p14:creationId xmlns:p14="http://schemas.microsoft.com/office/powerpoint/2010/main" val="268288248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lvl="0"/>
            <a:fld id="{BBB9A42E-9E80-45C7-986D-DB93AB94CBEB}" type="slidenum">
              <a:rPr lang="fr-FR" smtClean="0"/>
              <a:t>79</a:t>
            </a:fld>
            <a:endParaRPr lang="fr-FR"/>
          </a:p>
        </p:txBody>
      </p:sp>
    </p:spTree>
    <p:extLst>
      <p:ext uri="{BB962C8B-B14F-4D97-AF65-F5344CB8AC3E}">
        <p14:creationId xmlns:p14="http://schemas.microsoft.com/office/powerpoint/2010/main" val="4070933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fr-FR" dirty="0"/>
              <a:t>Visuel IPS en terme de métrique + «  variables qui permettent de construire l’</a:t>
            </a:r>
            <a:r>
              <a:rPr lang="fr-FR" dirty="0" err="1"/>
              <a:t>iPS</a:t>
            </a:r>
            <a:endParaRPr lang="fr-FR" dirty="0"/>
          </a:p>
        </p:txBody>
      </p:sp>
      <p:sp>
        <p:nvSpPr>
          <p:cNvPr id="4" name="Espace réservé du numéro de diapositive 3"/>
          <p:cNvSpPr>
            <a:spLocks noGrp="1"/>
          </p:cNvSpPr>
          <p:nvPr>
            <p:ph type="sldNum" sz="quarter" idx="5"/>
          </p:nvPr>
        </p:nvSpPr>
        <p:spPr/>
        <p:txBody>
          <a:bodyPr/>
          <a:lstStyle/>
          <a:p>
            <a:pPr lvl="0"/>
            <a:fld id="{BBB9A42E-9E80-45C7-986D-DB93AB94CBEB}" type="slidenum">
              <a:rPr lang="fr-FR" smtClean="0"/>
              <a:t>8</a:t>
            </a:fld>
            <a:endParaRPr lang="fr-FR"/>
          </a:p>
        </p:txBody>
      </p:sp>
    </p:spTree>
    <p:extLst>
      <p:ext uri="{BB962C8B-B14F-4D97-AF65-F5344CB8AC3E}">
        <p14:creationId xmlns:p14="http://schemas.microsoft.com/office/powerpoint/2010/main" val="182303463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lvl="0"/>
            <a:fld id="{BBB9A42E-9E80-45C7-986D-DB93AB94CBEB}" type="slidenum">
              <a:rPr lang="fr-FR" smtClean="0"/>
              <a:t>80</a:t>
            </a:fld>
            <a:endParaRPr lang="fr-FR"/>
          </a:p>
        </p:txBody>
      </p:sp>
    </p:spTree>
    <p:extLst>
      <p:ext uri="{BB962C8B-B14F-4D97-AF65-F5344CB8AC3E}">
        <p14:creationId xmlns:p14="http://schemas.microsoft.com/office/powerpoint/2010/main" val="80903159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fr-FR" dirty="0"/>
              <a:t>Tester curvilinéaires…</a:t>
            </a:r>
          </a:p>
        </p:txBody>
      </p:sp>
      <p:sp>
        <p:nvSpPr>
          <p:cNvPr id="4" name="Espace réservé du numéro de diapositive 3"/>
          <p:cNvSpPr>
            <a:spLocks noGrp="1"/>
          </p:cNvSpPr>
          <p:nvPr>
            <p:ph type="sldNum" sz="quarter" idx="5"/>
          </p:nvPr>
        </p:nvSpPr>
        <p:spPr/>
        <p:txBody>
          <a:bodyPr/>
          <a:lstStyle/>
          <a:p>
            <a:pPr lvl="0"/>
            <a:fld id="{BBB9A42E-9E80-45C7-986D-DB93AB94CBEB}" type="slidenum">
              <a:rPr lang="fr-FR" smtClean="0"/>
              <a:t>81</a:t>
            </a:fld>
            <a:endParaRPr lang="fr-FR"/>
          </a:p>
        </p:txBody>
      </p:sp>
    </p:spTree>
    <p:extLst>
      <p:ext uri="{BB962C8B-B14F-4D97-AF65-F5344CB8AC3E}">
        <p14:creationId xmlns:p14="http://schemas.microsoft.com/office/powerpoint/2010/main" val="231017937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Alegreya" panose="00000500000000000000"/>
                <a:ea typeface="Calibri" panose="020F0502020204030204" pitchFamily="34" charset="0"/>
                <a:cs typeface="Times New Roman" panose="02020603050405020304" pitchFamily="18" charset="0"/>
              </a:rPr>
              <a:t>Retirer les triangles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Alegreya" panose="00000500000000000000"/>
                <a:ea typeface="Calibri" panose="020F0502020204030204" pitchFamily="34" charset="0"/>
                <a:cs typeface="Times New Roman" panose="02020603050405020304" pitchFamily="18" charset="0"/>
              </a:rPr>
              <a:t>Retirer graphique mettre juste une phrase…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i="1" dirty="0">
              <a:effectLst/>
              <a:latin typeface="Alegreya" panose="000005000000000000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i="1" dirty="0">
              <a:effectLst/>
              <a:latin typeface="Alegreya" panose="000005000000000000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i="1" dirty="0">
                <a:effectLst/>
                <a:latin typeface="Alegreya" panose="00000500000000000000"/>
                <a:ea typeface="Calibri" panose="020F0502020204030204" pitchFamily="34" charset="0"/>
                <a:cs typeface="Times New Roman" panose="02020603050405020304" pitchFamily="18" charset="0"/>
              </a:rPr>
              <a:t>Note 1 :</a:t>
            </a:r>
            <a:r>
              <a:rPr lang="fr-FR" sz="1800" i="1" dirty="0">
                <a:effectLst/>
                <a:latin typeface="Alegreya" panose="00000500000000000000"/>
                <a:ea typeface="Calibri" panose="020F0502020204030204" pitchFamily="34" charset="0"/>
                <a:cs typeface="Arial" panose="020B0604020202020204" pitchFamily="34" charset="0"/>
              </a:rPr>
              <a:t> Une priorité de 5 indique que l’enseignant.e juge les objectifs liés aux savoir s’entrainer ou au savoir apprendre comme prioritaire par rapport à tous les autres ; Note 2 : les objectifs classée comme relevant du savoir s’entrainer ou apprendre étaient « s’approprier par la pratique physique et sportive, des méthodes et des outils pour apprendre », « S'organiser pour apprendre et savoir s'entraîner » et « savoir se préparer et s'entraîner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pPr lvl="0"/>
            <a:fld id="{BBB9A42E-9E80-45C7-986D-DB93AB94CBEB}" type="slidenum">
              <a:rPr lang="fr-FR" smtClean="0"/>
              <a:t>82</a:t>
            </a:fld>
            <a:endParaRPr lang="fr-FR"/>
          </a:p>
        </p:txBody>
      </p:sp>
    </p:spTree>
    <p:extLst>
      <p:ext uri="{BB962C8B-B14F-4D97-AF65-F5344CB8AC3E}">
        <p14:creationId xmlns:p14="http://schemas.microsoft.com/office/powerpoint/2010/main" val="139595090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fr-FR" dirty="0"/>
              <a:t>Préciser qu’on est bien au niveau des élèves…</a:t>
            </a:r>
          </a:p>
        </p:txBody>
      </p:sp>
      <p:sp>
        <p:nvSpPr>
          <p:cNvPr id="4" name="Espace réservé du numéro de diapositive 3"/>
          <p:cNvSpPr>
            <a:spLocks noGrp="1"/>
          </p:cNvSpPr>
          <p:nvPr>
            <p:ph type="sldNum" sz="quarter" idx="5"/>
          </p:nvPr>
        </p:nvSpPr>
        <p:spPr/>
        <p:txBody>
          <a:bodyPr/>
          <a:lstStyle/>
          <a:p>
            <a:pPr lvl="0"/>
            <a:fld id="{BBB9A42E-9E80-45C7-986D-DB93AB94CBEB}" type="slidenum">
              <a:rPr lang="fr-FR" smtClean="0"/>
              <a:t>83</a:t>
            </a:fld>
            <a:endParaRPr lang="fr-FR"/>
          </a:p>
        </p:txBody>
      </p:sp>
    </p:spTree>
    <p:extLst>
      <p:ext uri="{BB962C8B-B14F-4D97-AF65-F5344CB8AC3E}">
        <p14:creationId xmlns:p14="http://schemas.microsoft.com/office/powerpoint/2010/main" val="221541346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Alegreya" panose="00000500000000000000"/>
                <a:ea typeface="Calibri" panose="020F0502020204030204" pitchFamily="34" charset="0"/>
                <a:cs typeface="Times New Roman" panose="02020603050405020304" pitchFamily="18" charset="0"/>
              </a:rPr>
              <a:t>Nous n’observons pas de priorité donnée aux objectifs liés à la santé (e.g., « construire durablement sa santé ») (M=2.75</a:t>
            </a:r>
            <a:r>
              <a:rPr lang="fr-FR" sz="1800" dirty="0">
                <a:solidFill>
                  <a:srgbClr val="000000"/>
                </a:solidFill>
                <a:effectLst/>
                <a:latin typeface="Alegreya" panose="00000500000000000000"/>
                <a:ea typeface="Calibri" panose="020F0502020204030204" pitchFamily="34" charset="0"/>
                <a:cs typeface="Times New Roman" panose="02020603050405020304" pitchFamily="18" charset="0"/>
                <a:sym typeface="Symbol" panose="05050102010706020507" pitchFamily="18" charset="2"/>
              </a:rPr>
              <a:t></a:t>
            </a:r>
            <a:r>
              <a:rPr lang="fr-FR" sz="1800" dirty="0">
                <a:solidFill>
                  <a:srgbClr val="000000"/>
                </a:solidFill>
                <a:effectLst/>
                <a:latin typeface="Alegreya" panose="00000500000000000000"/>
                <a:ea typeface="Calibri" panose="020F0502020204030204" pitchFamily="34" charset="0"/>
                <a:cs typeface="Times New Roman" panose="02020603050405020304" pitchFamily="18" charset="0"/>
              </a:rPr>
              <a:t> </a:t>
            </a:r>
            <a:r>
              <a:rPr lang="fr-FR" sz="1800" dirty="0">
                <a:effectLst/>
                <a:latin typeface="Alegreya" panose="00000500000000000000"/>
                <a:ea typeface="Calibri" panose="020F0502020204030204" pitchFamily="34" charset="0"/>
                <a:cs typeface="Times New Roman" panose="02020603050405020304" pitchFamily="18" charset="0"/>
              </a:rPr>
              <a:t>1.38) ou à la culture (e.g., « </a:t>
            </a:r>
            <a:r>
              <a:rPr lang="fr-FR" sz="1800" i="1" dirty="0">
                <a:effectLst/>
                <a:latin typeface="Alegreya" panose="00000500000000000000"/>
                <a:ea typeface="Calibri" panose="020F0502020204030204" pitchFamily="34" charset="0"/>
                <a:cs typeface="Times New Roman" panose="02020603050405020304" pitchFamily="18" charset="0"/>
              </a:rPr>
              <a:t>Accéder au patrimoine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i="1" dirty="0">
              <a:effectLst/>
              <a:latin typeface="Alegreya" panose="000005000000000000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i="1" dirty="0">
                <a:effectLst/>
                <a:latin typeface="Alegreya" panose="00000500000000000000"/>
                <a:ea typeface="Calibri" panose="020F0502020204030204" pitchFamily="34" charset="0"/>
                <a:cs typeface="Times New Roman" panose="02020603050405020304" pitchFamily="18" charset="0"/>
              </a:rPr>
              <a:t>Retirer les triangles ici aussi + Histogramme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i="1" dirty="0">
                <a:effectLst/>
                <a:latin typeface="Alegreya" panose="00000500000000000000"/>
                <a:ea typeface="Calibri" panose="020F0502020204030204" pitchFamily="34" charset="0"/>
                <a:cs typeface="Times New Roman" panose="02020603050405020304" pitchFamily="18" charset="0"/>
              </a:rPr>
              <a:t>culturel </a:t>
            </a:r>
            <a:r>
              <a:rPr lang="fr-FR" sz="1800" dirty="0">
                <a:effectLst/>
                <a:latin typeface="Alegreya" panose="00000500000000000000"/>
                <a:ea typeface="Calibri" panose="020F0502020204030204" pitchFamily="34" charset="0"/>
                <a:cs typeface="Times New Roman" panose="02020603050405020304" pitchFamily="18" charset="0"/>
              </a:rPr>
              <a:t>»)  (M =1.79</a:t>
            </a:r>
            <a:r>
              <a:rPr lang="fr-FR" sz="1800" dirty="0">
                <a:solidFill>
                  <a:srgbClr val="000000"/>
                </a:solidFill>
                <a:effectLst/>
                <a:latin typeface="Alegreya" panose="00000500000000000000"/>
                <a:ea typeface="Calibri" panose="020F0502020204030204" pitchFamily="34" charset="0"/>
                <a:cs typeface="Times New Roman" panose="02020603050405020304" pitchFamily="18" charset="0"/>
                <a:sym typeface="Symbol" panose="05050102010706020507" pitchFamily="18" charset="2"/>
              </a:rPr>
              <a:t></a:t>
            </a:r>
            <a:r>
              <a:rPr lang="fr-FR" sz="1800" dirty="0">
                <a:effectLst/>
                <a:latin typeface="Alegreya" panose="00000500000000000000"/>
                <a:ea typeface="Calibri" panose="020F0502020204030204" pitchFamily="34" charset="0"/>
                <a:cs typeface="Times New Roman" panose="02020603050405020304" pitchFamily="18" charset="0"/>
              </a:rPr>
              <a:t>1.23) en fonction du milieu socio-économique de l’établissement.</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i="1" dirty="0">
              <a:effectLst/>
              <a:latin typeface="Alegreya" panose="000005000000000000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i="1" dirty="0">
              <a:effectLst/>
              <a:latin typeface="Alegreya" panose="000005000000000000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i="1" dirty="0">
                <a:effectLst/>
                <a:latin typeface="Alegreya" panose="00000500000000000000"/>
                <a:ea typeface="Calibri" panose="020F0502020204030204" pitchFamily="34" charset="0"/>
                <a:cs typeface="Times New Roman" panose="02020603050405020304" pitchFamily="18" charset="0"/>
              </a:rPr>
              <a:t>Note 1 :</a:t>
            </a:r>
            <a:r>
              <a:rPr lang="fr-FR" sz="1800" i="1" dirty="0">
                <a:effectLst/>
                <a:latin typeface="Alegreya" panose="00000500000000000000"/>
                <a:ea typeface="Calibri" panose="020F0502020204030204" pitchFamily="34" charset="0"/>
                <a:cs typeface="Arial" panose="020B0604020202020204" pitchFamily="34" charset="0"/>
              </a:rPr>
              <a:t> Une priorité de 5 indique que l’enseignant.e juge les objectifs liés aux savoir s’entrainer ou au savoir apprendre comme prioritaire par rapport à tous les autres ; Note 2 : les objectifs classée comme relevant du savoir s’entrainer ou apprendre étaient « s’approprier par la pratique physique et sportive, des méthodes et des outils pour apprendre », « S'organiser pour apprendre et savoir s'entraîner » et « savoir se préparer et s'entraîner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pPr lvl="0"/>
            <a:fld id="{BBB9A42E-9E80-45C7-986D-DB93AB94CBEB}" type="slidenum">
              <a:rPr lang="fr-FR" smtClean="0"/>
              <a:t>84</a:t>
            </a:fld>
            <a:endParaRPr lang="fr-FR"/>
          </a:p>
        </p:txBody>
      </p:sp>
    </p:spTree>
    <p:extLst>
      <p:ext uri="{BB962C8B-B14F-4D97-AF65-F5344CB8AC3E}">
        <p14:creationId xmlns:p14="http://schemas.microsoft.com/office/powerpoint/2010/main" val="94256859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fr-FR" dirty="0"/>
              <a:t>Peut être retirer l’</a:t>
            </a:r>
            <a:r>
              <a:rPr lang="fr-FR" dirty="0" err="1"/>
              <a:t>élèment</a:t>
            </a:r>
            <a:r>
              <a:rPr lang="fr-FR" dirty="0"/>
              <a:t> sur les dispense…</a:t>
            </a:r>
          </a:p>
        </p:txBody>
      </p:sp>
      <p:sp>
        <p:nvSpPr>
          <p:cNvPr id="4" name="Espace réservé du numéro de diapositive 3"/>
          <p:cNvSpPr>
            <a:spLocks noGrp="1"/>
          </p:cNvSpPr>
          <p:nvPr>
            <p:ph type="sldNum" sz="quarter" idx="5"/>
          </p:nvPr>
        </p:nvSpPr>
        <p:spPr/>
        <p:txBody>
          <a:bodyPr/>
          <a:lstStyle/>
          <a:p>
            <a:pPr lvl="0"/>
            <a:fld id="{BBB9A42E-9E80-45C7-986D-DB93AB94CBEB}" type="slidenum">
              <a:rPr lang="fr-FR" smtClean="0"/>
              <a:t>85</a:t>
            </a:fld>
            <a:endParaRPr lang="fr-FR"/>
          </a:p>
        </p:txBody>
      </p:sp>
    </p:spTree>
    <p:extLst>
      <p:ext uri="{BB962C8B-B14F-4D97-AF65-F5344CB8AC3E}">
        <p14:creationId xmlns:p14="http://schemas.microsoft.com/office/powerpoint/2010/main" val="339958916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fr-FR" dirty="0"/>
              <a:t>3 potentiels mécanismes pour expliquer pourquoi les défavorisés seraient moins soutenus par leur enseignant.e.s</a:t>
            </a:r>
          </a:p>
          <a:p>
            <a:pPr marL="228600" indent="-228600">
              <a:buAutoNum type="arabicParenR"/>
            </a:pPr>
            <a:r>
              <a:rPr lang="fr-FR" dirty="0"/>
              <a:t>Les élèves défavorisés sont perçus comme plus agités, perturbateurs. Or ces « pressions du dessous » favorisent des styles motivationnels moins soutenants. (e.g., les enseignant.e.s laissent moins de choix lorsqu’ils ont le sentiment d’être face des élèves agités…</a:t>
            </a:r>
          </a:p>
          <a:p>
            <a:pPr marL="228600" indent="-228600">
              <a:buAutoNum type="arabicParenR"/>
            </a:pPr>
            <a:r>
              <a:rPr lang="fr-FR" dirty="0"/>
              <a:t>Le climat motivationnel dépend aussi de « l’engagement agentique » c’est-à-dire à quel point les élèves créent eux même un climat qui les soutiennent. Par exemple poser une question pour mieux comprendre le cours aide l’enseignant.e à mieux structurer le cours et donc le soutien de la compétence… Demander à l’enseignant.e des choix permet de créer un climat plus soutenant. Or les travaux en socio montrent que les élèves défavorisés se sentent moins légitime à poser des question ou à chercher du soutien ….</a:t>
            </a:r>
          </a:p>
          <a:p>
            <a:pPr marL="228600" indent="-228600">
              <a:buAutoNum type="arabicParenR"/>
            </a:pPr>
            <a:r>
              <a:rPr lang="fr-FR" dirty="0"/>
              <a:t>Les enseignant.e.s en milieu défavorisés sont plus souvent défavorisés dans la plupart des pays </a:t>
            </a:r>
            <a:r>
              <a:rPr lang="fr-FR" dirty="0" err="1"/>
              <a:t>d’europe</a:t>
            </a:r>
            <a:r>
              <a:rPr lang="fr-FR" dirty="0"/>
              <a:t>. Or les </a:t>
            </a:r>
            <a:r>
              <a:rPr lang="fr-FR" dirty="0" err="1"/>
              <a:t>enseigantn.e.s</a:t>
            </a:r>
            <a:r>
              <a:rPr lang="fr-FR" dirty="0"/>
              <a:t> défavorisés ont plus de difficulté à soutenir les besoins des élèves</a:t>
            </a:r>
          </a:p>
          <a:p>
            <a:endParaRPr lang="fr-FR" dirty="0"/>
          </a:p>
        </p:txBody>
      </p:sp>
      <p:sp>
        <p:nvSpPr>
          <p:cNvPr id="4" name="Espace réservé du numéro de diapositive 3"/>
          <p:cNvSpPr>
            <a:spLocks noGrp="1"/>
          </p:cNvSpPr>
          <p:nvPr>
            <p:ph type="sldNum" sz="quarter" idx="5"/>
          </p:nvPr>
        </p:nvSpPr>
        <p:spPr/>
        <p:txBody>
          <a:bodyPr/>
          <a:lstStyle/>
          <a:p>
            <a:pPr lvl="0"/>
            <a:fld id="{BBB9A42E-9E80-45C7-986D-DB93AB94CBEB}" type="slidenum">
              <a:rPr lang="fr-FR" smtClean="0"/>
              <a:t>86</a:t>
            </a:fld>
            <a:endParaRPr lang="fr-FR"/>
          </a:p>
        </p:txBody>
      </p:sp>
    </p:spTree>
    <p:extLst>
      <p:ext uri="{BB962C8B-B14F-4D97-AF65-F5344CB8AC3E}">
        <p14:creationId xmlns:p14="http://schemas.microsoft.com/office/powerpoint/2010/main" val="38629184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lvl="0"/>
            <a:fld id="{BBB9A42E-9E80-45C7-986D-DB93AB94CBEB}" type="slidenum">
              <a:rPr lang="fr-FR" smtClean="0"/>
              <a:t>87</a:t>
            </a:fld>
            <a:endParaRPr lang="fr-FR"/>
          </a:p>
        </p:txBody>
      </p:sp>
    </p:spTree>
    <p:extLst>
      <p:ext uri="{BB962C8B-B14F-4D97-AF65-F5344CB8AC3E}">
        <p14:creationId xmlns:p14="http://schemas.microsoft.com/office/powerpoint/2010/main" val="37011328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459E3-9F10-08F5-4272-455BE2893B3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6BC905A-CC69-FF27-E665-B67CF600778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5DE3B08-FBE5-C46D-419F-E76A35B861D7}"/>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24021F35-F8B2-9F83-A8F7-1749A078677A}"/>
              </a:ext>
            </a:extLst>
          </p:cNvPr>
          <p:cNvSpPr>
            <a:spLocks noGrp="1"/>
          </p:cNvSpPr>
          <p:nvPr>
            <p:ph type="sldNum" sz="quarter" idx="10"/>
          </p:nvPr>
        </p:nvSpPr>
        <p:spPr/>
        <p:txBody>
          <a:bodyPr/>
          <a:lstStyle/>
          <a:p>
            <a:fld id="{6CC3CFA9-22A7-48B2-8815-752FC383CD50}" type="slidenum">
              <a:rPr lang="fr-FR" smtClean="0"/>
              <a:pPr/>
              <a:t>88</a:t>
            </a:fld>
            <a:endParaRPr lang="fr-FR"/>
          </a:p>
        </p:txBody>
      </p:sp>
    </p:spTree>
    <p:extLst>
      <p:ext uri="{BB962C8B-B14F-4D97-AF65-F5344CB8AC3E}">
        <p14:creationId xmlns:p14="http://schemas.microsoft.com/office/powerpoint/2010/main" val="271982140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E7CD5-81B6-2376-25D9-6839E5E601B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81A693E-3AFD-DF11-47BC-8123D32E774D}"/>
              </a:ext>
            </a:extLst>
          </p:cNvPr>
          <p:cNvSpPr>
            <a:spLocks noGrp="1" noRot="1" noChangeAspect="1"/>
          </p:cNvSpPr>
          <p:nvPr>
            <p:ph type="sldImg"/>
          </p:nvPr>
        </p:nvSpPr>
        <p:spPr>
          <a:xfrm>
            <a:off x="1371600" y="1143000"/>
            <a:ext cx="4114800" cy="3086100"/>
          </a:xfrm>
        </p:spPr>
      </p:sp>
      <p:sp>
        <p:nvSpPr>
          <p:cNvPr id="3" name="Espace réservé des notes 2">
            <a:extLst>
              <a:ext uri="{FF2B5EF4-FFF2-40B4-BE49-F238E27FC236}">
                <a16:creationId xmlns:a16="http://schemas.microsoft.com/office/drawing/2014/main" id="{8C33BFFA-A010-992C-A1AD-A16E0D9CFB4F}"/>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CD5EC1DC-86C2-27C7-E855-46C75B34A88A}"/>
              </a:ext>
            </a:extLst>
          </p:cNvPr>
          <p:cNvSpPr>
            <a:spLocks noGrp="1"/>
          </p:cNvSpPr>
          <p:nvPr>
            <p:ph type="sldNum" sz="quarter" idx="5"/>
          </p:nvPr>
        </p:nvSpPr>
        <p:spPr/>
        <p:txBody>
          <a:bodyPr/>
          <a:lstStyle/>
          <a:p>
            <a:pPr lvl="0"/>
            <a:fld id="{BBB9A42E-9E80-45C7-986D-DB93AB94CBEB}" type="slidenum">
              <a:rPr lang="fr-FR" smtClean="0"/>
              <a:t>89</a:t>
            </a:fld>
            <a:endParaRPr lang="fr-FR"/>
          </a:p>
        </p:txBody>
      </p:sp>
    </p:spTree>
    <p:extLst>
      <p:ext uri="{BB962C8B-B14F-4D97-AF65-F5344CB8AC3E}">
        <p14:creationId xmlns:p14="http://schemas.microsoft.com/office/powerpoint/2010/main" val="2615740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lvl="0"/>
            <a:fld id="{BBB9A42E-9E80-45C7-986D-DB93AB94CBEB}" type="slidenum">
              <a:rPr lang="fr-FR" smtClean="0"/>
              <a:t>9</a:t>
            </a:fld>
            <a:endParaRPr lang="fr-FR"/>
          </a:p>
        </p:txBody>
      </p:sp>
    </p:spTree>
    <p:extLst>
      <p:ext uri="{BB962C8B-B14F-4D97-AF65-F5344CB8AC3E}">
        <p14:creationId xmlns:p14="http://schemas.microsoft.com/office/powerpoint/2010/main" val="168957771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59EDC-8104-09DD-6747-773309727B1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B8FEB9E-FCBD-B9D7-0BBB-882A8BD518C0}"/>
              </a:ext>
            </a:extLst>
          </p:cNvPr>
          <p:cNvSpPr>
            <a:spLocks noGrp="1" noRot="1" noChangeAspect="1"/>
          </p:cNvSpPr>
          <p:nvPr>
            <p:ph type="sldImg"/>
          </p:nvPr>
        </p:nvSpPr>
        <p:spPr>
          <a:xfrm>
            <a:off x="1371600" y="1143000"/>
            <a:ext cx="4114800" cy="3086100"/>
          </a:xfrm>
        </p:spPr>
      </p:sp>
      <p:sp>
        <p:nvSpPr>
          <p:cNvPr id="3" name="Espace réservé des notes 2">
            <a:extLst>
              <a:ext uri="{FF2B5EF4-FFF2-40B4-BE49-F238E27FC236}">
                <a16:creationId xmlns:a16="http://schemas.microsoft.com/office/drawing/2014/main" id="{2BED019A-5869-5647-49ED-AB7611C6D5EB}"/>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11B767A8-A96A-CC92-2769-8041ABE4A5BC}"/>
              </a:ext>
            </a:extLst>
          </p:cNvPr>
          <p:cNvSpPr>
            <a:spLocks noGrp="1"/>
          </p:cNvSpPr>
          <p:nvPr>
            <p:ph type="sldNum" sz="quarter" idx="5"/>
          </p:nvPr>
        </p:nvSpPr>
        <p:spPr/>
        <p:txBody>
          <a:bodyPr/>
          <a:lstStyle/>
          <a:p>
            <a:pPr lvl="0"/>
            <a:fld id="{BBB9A42E-9E80-45C7-986D-DB93AB94CBEB}" type="slidenum">
              <a:rPr lang="fr-FR" smtClean="0"/>
              <a:t>90</a:t>
            </a:fld>
            <a:endParaRPr lang="fr-FR"/>
          </a:p>
        </p:txBody>
      </p:sp>
    </p:spTree>
    <p:extLst>
      <p:ext uri="{BB962C8B-B14F-4D97-AF65-F5344CB8AC3E}">
        <p14:creationId xmlns:p14="http://schemas.microsoft.com/office/powerpoint/2010/main" val="330217880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57230-74DD-3270-E3BF-F24EF7090F5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A84EBEA-29B1-7283-D7C2-EB33B850B51A}"/>
              </a:ext>
            </a:extLst>
          </p:cNvPr>
          <p:cNvSpPr>
            <a:spLocks noGrp="1" noRot="1" noChangeAspect="1"/>
          </p:cNvSpPr>
          <p:nvPr>
            <p:ph type="sldImg"/>
          </p:nvPr>
        </p:nvSpPr>
        <p:spPr>
          <a:xfrm>
            <a:off x="1371600" y="1143000"/>
            <a:ext cx="4114800" cy="3086100"/>
          </a:xfrm>
        </p:spPr>
      </p:sp>
      <p:sp>
        <p:nvSpPr>
          <p:cNvPr id="3" name="Espace réservé des notes 2">
            <a:extLst>
              <a:ext uri="{FF2B5EF4-FFF2-40B4-BE49-F238E27FC236}">
                <a16:creationId xmlns:a16="http://schemas.microsoft.com/office/drawing/2014/main" id="{6A1CFA1A-0FF6-45BD-C0D9-4C4A014B31F1}"/>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30C2DAA5-AE22-F17B-078F-A9728B1C570D}"/>
              </a:ext>
            </a:extLst>
          </p:cNvPr>
          <p:cNvSpPr>
            <a:spLocks noGrp="1"/>
          </p:cNvSpPr>
          <p:nvPr>
            <p:ph type="sldNum" sz="quarter" idx="5"/>
          </p:nvPr>
        </p:nvSpPr>
        <p:spPr/>
        <p:txBody>
          <a:bodyPr/>
          <a:lstStyle/>
          <a:p>
            <a:pPr lvl="0"/>
            <a:fld id="{BBB9A42E-9E80-45C7-986D-DB93AB94CBEB}" type="slidenum">
              <a:rPr lang="fr-FR" smtClean="0"/>
              <a:t>91</a:t>
            </a:fld>
            <a:endParaRPr lang="fr-FR"/>
          </a:p>
        </p:txBody>
      </p:sp>
    </p:spTree>
    <p:extLst>
      <p:ext uri="{BB962C8B-B14F-4D97-AF65-F5344CB8AC3E}">
        <p14:creationId xmlns:p14="http://schemas.microsoft.com/office/powerpoint/2010/main" val="163478522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A8BB8-645C-E421-2AD1-4351D8919D2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F19A3B8-8382-0A58-9894-81507CB6AD3A}"/>
              </a:ext>
            </a:extLst>
          </p:cNvPr>
          <p:cNvSpPr>
            <a:spLocks noGrp="1" noRot="1" noChangeAspect="1"/>
          </p:cNvSpPr>
          <p:nvPr>
            <p:ph type="sldImg"/>
          </p:nvPr>
        </p:nvSpPr>
        <p:spPr>
          <a:xfrm>
            <a:off x="1371600" y="1143000"/>
            <a:ext cx="4114800" cy="3086100"/>
          </a:xfrm>
        </p:spPr>
      </p:sp>
      <p:sp>
        <p:nvSpPr>
          <p:cNvPr id="3" name="Espace réservé des notes 2">
            <a:extLst>
              <a:ext uri="{FF2B5EF4-FFF2-40B4-BE49-F238E27FC236}">
                <a16:creationId xmlns:a16="http://schemas.microsoft.com/office/drawing/2014/main" id="{807215EF-F289-B860-99D5-F4E2834174EC}"/>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5CF7402E-FBB1-5724-DC30-AC7E71563D0A}"/>
              </a:ext>
            </a:extLst>
          </p:cNvPr>
          <p:cNvSpPr>
            <a:spLocks noGrp="1"/>
          </p:cNvSpPr>
          <p:nvPr>
            <p:ph type="sldNum" sz="quarter" idx="5"/>
          </p:nvPr>
        </p:nvSpPr>
        <p:spPr/>
        <p:txBody>
          <a:bodyPr/>
          <a:lstStyle/>
          <a:p>
            <a:pPr lvl="0"/>
            <a:fld id="{BBB9A42E-9E80-45C7-986D-DB93AB94CBEB}" type="slidenum">
              <a:rPr lang="fr-FR" smtClean="0"/>
              <a:t>92</a:t>
            </a:fld>
            <a:endParaRPr lang="fr-FR"/>
          </a:p>
        </p:txBody>
      </p:sp>
    </p:spTree>
    <p:extLst>
      <p:ext uri="{BB962C8B-B14F-4D97-AF65-F5344CB8AC3E}">
        <p14:creationId xmlns:p14="http://schemas.microsoft.com/office/powerpoint/2010/main" val="1772234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2A6B1A88-E1C7-4009-9A75-28BF82F5DB5B}" type="datetime1">
              <a:rPr lang="fr-FR" smtClean="0"/>
              <a:t>27/04/2026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CE1B8E7-030F-4C25-9314-04D9362118B0}"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7FF8B547-A399-419F-BFA0-904FF738F730}" type="datetime1">
              <a:rPr lang="fr-FR" smtClean="0"/>
              <a:t>27/04/2026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CE1B8E7-030F-4C25-9314-04D9362118B0}"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86361405-95E0-48CC-8876-661D6936C23C}" type="datetime1">
              <a:rPr lang="fr-FR" smtClean="0"/>
              <a:t>27/04/2026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CE1B8E7-030F-4C25-9314-04D9362118B0}"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DD93FB0-D0F4-423B-A7BC-B7B5ED159762}" type="datetime1">
              <a:rPr lang="fr-FR" smtClean="0"/>
              <a:t>27/04/2026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CE1B8E7-030F-4C25-9314-04D9362118B0}"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51B5F38B-1019-4E99-B55F-EDC8772C1DC7}" type="datetime1">
              <a:rPr lang="fr-FR" smtClean="0"/>
              <a:t>27/04/2026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CE1B8E7-030F-4C25-9314-04D9362118B0}"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87A15826-9DE8-4F3B-A44F-E32BD42B33BF}" type="datetime1">
              <a:rPr lang="fr-FR" smtClean="0"/>
              <a:t>27/04/2026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CE1B8E7-030F-4C25-9314-04D9362118B0}"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33804D37-2250-480C-BEA2-6BD5BCE65D86}" type="datetime1">
              <a:rPr lang="fr-FR" smtClean="0"/>
              <a:t>27/04/2026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FCE1B8E7-030F-4C25-9314-04D9362118B0}"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2"/>
          <p:cNvSpPr>
            <a:spLocks noGrp="1"/>
          </p:cNvSpPr>
          <p:nvPr>
            <p:ph type="dt" sz="half" idx="10"/>
          </p:nvPr>
        </p:nvSpPr>
        <p:spPr/>
        <p:txBody>
          <a:bodyPr/>
          <a:lstStyle/>
          <a:p>
            <a:fld id="{D68C1F2F-58B2-4937-8282-D4ACAE8BBE22}" type="datetime1">
              <a:rPr lang="fr-FR" smtClean="0"/>
              <a:t>27/04/2026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FCE1B8E7-030F-4C25-9314-04D9362118B0}"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ABDAAB6-5164-4E08-BD4B-6391156E968F}" type="datetime1">
              <a:rPr lang="fr-FR" smtClean="0"/>
              <a:t>27/04/2026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FCE1B8E7-030F-4C25-9314-04D9362118B0}"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8FF18C02-2967-42EA-BC5E-4340DA0777F1}" type="datetime1">
              <a:rPr lang="fr-FR" smtClean="0"/>
              <a:t>27/04/2026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CE1B8E7-030F-4C25-9314-04D9362118B0}"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7257276A-CD84-4EE3-BA12-397E032F688E}" type="datetime1">
              <a:rPr lang="fr-FR" smtClean="0"/>
              <a:t>27/04/2026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CE1B8E7-030F-4C25-9314-04D9362118B0}"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pour modifier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DC09E6-9CBD-42AA-BB9B-9F46C541F92B}" type="datetime1">
              <a:rPr lang="fr-FR" smtClean="0"/>
              <a:t>27/04/2026</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E1B8E7-030F-4C25-9314-04D9362118B0}"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11" Type="http://schemas.microsoft.com/office/2007/relationships/hdphoto" Target="../media/hdphoto2.wdp"/><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25.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55.jpe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9.emf"/></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55.jpeg"/></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14.png"/><Relationship Id="rId9" Type="http://schemas.openxmlformats.org/officeDocument/2006/relationships/image" Target="../media/image7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png"/><Relationship Id="rId7" Type="http://schemas.openxmlformats.org/officeDocument/2006/relationships/image" Target="../media/image14.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79.png"/><Relationship Id="rId4" Type="http://schemas.openxmlformats.org/officeDocument/2006/relationships/image" Target="../media/image72.png"/><Relationship Id="rId9" Type="http://schemas.openxmlformats.org/officeDocument/2006/relationships/image" Target="../media/image8.png"/></Relationships>
</file>

<file path=ppt/slides/_rels/slide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6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6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7.png"/><Relationship Id="rId7" Type="http://schemas.openxmlformats.org/officeDocument/2006/relationships/image" Target="../media/image85.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9.png"/><Relationship Id="rId4" Type="http://schemas.openxmlformats.org/officeDocument/2006/relationships/image" Target="../media/image14.png"/><Relationship Id="rId9" Type="http://schemas.openxmlformats.org/officeDocument/2006/relationships/image" Target="../media/image86.png"/></Relationships>
</file>

<file path=ppt/slides/_rels/slide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55.jpeg"/></Relationships>
</file>

<file path=ppt/slides/_rels/slide6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7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8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8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8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8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8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8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34.png"/><Relationship Id="rId4" Type="http://schemas.openxmlformats.org/officeDocument/2006/relationships/image" Target="../media/image97.png"/><Relationship Id="rId9" Type="http://schemas.openxmlformats.org/officeDocument/2006/relationships/image" Target="../media/image23.png"/></Relationships>
</file>

<file path=ppt/slides/_rels/slide8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9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9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10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Connecteur droit 28">
            <a:extLst>
              <a:ext uri="{FF2B5EF4-FFF2-40B4-BE49-F238E27FC236}">
                <a16:creationId xmlns:a16="http://schemas.microsoft.com/office/drawing/2014/main" id="{3030B54C-81F7-49A8-AA9A-BC0923D8999E}"/>
              </a:ext>
            </a:extLst>
          </p:cNvPr>
          <p:cNvCxnSpPr>
            <a:cxnSpLocks/>
          </p:cNvCxnSpPr>
          <p:nvPr/>
        </p:nvCxnSpPr>
        <p:spPr>
          <a:xfrm>
            <a:off x="-25170" y="2852936"/>
            <a:ext cx="9144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E264FD5B-3864-414D-BAE9-8E234CC818E9}"/>
              </a:ext>
            </a:extLst>
          </p:cNvPr>
          <p:cNvCxnSpPr>
            <a:cxnSpLocks/>
          </p:cNvCxnSpPr>
          <p:nvPr/>
        </p:nvCxnSpPr>
        <p:spPr>
          <a:xfrm>
            <a:off x="0" y="260648"/>
            <a:ext cx="9144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034147D-4EBF-4570-8949-21D3C797D03F}"/>
              </a:ext>
            </a:extLst>
          </p:cNvPr>
          <p:cNvSpPr/>
          <p:nvPr/>
        </p:nvSpPr>
        <p:spPr>
          <a:xfrm>
            <a:off x="274824" y="375406"/>
            <a:ext cx="8568952" cy="23762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b="1" dirty="0">
                <a:solidFill>
                  <a:schemeClr val="tx1"/>
                </a:solidFill>
                <a:latin typeface="Milliard Book" panose="02010004040101010103" charset="0"/>
              </a:rPr>
              <a:t>Inégalités socio-économiques et sexuées en EPS : une approche psycho-sociale</a:t>
            </a:r>
          </a:p>
        </p:txBody>
      </p:sp>
      <p:pic>
        <p:nvPicPr>
          <p:cNvPr id="3" name="Picture 2">
            <a:extLst>
              <a:ext uri="{FF2B5EF4-FFF2-40B4-BE49-F238E27FC236}">
                <a16:creationId xmlns:a16="http://schemas.microsoft.com/office/drawing/2014/main" id="{E3F6F60D-E1A3-5EC6-F7FD-6115FD5D1DC8}"/>
              </a:ext>
            </a:extLst>
          </p:cNvPr>
          <p:cNvPicPr>
            <a:picLocks noChangeAspect="1"/>
          </p:cNvPicPr>
          <p:nvPr/>
        </p:nvPicPr>
        <p:blipFill>
          <a:blip r:embed="rId3"/>
          <a:stretch>
            <a:fillRect/>
          </a:stretch>
        </p:blipFill>
        <p:spPr>
          <a:xfrm>
            <a:off x="10386" y="2852936"/>
            <a:ext cx="9076483" cy="4090964"/>
          </a:xfrm>
          <a:prstGeom prst="rect">
            <a:avLst/>
          </a:prstGeom>
        </p:spPr>
      </p:pic>
      <p:sp>
        <p:nvSpPr>
          <p:cNvPr id="5" name="ZoneTexte 10">
            <a:extLst>
              <a:ext uri="{FF2B5EF4-FFF2-40B4-BE49-F238E27FC236}">
                <a16:creationId xmlns:a16="http://schemas.microsoft.com/office/drawing/2014/main" id="{C623EC82-A8F0-B8C4-EEFE-5DC5DE602927}"/>
              </a:ext>
            </a:extLst>
          </p:cNvPr>
          <p:cNvSpPr txBox="1"/>
          <p:nvPr/>
        </p:nvSpPr>
        <p:spPr>
          <a:xfrm>
            <a:off x="7452320" y="6704111"/>
            <a:ext cx="2195736" cy="307777"/>
          </a:xfrm>
          <a:prstGeom prst="rect">
            <a:avLst/>
          </a:prstGeom>
          <a:noFill/>
        </p:spPr>
        <p:txBody>
          <a:bodyPr wrap="square" rtlCol="0">
            <a:spAutoFit/>
          </a:bodyPr>
          <a:lstStyle/>
          <a:p>
            <a:pPr algn="ctr"/>
            <a:r>
              <a:rPr lang="fr-FR" sz="1400" b="1" dirty="0">
                <a:latin typeface="Milliard" panose="020B0604020202020204" charset="0"/>
                <a:cs typeface="Milliard" panose="020B0604020202020204" charset="0"/>
              </a:rPr>
              <a:t>Truong, 2010</a:t>
            </a:r>
          </a:p>
        </p:txBody>
      </p:sp>
    </p:spTree>
    <p:extLst>
      <p:ext uri="{BB962C8B-B14F-4D97-AF65-F5344CB8AC3E}">
        <p14:creationId xmlns:p14="http://schemas.microsoft.com/office/powerpoint/2010/main" val="355657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ecteur loupe avec symbole engrenages">
            <a:extLst>
              <a:ext uri="{FF2B5EF4-FFF2-40B4-BE49-F238E27FC236}">
                <a16:creationId xmlns:a16="http://schemas.microsoft.com/office/drawing/2014/main" id="{270E9ECD-8883-2797-2680-B3FA1A059B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1124744"/>
            <a:ext cx="2765302" cy="276530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D48757C-73DE-A4A1-C960-1704BF2E528E}"/>
              </a:ext>
            </a:extLst>
          </p:cNvPr>
          <p:cNvPicPr>
            <a:picLocks noChangeAspect="1"/>
          </p:cNvPicPr>
          <p:nvPr/>
        </p:nvPicPr>
        <p:blipFill>
          <a:blip r:embed="rId4"/>
          <a:stretch>
            <a:fillRect/>
          </a:stretch>
        </p:blipFill>
        <p:spPr>
          <a:xfrm>
            <a:off x="7413930" y="-6059"/>
            <a:ext cx="1730070" cy="802230"/>
          </a:xfrm>
          <a:prstGeom prst="rect">
            <a:avLst/>
          </a:prstGeom>
        </p:spPr>
      </p:pic>
      <p:sp>
        <p:nvSpPr>
          <p:cNvPr id="30" name="ZoneTexte 10">
            <a:extLst>
              <a:ext uri="{FF2B5EF4-FFF2-40B4-BE49-F238E27FC236}">
                <a16:creationId xmlns:a16="http://schemas.microsoft.com/office/drawing/2014/main" id="{BA04A4BF-C9CC-E040-8B0A-2D8A0B984728}"/>
              </a:ext>
            </a:extLst>
          </p:cNvPr>
          <p:cNvSpPr txBox="1"/>
          <p:nvPr/>
        </p:nvSpPr>
        <p:spPr>
          <a:xfrm>
            <a:off x="180890" y="122775"/>
            <a:ext cx="6806255" cy="523220"/>
          </a:xfrm>
          <a:prstGeom prst="rect">
            <a:avLst/>
          </a:prstGeom>
          <a:solidFill>
            <a:schemeClr val="accent5">
              <a:lumMod val="20000"/>
              <a:lumOff val="80000"/>
            </a:schemeClr>
          </a:solidFill>
        </p:spPr>
        <p:txBody>
          <a:bodyPr wrap="square" rtlCol="0">
            <a:spAutoFit/>
          </a:bodyPr>
          <a:lstStyle/>
          <a:p>
            <a:r>
              <a:rPr lang="fr-FR" sz="2800" dirty="0">
                <a:latin typeface="Milliard Book" panose="02010004040101010103" charset="0"/>
              </a:rPr>
              <a:t>Questionnement général</a:t>
            </a:r>
            <a:endParaRPr lang="fr-FR" sz="2800" dirty="0">
              <a:latin typeface="Alegreya" panose="00000500000000000000"/>
            </a:endParaRPr>
          </a:p>
        </p:txBody>
      </p:sp>
      <p:sp>
        <p:nvSpPr>
          <p:cNvPr id="2" name="Rectangle 1">
            <a:extLst>
              <a:ext uri="{FF2B5EF4-FFF2-40B4-BE49-F238E27FC236}">
                <a16:creationId xmlns:a16="http://schemas.microsoft.com/office/drawing/2014/main" id="{7A29173F-FBEE-6CB3-2957-FCBC7E8F75FE}"/>
              </a:ext>
            </a:extLst>
          </p:cNvPr>
          <p:cNvSpPr/>
          <p:nvPr/>
        </p:nvSpPr>
        <p:spPr>
          <a:xfrm>
            <a:off x="939733" y="2247893"/>
            <a:ext cx="7264533" cy="1051723"/>
          </a:xfrm>
          <a:custGeom>
            <a:avLst/>
            <a:gdLst>
              <a:gd name="connsiteX0" fmla="*/ 0 w 7264533"/>
              <a:gd name="connsiteY0" fmla="*/ 0 h 1051723"/>
              <a:gd name="connsiteX1" fmla="*/ 7264533 w 7264533"/>
              <a:gd name="connsiteY1" fmla="*/ 0 h 1051723"/>
              <a:gd name="connsiteX2" fmla="*/ 7264533 w 7264533"/>
              <a:gd name="connsiteY2" fmla="*/ 1051723 h 1051723"/>
              <a:gd name="connsiteX3" fmla="*/ 0 w 7264533"/>
              <a:gd name="connsiteY3" fmla="*/ 1051723 h 1051723"/>
              <a:gd name="connsiteX4" fmla="*/ 0 w 7264533"/>
              <a:gd name="connsiteY4" fmla="*/ 0 h 1051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4533" h="1051723" fill="none" extrusionOk="0">
                <a:moveTo>
                  <a:pt x="0" y="0"/>
                </a:moveTo>
                <a:cubicBezTo>
                  <a:pt x="3311063" y="-152175"/>
                  <a:pt x="4893948" y="-68338"/>
                  <a:pt x="7264533" y="0"/>
                </a:cubicBezTo>
                <a:cubicBezTo>
                  <a:pt x="7180849" y="509267"/>
                  <a:pt x="7211188" y="544733"/>
                  <a:pt x="7264533" y="1051723"/>
                </a:cubicBezTo>
                <a:cubicBezTo>
                  <a:pt x="5456618" y="1195946"/>
                  <a:pt x="1147512" y="1085676"/>
                  <a:pt x="0" y="1051723"/>
                </a:cubicBezTo>
                <a:cubicBezTo>
                  <a:pt x="4138" y="733573"/>
                  <a:pt x="-995" y="422041"/>
                  <a:pt x="0" y="0"/>
                </a:cubicBezTo>
                <a:close/>
              </a:path>
              <a:path w="7264533" h="1051723" stroke="0" extrusionOk="0">
                <a:moveTo>
                  <a:pt x="0" y="0"/>
                </a:moveTo>
                <a:cubicBezTo>
                  <a:pt x="1711856" y="25499"/>
                  <a:pt x="5538840" y="-78324"/>
                  <a:pt x="7264533" y="0"/>
                </a:cubicBezTo>
                <a:cubicBezTo>
                  <a:pt x="7277223" y="289768"/>
                  <a:pt x="7218791" y="935878"/>
                  <a:pt x="7264533" y="1051723"/>
                </a:cubicBezTo>
                <a:cubicBezTo>
                  <a:pt x="3734632" y="1033960"/>
                  <a:pt x="3177801" y="892780"/>
                  <a:pt x="0" y="1051723"/>
                </a:cubicBezTo>
                <a:cubicBezTo>
                  <a:pt x="-44637" y="541962"/>
                  <a:pt x="88681" y="410224"/>
                  <a:pt x="0" y="0"/>
                </a:cubicBezTo>
                <a:close/>
              </a:path>
            </a:pathLst>
          </a:custGeom>
          <a:solidFill>
            <a:srgbClr val="DBEEF4"/>
          </a:solidFill>
          <a:ln w="57150">
            <a:solidFill>
              <a:schemeClr val="tx2">
                <a:lumMod val="50000"/>
              </a:schemeClr>
            </a:solidFill>
            <a:extLst>
              <a:ext uri="{C807C97D-BFC1-408E-A445-0C87EB9F89A2}">
                <ask:lineSketchStyleProps xmlns:ask="http://schemas.microsoft.com/office/drawing/2018/sketchyshapes" sd="384133705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fr-FR" sz="2400" b="1" kern="100" dirty="0">
                <a:solidFill>
                  <a:schemeClr val="tx1"/>
                </a:solidFill>
                <a:latin typeface="Milliard Book" panose="02010004040101010103"/>
                <a:ea typeface="Calibri" panose="020F0502020204030204" pitchFamily="34" charset="0"/>
                <a:cs typeface="Times New Roman" panose="02020603050405020304" pitchFamily="18" charset="0"/>
              </a:rPr>
              <a:t>Dans quelle mesure et par quels processus </a:t>
            </a:r>
            <a:r>
              <a:rPr lang="fr-FR" sz="2400" b="1" kern="100" dirty="0">
                <a:solidFill>
                  <a:schemeClr val="tx1"/>
                </a:solidFill>
                <a:effectLst/>
                <a:latin typeface="Milliard Book" panose="02010004040101010103"/>
                <a:ea typeface="Calibri" panose="020F0502020204030204" pitchFamily="34" charset="0"/>
                <a:cs typeface="Times New Roman" panose="02020603050405020304" pitchFamily="18" charset="0"/>
              </a:rPr>
              <a:t>l’EPS pourrait reproduire les inégalités socio-économiques ?</a:t>
            </a:r>
          </a:p>
        </p:txBody>
      </p:sp>
      <p:pic>
        <p:nvPicPr>
          <p:cNvPr id="5" name="Image 4">
            <a:extLst>
              <a:ext uri="{FF2B5EF4-FFF2-40B4-BE49-F238E27FC236}">
                <a16:creationId xmlns:a16="http://schemas.microsoft.com/office/drawing/2014/main" id="{7E4AC642-841E-FE4F-26F1-6C2DCF21E4C5}"/>
              </a:ext>
            </a:extLst>
          </p:cNvPr>
          <p:cNvPicPr>
            <a:picLocks noChangeAspect="1"/>
          </p:cNvPicPr>
          <p:nvPr/>
        </p:nvPicPr>
        <p:blipFill>
          <a:blip r:embed="rId5"/>
          <a:stretch>
            <a:fillRect/>
          </a:stretch>
        </p:blipFill>
        <p:spPr>
          <a:xfrm>
            <a:off x="1566861" y="3537361"/>
            <a:ext cx="6010275" cy="828675"/>
          </a:xfrm>
          <a:prstGeom prst="rect">
            <a:avLst/>
          </a:prstGeom>
        </p:spPr>
      </p:pic>
      <p:sp>
        <p:nvSpPr>
          <p:cNvPr id="6" name="Rectangle 5">
            <a:extLst>
              <a:ext uri="{FF2B5EF4-FFF2-40B4-BE49-F238E27FC236}">
                <a16:creationId xmlns:a16="http://schemas.microsoft.com/office/drawing/2014/main" id="{500F6E15-43BD-BE0E-0910-A29E2BC6A30A}"/>
              </a:ext>
            </a:extLst>
          </p:cNvPr>
          <p:cNvSpPr/>
          <p:nvPr/>
        </p:nvSpPr>
        <p:spPr>
          <a:xfrm>
            <a:off x="2555774" y="4471951"/>
            <a:ext cx="4032448" cy="429563"/>
          </a:xfrm>
          <a:custGeom>
            <a:avLst/>
            <a:gdLst>
              <a:gd name="connsiteX0" fmla="*/ 0 w 4032448"/>
              <a:gd name="connsiteY0" fmla="*/ 0 h 429563"/>
              <a:gd name="connsiteX1" fmla="*/ 4032448 w 4032448"/>
              <a:gd name="connsiteY1" fmla="*/ 0 h 429563"/>
              <a:gd name="connsiteX2" fmla="*/ 4032448 w 4032448"/>
              <a:gd name="connsiteY2" fmla="*/ 429563 h 429563"/>
              <a:gd name="connsiteX3" fmla="*/ 0 w 4032448"/>
              <a:gd name="connsiteY3" fmla="*/ 429563 h 429563"/>
              <a:gd name="connsiteX4" fmla="*/ 0 w 4032448"/>
              <a:gd name="connsiteY4" fmla="*/ 0 h 429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2448" h="429563" fill="none" extrusionOk="0">
                <a:moveTo>
                  <a:pt x="0" y="0"/>
                </a:moveTo>
                <a:cubicBezTo>
                  <a:pt x="1962836" y="-152175"/>
                  <a:pt x="2088646" y="-68338"/>
                  <a:pt x="4032448" y="0"/>
                </a:cubicBezTo>
                <a:cubicBezTo>
                  <a:pt x="4034335" y="43932"/>
                  <a:pt x="4070909" y="265331"/>
                  <a:pt x="4032448" y="429563"/>
                </a:cubicBezTo>
                <a:cubicBezTo>
                  <a:pt x="2744816" y="573786"/>
                  <a:pt x="517493" y="463516"/>
                  <a:pt x="0" y="429563"/>
                </a:cubicBezTo>
                <a:cubicBezTo>
                  <a:pt x="-20454" y="286128"/>
                  <a:pt x="-21401" y="60544"/>
                  <a:pt x="0" y="0"/>
                </a:cubicBezTo>
                <a:close/>
              </a:path>
              <a:path w="4032448" h="429563" stroke="0" extrusionOk="0">
                <a:moveTo>
                  <a:pt x="0" y="0"/>
                </a:moveTo>
                <a:cubicBezTo>
                  <a:pt x="1211071" y="25499"/>
                  <a:pt x="2310398" y="-78324"/>
                  <a:pt x="4032448" y="0"/>
                </a:cubicBezTo>
                <a:cubicBezTo>
                  <a:pt x="4063674" y="185095"/>
                  <a:pt x="4032373" y="382116"/>
                  <a:pt x="4032448" y="429563"/>
                </a:cubicBezTo>
                <a:cubicBezTo>
                  <a:pt x="2721554" y="411800"/>
                  <a:pt x="1827326" y="270620"/>
                  <a:pt x="0" y="429563"/>
                </a:cubicBezTo>
                <a:cubicBezTo>
                  <a:pt x="-36010" y="384938"/>
                  <a:pt x="-26370" y="88753"/>
                  <a:pt x="0" y="0"/>
                </a:cubicBezTo>
                <a:close/>
              </a:path>
            </a:pathLst>
          </a:custGeom>
          <a:solidFill>
            <a:schemeClr val="bg2"/>
          </a:solidFill>
          <a:ln w="57150">
            <a:solidFill>
              <a:schemeClr val="tx2">
                <a:lumMod val="50000"/>
              </a:schemeClr>
            </a:solidFill>
            <a:extLst>
              <a:ext uri="{C807C97D-BFC1-408E-A445-0C87EB9F89A2}">
                <ask:lineSketchStyleProps xmlns:ask="http://schemas.microsoft.com/office/drawing/2018/sketchyshapes" sd="384133705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fr-FR" sz="2400" b="1" kern="100" dirty="0">
                <a:solidFill>
                  <a:schemeClr val="tx1"/>
                </a:solidFill>
                <a:latin typeface="Milliard Book" panose="02010004040101010103"/>
                <a:ea typeface="Calibri" panose="020F0502020204030204" pitchFamily="34" charset="0"/>
                <a:cs typeface="Times New Roman" panose="02020603050405020304" pitchFamily="18" charset="0"/>
              </a:rPr>
              <a:t>Inégalités sexuées</a:t>
            </a:r>
            <a:endParaRPr lang="fr-FR" sz="2400" b="1" kern="100" dirty="0">
              <a:solidFill>
                <a:schemeClr val="tx1"/>
              </a:solidFill>
              <a:effectLst/>
              <a:latin typeface="Milliard Book" panose="02010004040101010103"/>
              <a:ea typeface="Calibri" panose="020F0502020204030204" pitchFamily="34" charset="0"/>
              <a:cs typeface="Times New Roman" panose="02020603050405020304" pitchFamily="18" charset="0"/>
            </a:endParaRPr>
          </a:p>
        </p:txBody>
      </p:sp>
      <p:sp>
        <p:nvSpPr>
          <p:cNvPr id="3" name="Oval 1">
            <a:extLst>
              <a:ext uri="{FF2B5EF4-FFF2-40B4-BE49-F238E27FC236}">
                <a16:creationId xmlns:a16="http://schemas.microsoft.com/office/drawing/2014/main" id="{6660683D-83CA-9751-9BD1-9C7C7B17DF0F}"/>
              </a:ext>
            </a:extLst>
          </p:cNvPr>
          <p:cNvSpPr/>
          <p:nvPr/>
        </p:nvSpPr>
        <p:spPr>
          <a:xfrm>
            <a:off x="8376752" y="6391402"/>
            <a:ext cx="660924" cy="432048"/>
          </a:xfrm>
          <a:prstGeom prst="ellipse">
            <a:avLst/>
          </a:prstGeom>
          <a:ln>
            <a:solidFill>
              <a:srgbClr val="2C2A4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dirty="0">
                <a:latin typeface="Milliard Book" panose="02010004040101010103" charset="0"/>
              </a:rPr>
              <a:t>6</a:t>
            </a:r>
          </a:p>
        </p:txBody>
      </p:sp>
      <p:sp>
        <p:nvSpPr>
          <p:cNvPr id="7" name="Rectangle 6">
            <a:extLst>
              <a:ext uri="{FF2B5EF4-FFF2-40B4-BE49-F238E27FC236}">
                <a16:creationId xmlns:a16="http://schemas.microsoft.com/office/drawing/2014/main" id="{EFF2ADD0-89DF-F0E2-C454-CBEA3C441E8A}"/>
              </a:ext>
            </a:extLst>
          </p:cNvPr>
          <p:cNvSpPr/>
          <p:nvPr/>
        </p:nvSpPr>
        <p:spPr>
          <a:xfrm>
            <a:off x="1403648" y="5805263"/>
            <a:ext cx="1821049" cy="429563"/>
          </a:xfrm>
          <a:custGeom>
            <a:avLst/>
            <a:gdLst>
              <a:gd name="connsiteX0" fmla="*/ 0 w 1821049"/>
              <a:gd name="connsiteY0" fmla="*/ 0 h 429563"/>
              <a:gd name="connsiteX1" fmla="*/ 1821049 w 1821049"/>
              <a:gd name="connsiteY1" fmla="*/ 0 h 429563"/>
              <a:gd name="connsiteX2" fmla="*/ 1821049 w 1821049"/>
              <a:gd name="connsiteY2" fmla="*/ 429563 h 429563"/>
              <a:gd name="connsiteX3" fmla="*/ 0 w 1821049"/>
              <a:gd name="connsiteY3" fmla="*/ 429563 h 429563"/>
              <a:gd name="connsiteX4" fmla="*/ 0 w 1821049"/>
              <a:gd name="connsiteY4" fmla="*/ 0 h 429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1049" h="429563" fill="none" extrusionOk="0">
                <a:moveTo>
                  <a:pt x="0" y="0"/>
                </a:moveTo>
                <a:cubicBezTo>
                  <a:pt x="878347" y="45557"/>
                  <a:pt x="1345171" y="-29886"/>
                  <a:pt x="1821049" y="0"/>
                </a:cubicBezTo>
                <a:cubicBezTo>
                  <a:pt x="1822936" y="43932"/>
                  <a:pt x="1859510" y="265331"/>
                  <a:pt x="1821049" y="429563"/>
                </a:cubicBezTo>
                <a:cubicBezTo>
                  <a:pt x="929035" y="492514"/>
                  <a:pt x="828542" y="490715"/>
                  <a:pt x="0" y="429563"/>
                </a:cubicBezTo>
                <a:cubicBezTo>
                  <a:pt x="-20454" y="286128"/>
                  <a:pt x="-21401" y="60544"/>
                  <a:pt x="0" y="0"/>
                </a:cubicBezTo>
                <a:close/>
              </a:path>
              <a:path w="1821049" h="429563" stroke="0" extrusionOk="0">
                <a:moveTo>
                  <a:pt x="0" y="0"/>
                </a:moveTo>
                <a:cubicBezTo>
                  <a:pt x="538753" y="-13713"/>
                  <a:pt x="1389983" y="117606"/>
                  <a:pt x="1821049" y="0"/>
                </a:cubicBezTo>
                <a:cubicBezTo>
                  <a:pt x="1852275" y="185095"/>
                  <a:pt x="1820974" y="382116"/>
                  <a:pt x="1821049" y="429563"/>
                </a:cubicBezTo>
                <a:cubicBezTo>
                  <a:pt x="1116924" y="560019"/>
                  <a:pt x="413045" y="578552"/>
                  <a:pt x="0" y="429563"/>
                </a:cubicBezTo>
                <a:cubicBezTo>
                  <a:pt x="-36010" y="384938"/>
                  <a:pt x="-26370" y="88753"/>
                  <a:pt x="0" y="0"/>
                </a:cubicBezTo>
                <a:close/>
              </a:path>
            </a:pathLst>
          </a:custGeom>
          <a:solidFill>
            <a:schemeClr val="bg2"/>
          </a:solidFill>
          <a:ln w="57150">
            <a:solidFill>
              <a:schemeClr val="tx2">
                <a:lumMod val="50000"/>
              </a:schemeClr>
            </a:solidFill>
            <a:extLst>
              <a:ext uri="{C807C97D-BFC1-408E-A445-0C87EB9F89A2}">
                <ask:lineSketchStyleProps xmlns:ask="http://schemas.microsoft.com/office/drawing/2018/sketchyshapes" sd="384133705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fr-FR" sz="2400" b="1" kern="100" dirty="0">
                <a:solidFill>
                  <a:schemeClr val="tx1"/>
                </a:solidFill>
                <a:latin typeface="Milliard Book" panose="02010004040101010103"/>
                <a:ea typeface="Calibri" panose="020F0502020204030204" pitchFamily="34" charset="0"/>
                <a:cs typeface="Times New Roman" panose="02020603050405020304" pitchFamily="18" charset="0"/>
              </a:rPr>
              <a:t>Réussite</a:t>
            </a:r>
            <a:endParaRPr lang="fr-FR" sz="2400" b="1" kern="100" dirty="0">
              <a:solidFill>
                <a:schemeClr val="tx1"/>
              </a:solidFill>
              <a:effectLst/>
              <a:latin typeface="Milliard Book" panose="02010004040101010103"/>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63428E50-865C-3C43-2F8F-29172E56D867}"/>
              </a:ext>
            </a:extLst>
          </p:cNvPr>
          <p:cNvSpPr/>
          <p:nvPr/>
        </p:nvSpPr>
        <p:spPr>
          <a:xfrm>
            <a:off x="3584017" y="5805263"/>
            <a:ext cx="1821049" cy="429563"/>
          </a:xfrm>
          <a:custGeom>
            <a:avLst/>
            <a:gdLst>
              <a:gd name="connsiteX0" fmla="*/ 0 w 1821049"/>
              <a:gd name="connsiteY0" fmla="*/ 0 h 429563"/>
              <a:gd name="connsiteX1" fmla="*/ 1821049 w 1821049"/>
              <a:gd name="connsiteY1" fmla="*/ 0 h 429563"/>
              <a:gd name="connsiteX2" fmla="*/ 1821049 w 1821049"/>
              <a:gd name="connsiteY2" fmla="*/ 429563 h 429563"/>
              <a:gd name="connsiteX3" fmla="*/ 0 w 1821049"/>
              <a:gd name="connsiteY3" fmla="*/ 429563 h 429563"/>
              <a:gd name="connsiteX4" fmla="*/ 0 w 1821049"/>
              <a:gd name="connsiteY4" fmla="*/ 0 h 429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1049" h="429563" fill="none" extrusionOk="0">
                <a:moveTo>
                  <a:pt x="0" y="0"/>
                </a:moveTo>
                <a:cubicBezTo>
                  <a:pt x="878347" y="45557"/>
                  <a:pt x="1345171" y="-29886"/>
                  <a:pt x="1821049" y="0"/>
                </a:cubicBezTo>
                <a:cubicBezTo>
                  <a:pt x="1822936" y="43932"/>
                  <a:pt x="1859510" y="265331"/>
                  <a:pt x="1821049" y="429563"/>
                </a:cubicBezTo>
                <a:cubicBezTo>
                  <a:pt x="929035" y="492514"/>
                  <a:pt x="828542" y="490715"/>
                  <a:pt x="0" y="429563"/>
                </a:cubicBezTo>
                <a:cubicBezTo>
                  <a:pt x="-20454" y="286128"/>
                  <a:pt x="-21401" y="60544"/>
                  <a:pt x="0" y="0"/>
                </a:cubicBezTo>
                <a:close/>
              </a:path>
              <a:path w="1821049" h="429563" stroke="0" extrusionOk="0">
                <a:moveTo>
                  <a:pt x="0" y="0"/>
                </a:moveTo>
                <a:cubicBezTo>
                  <a:pt x="538753" y="-13713"/>
                  <a:pt x="1389983" y="117606"/>
                  <a:pt x="1821049" y="0"/>
                </a:cubicBezTo>
                <a:cubicBezTo>
                  <a:pt x="1852275" y="185095"/>
                  <a:pt x="1820974" y="382116"/>
                  <a:pt x="1821049" y="429563"/>
                </a:cubicBezTo>
                <a:cubicBezTo>
                  <a:pt x="1116924" y="560019"/>
                  <a:pt x="413045" y="578552"/>
                  <a:pt x="0" y="429563"/>
                </a:cubicBezTo>
                <a:cubicBezTo>
                  <a:pt x="-36010" y="384938"/>
                  <a:pt x="-26370" y="88753"/>
                  <a:pt x="0" y="0"/>
                </a:cubicBezTo>
                <a:close/>
              </a:path>
            </a:pathLst>
          </a:custGeom>
          <a:solidFill>
            <a:schemeClr val="bg2"/>
          </a:solidFill>
          <a:ln w="57150">
            <a:solidFill>
              <a:schemeClr val="tx2">
                <a:lumMod val="50000"/>
              </a:schemeClr>
            </a:solidFill>
            <a:extLst>
              <a:ext uri="{C807C97D-BFC1-408E-A445-0C87EB9F89A2}">
                <ask:lineSketchStyleProps xmlns:ask="http://schemas.microsoft.com/office/drawing/2018/sketchyshapes" sd="384133705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fr-FR" sz="2400" b="1" kern="100" dirty="0">
                <a:solidFill>
                  <a:schemeClr val="tx1"/>
                </a:solidFill>
                <a:latin typeface="Milliard Book" panose="02010004040101010103"/>
                <a:ea typeface="Calibri" panose="020F0502020204030204" pitchFamily="34" charset="0"/>
                <a:cs typeface="Times New Roman" panose="02020603050405020304" pitchFamily="18" charset="0"/>
              </a:rPr>
              <a:t>Curriculaire</a:t>
            </a:r>
            <a:endParaRPr lang="fr-FR" sz="2400" b="1" kern="100" dirty="0">
              <a:solidFill>
                <a:schemeClr val="tx1"/>
              </a:solidFill>
              <a:effectLst/>
              <a:latin typeface="Milliard Book" panose="02010004040101010103"/>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41D60EA1-9DB9-7743-5502-63F7C6543910}"/>
              </a:ext>
            </a:extLst>
          </p:cNvPr>
          <p:cNvSpPr/>
          <p:nvPr/>
        </p:nvSpPr>
        <p:spPr>
          <a:xfrm>
            <a:off x="5766997" y="5805263"/>
            <a:ext cx="1821049" cy="429563"/>
          </a:xfrm>
          <a:custGeom>
            <a:avLst/>
            <a:gdLst>
              <a:gd name="connsiteX0" fmla="*/ 0 w 1821049"/>
              <a:gd name="connsiteY0" fmla="*/ 0 h 429563"/>
              <a:gd name="connsiteX1" fmla="*/ 1821049 w 1821049"/>
              <a:gd name="connsiteY1" fmla="*/ 0 h 429563"/>
              <a:gd name="connsiteX2" fmla="*/ 1821049 w 1821049"/>
              <a:gd name="connsiteY2" fmla="*/ 429563 h 429563"/>
              <a:gd name="connsiteX3" fmla="*/ 0 w 1821049"/>
              <a:gd name="connsiteY3" fmla="*/ 429563 h 429563"/>
              <a:gd name="connsiteX4" fmla="*/ 0 w 1821049"/>
              <a:gd name="connsiteY4" fmla="*/ 0 h 429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1049" h="429563" fill="none" extrusionOk="0">
                <a:moveTo>
                  <a:pt x="0" y="0"/>
                </a:moveTo>
                <a:cubicBezTo>
                  <a:pt x="878347" y="45557"/>
                  <a:pt x="1345171" y="-29886"/>
                  <a:pt x="1821049" y="0"/>
                </a:cubicBezTo>
                <a:cubicBezTo>
                  <a:pt x="1822936" y="43932"/>
                  <a:pt x="1859510" y="265331"/>
                  <a:pt x="1821049" y="429563"/>
                </a:cubicBezTo>
                <a:cubicBezTo>
                  <a:pt x="929035" y="492514"/>
                  <a:pt x="828542" y="490715"/>
                  <a:pt x="0" y="429563"/>
                </a:cubicBezTo>
                <a:cubicBezTo>
                  <a:pt x="-20454" y="286128"/>
                  <a:pt x="-21401" y="60544"/>
                  <a:pt x="0" y="0"/>
                </a:cubicBezTo>
                <a:close/>
              </a:path>
              <a:path w="1821049" h="429563" stroke="0" extrusionOk="0">
                <a:moveTo>
                  <a:pt x="0" y="0"/>
                </a:moveTo>
                <a:cubicBezTo>
                  <a:pt x="538753" y="-13713"/>
                  <a:pt x="1389983" y="117606"/>
                  <a:pt x="1821049" y="0"/>
                </a:cubicBezTo>
                <a:cubicBezTo>
                  <a:pt x="1852275" y="185095"/>
                  <a:pt x="1820974" y="382116"/>
                  <a:pt x="1821049" y="429563"/>
                </a:cubicBezTo>
                <a:cubicBezTo>
                  <a:pt x="1116924" y="560019"/>
                  <a:pt x="413045" y="578552"/>
                  <a:pt x="0" y="429563"/>
                </a:cubicBezTo>
                <a:cubicBezTo>
                  <a:pt x="-36010" y="384938"/>
                  <a:pt x="-26370" y="88753"/>
                  <a:pt x="0" y="0"/>
                </a:cubicBezTo>
                <a:close/>
              </a:path>
            </a:pathLst>
          </a:custGeom>
          <a:solidFill>
            <a:schemeClr val="bg2"/>
          </a:solidFill>
          <a:ln w="57150">
            <a:solidFill>
              <a:schemeClr val="tx2">
                <a:lumMod val="50000"/>
              </a:schemeClr>
            </a:solidFill>
            <a:extLst>
              <a:ext uri="{C807C97D-BFC1-408E-A445-0C87EB9F89A2}">
                <ask:lineSketchStyleProps xmlns:ask="http://schemas.microsoft.com/office/drawing/2018/sketchyshapes" sd="384133705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fr-FR" sz="2400" b="1" kern="100" dirty="0">
                <a:solidFill>
                  <a:schemeClr val="tx1"/>
                </a:solidFill>
                <a:latin typeface="Milliard Book" panose="02010004040101010103"/>
                <a:ea typeface="Calibri" panose="020F0502020204030204" pitchFamily="34" charset="0"/>
                <a:cs typeface="Times New Roman" panose="02020603050405020304" pitchFamily="18" charset="0"/>
              </a:rPr>
              <a:t>Pédagogique</a:t>
            </a:r>
            <a:endParaRPr lang="fr-FR" sz="2400" b="1" kern="100" dirty="0">
              <a:solidFill>
                <a:schemeClr val="tx1"/>
              </a:solidFill>
              <a:effectLst/>
              <a:latin typeface="Milliard Book" panose="02010004040101010103"/>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7192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8757C-73DE-A4A1-C960-1704BF2E528E}"/>
              </a:ext>
            </a:extLst>
          </p:cNvPr>
          <p:cNvPicPr>
            <a:picLocks noChangeAspect="1"/>
          </p:cNvPicPr>
          <p:nvPr/>
        </p:nvPicPr>
        <p:blipFill>
          <a:blip r:embed="rId3"/>
          <a:stretch>
            <a:fillRect/>
          </a:stretch>
        </p:blipFill>
        <p:spPr>
          <a:xfrm>
            <a:off x="7413930" y="-6059"/>
            <a:ext cx="1730070" cy="802230"/>
          </a:xfrm>
          <a:prstGeom prst="rect">
            <a:avLst/>
          </a:prstGeom>
        </p:spPr>
      </p:pic>
      <p:sp>
        <p:nvSpPr>
          <p:cNvPr id="12" name="ZoneTexte 10">
            <a:extLst>
              <a:ext uri="{FF2B5EF4-FFF2-40B4-BE49-F238E27FC236}">
                <a16:creationId xmlns:a16="http://schemas.microsoft.com/office/drawing/2014/main" id="{5E33C04E-047D-BAF2-ADB7-1FA9BB747D05}"/>
              </a:ext>
            </a:extLst>
          </p:cNvPr>
          <p:cNvSpPr txBox="1"/>
          <p:nvPr/>
        </p:nvSpPr>
        <p:spPr>
          <a:xfrm>
            <a:off x="107504" y="116632"/>
            <a:ext cx="7488832" cy="523220"/>
          </a:xfrm>
          <a:prstGeom prst="rect">
            <a:avLst/>
          </a:prstGeom>
          <a:solidFill>
            <a:schemeClr val="accent5">
              <a:lumMod val="20000"/>
              <a:lumOff val="80000"/>
            </a:schemeClr>
          </a:solidFill>
        </p:spPr>
        <p:txBody>
          <a:bodyPr wrap="square" rtlCol="0">
            <a:spAutoFit/>
          </a:bodyPr>
          <a:lstStyle/>
          <a:p>
            <a:r>
              <a:rPr lang="fr-FR" sz="2800" dirty="0">
                <a:latin typeface="Milliard Book" panose="02010004040101010103" charset="0"/>
              </a:rPr>
              <a:t>Les inégalités et disparités en EPS</a:t>
            </a:r>
            <a:endParaRPr lang="fr-FR" sz="2800" dirty="0">
              <a:latin typeface="Alegreya" panose="00000500000000000000"/>
            </a:endParaRPr>
          </a:p>
        </p:txBody>
      </p:sp>
      <p:sp>
        <p:nvSpPr>
          <p:cNvPr id="2" name="ZoneTexte 10">
            <a:extLst>
              <a:ext uri="{FF2B5EF4-FFF2-40B4-BE49-F238E27FC236}">
                <a16:creationId xmlns:a16="http://schemas.microsoft.com/office/drawing/2014/main" id="{9009E8C5-6DE3-441A-CE63-C4D0A84942F0}"/>
              </a:ext>
            </a:extLst>
          </p:cNvPr>
          <p:cNvSpPr txBox="1"/>
          <p:nvPr/>
        </p:nvSpPr>
        <p:spPr>
          <a:xfrm>
            <a:off x="5004505" y="5972467"/>
            <a:ext cx="1872208" cy="369332"/>
          </a:xfrm>
          <a:prstGeom prst="rect">
            <a:avLst/>
          </a:prstGeom>
          <a:noFill/>
        </p:spPr>
        <p:txBody>
          <a:bodyPr wrap="square" rtlCol="0">
            <a:spAutoFit/>
          </a:bodyPr>
          <a:lstStyle/>
          <a:p>
            <a:pPr algn="ctr"/>
            <a:r>
              <a:rPr lang="fr-FR" b="1" dirty="0">
                <a:latin typeface="Milliard (Body)"/>
                <a:cs typeface="Milliard" panose="020B0604020202020204" charset="0"/>
              </a:rPr>
              <a:t>Pédagogiques</a:t>
            </a:r>
          </a:p>
        </p:txBody>
      </p:sp>
      <p:sp>
        <p:nvSpPr>
          <p:cNvPr id="8" name="ZoneTexte 10">
            <a:extLst>
              <a:ext uri="{FF2B5EF4-FFF2-40B4-BE49-F238E27FC236}">
                <a16:creationId xmlns:a16="http://schemas.microsoft.com/office/drawing/2014/main" id="{8522BD75-F318-7E2D-8DD6-726E7F2E1265}"/>
              </a:ext>
            </a:extLst>
          </p:cNvPr>
          <p:cNvSpPr txBox="1"/>
          <p:nvPr/>
        </p:nvSpPr>
        <p:spPr>
          <a:xfrm>
            <a:off x="2167786" y="5972467"/>
            <a:ext cx="1872208" cy="892552"/>
          </a:xfrm>
          <a:prstGeom prst="rect">
            <a:avLst/>
          </a:prstGeom>
          <a:noFill/>
        </p:spPr>
        <p:txBody>
          <a:bodyPr wrap="square" rtlCol="0">
            <a:spAutoFit/>
          </a:bodyPr>
          <a:lstStyle/>
          <a:p>
            <a:pPr algn="ctr"/>
            <a:r>
              <a:rPr lang="fr-FR" b="1" dirty="0">
                <a:latin typeface="Milliard (Body)"/>
                <a:cs typeface="Milliard" panose="020B0604020202020204" charset="0"/>
              </a:rPr>
              <a:t>Curriculaire</a:t>
            </a:r>
          </a:p>
          <a:p>
            <a:pPr algn="ctr"/>
            <a:endParaRPr lang="fr-FR" dirty="0">
              <a:latin typeface="Milliard (Body)"/>
              <a:cs typeface="Milliard" panose="020B0604020202020204" charset="0"/>
            </a:endParaRPr>
          </a:p>
          <a:p>
            <a:pPr algn="ctr"/>
            <a:endParaRPr lang="fr-FR" sz="1600" dirty="0">
              <a:latin typeface="Milliard" panose="020B0604020202020204" charset="0"/>
              <a:cs typeface="Milliard" panose="020B0604020202020204" charset="0"/>
            </a:endParaRPr>
          </a:p>
        </p:txBody>
      </p:sp>
      <p:pic>
        <p:nvPicPr>
          <p:cNvPr id="7" name="Picture 6">
            <a:extLst>
              <a:ext uri="{FF2B5EF4-FFF2-40B4-BE49-F238E27FC236}">
                <a16:creationId xmlns:a16="http://schemas.microsoft.com/office/drawing/2014/main" id="{97918926-E23F-FAD6-7659-6743062E5B4C}"/>
              </a:ext>
            </a:extLst>
          </p:cNvPr>
          <p:cNvPicPr>
            <a:picLocks noChangeAspect="1"/>
          </p:cNvPicPr>
          <p:nvPr/>
        </p:nvPicPr>
        <p:blipFill>
          <a:blip r:embed="rId4"/>
          <a:stretch>
            <a:fillRect/>
          </a:stretch>
        </p:blipFill>
        <p:spPr>
          <a:xfrm>
            <a:off x="5220987" y="4533222"/>
            <a:ext cx="1439245" cy="1439245"/>
          </a:xfrm>
          <a:prstGeom prst="rect">
            <a:avLst/>
          </a:prstGeom>
        </p:spPr>
      </p:pic>
      <p:pic>
        <p:nvPicPr>
          <p:cNvPr id="11" name="Picture 2" descr="Homme d'affaire">
            <a:extLst>
              <a:ext uri="{FF2B5EF4-FFF2-40B4-BE49-F238E27FC236}">
                <a16:creationId xmlns:a16="http://schemas.microsoft.com/office/drawing/2014/main" id="{67F39D36-71E3-5B30-D513-FC34F65FCCD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46937" y="1410749"/>
            <a:ext cx="1324953" cy="1324953"/>
          </a:xfrm>
          <a:prstGeom prst="rect">
            <a:avLst/>
          </a:prstGeom>
          <a:noFill/>
          <a:extLst>
            <a:ext uri="{909E8E84-426E-40DD-AFC4-6F175D3DCCD1}">
              <a14:hiddenFill xmlns:a14="http://schemas.microsoft.com/office/drawing/2010/main">
                <a:solidFill>
                  <a:srgbClr val="FFFFFF"/>
                </a:solidFill>
              </a14:hiddenFill>
            </a:ext>
          </a:extLst>
        </p:spPr>
      </p:pic>
      <p:sp>
        <p:nvSpPr>
          <p:cNvPr id="16" name="ZoneTexte 10">
            <a:extLst>
              <a:ext uri="{FF2B5EF4-FFF2-40B4-BE49-F238E27FC236}">
                <a16:creationId xmlns:a16="http://schemas.microsoft.com/office/drawing/2014/main" id="{3AB06846-DD59-4826-15EC-AAD016CAA2B0}"/>
              </a:ext>
            </a:extLst>
          </p:cNvPr>
          <p:cNvSpPr txBox="1"/>
          <p:nvPr/>
        </p:nvSpPr>
        <p:spPr>
          <a:xfrm>
            <a:off x="2075391" y="2680014"/>
            <a:ext cx="1872208" cy="369332"/>
          </a:xfrm>
          <a:prstGeom prst="rect">
            <a:avLst/>
          </a:prstGeom>
          <a:noFill/>
        </p:spPr>
        <p:txBody>
          <a:bodyPr wrap="square" rtlCol="0">
            <a:spAutoFit/>
          </a:bodyPr>
          <a:lstStyle/>
          <a:p>
            <a:pPr algn="ctr"/>
            <a:r>
              <a:rPr lang="fr-FR" b="1" dirty="0">
                <a:latin typeface="Milliard (Body)"/>
                <a:cs typeface="Milliard" panose="020B0604020202020204" charset="0"/>
              </a:rPr>
              <a:t>Réussite scolaire</a:t>
            </a:r>
            <a:endParaRPr lang="fr-FR" dirty="0">
              <a:latin typeface="Milliard" panose="020B0604020202020204" charset="0"/>
              <a:cs typeface="Milliard" panose="020B0604020202020204" charset="0"/>
            </a:endParaRPr>
          </a:p>
        </p:txBody>
      </p:sp>
      <p:sp>
        <p:nvSpPr>
          <p:cNvPr id="18" name="ZoneTexte 10">
            <a:extLst>
              <a:ext uri="{FF2B5EF4-FFF2-40B4-BE49-F238E27FC236}">
                <a16:creationId xmlns:a16="http://schemas.microsoft.com/office/drawing/2014/main" id="{67C70C8E-7315-AAB4-1E1B-C237B30EF3BD}"/>
              </a:ext>
            </a:extLst>
          </p:cNvPr>
          <p:cNvSpPr txBox="1"/>
          <p:nvPr/>
        </p:nvSpPr>
        <p:spPr>
          <a:xfrm>
            <a:off x="4944586" y="2658536"/>
            <a:ext cx="1872208" cy="646331"/>
          </a:xfrm>
          <a:prstGeom prst="rect">
            <a:avLst/>
          </a:prstGeom>
          <a:noFill/>
        </p:spPr>
        <p:txBody>
          <a:bodyPr wrap="square" rtlCol="0">
            <a:spAutoFit/>
          </a:bodyPr>
          <a:lstStyle/>
          <a:p>
            <a:pPr algn="ctr"/>
            <a:r>
              <a:rPr lang="fr-FR" b="1" dirty="0">
                <a:latin typeface="Milliard (Body)"/>
                <a:cs typeface="Milliard" panose="020B0604020202020204" charset="0"/>
              </a:rPr>
              <a:t>Expérience motivationnelle</a:t>
            </a:r>
          </a:p>
        </p:txBody>
      </p:sp>
      <p:sp>
        <p:nvSpPr>
          <p:cNvPr id="20" name="ZoneTexte 5">
            <a:extLst>
              <a:ext uri="{FF2B5EF4-FFF2-40B4-BE49-F238E27FC236}">
                <a16:creationId xmlns:a16="http://schemas.microsoft.com/office/drawing/2014/main" id="{7EF676F3-8BC9-B82F-6083-1A1DF85B890B}"/>
              </a:ext>
            </a:extLst>
          </p:cNvPr>
          <p:cNvSpPr txBox="1"/>
          <p:nvPr/>
        </p:nvSpPr>
        <p:spPr>
          <a:xfrm>
            <a:off x="102031" y="798127"/>
            <a:ext cx="2508859" cy="492443"/>
          </a:xfrm>
          <a:prstGeom prst="rect">
            <a:avLst/>
          </a:prstGeom>
          <a:solidFill>
            <a:schemeClr val="accent4">
              <a:lumMod val="20000"/>
              <a:lumOff val="80000"/>
            </a:schemeClr>
          </a:solidFill>
        </p:spPr>
        <p:txBody>
          <a:bodyPr wrap="square" rtlCol="0">
            <a:spAutoFit/>
          </a:bodyPr>
          <a:lstStyle/>
          <a:p>
            <a:r>
              <a:rPr lang="fr-FR" sz="2600" b="1" dirty="0">
                <a:latin typeface="Milliard Book" panose="02010004040101010103" charset="0"/>
              </a:rPr>
              <a:t>Résultat</a:t>
            </a:r>
            <a:endParaRPr lang="fr-FR" sz="2600" dirty="0">
              <a:latin typeface="Milliard Book" panose="02010004040101010103" charset="0"/>
            </a:endParaRPr>
          </a:p>
        </p:txBody>
      </p:sp>
      <p:sp>
        <p:nvSpPr>
          <p:cNvPr id="21" name="ZoneTexte 5">
            <a:extLst>
              <a:ext uri="{FF2B5EF4-FFF2-40B4-BE49-F238E27FC236}">
                <a16:creationId xmlns:a16="http://schemas.microsoft.com/office/drawing/2014/main" id="{DBBE727C-88C8-3237-A99B-77545DE44073}"/>
              </a:ext>
            </a:extLst>
          </p:cNvPr>
          <p:cNvSpPr txBox="1"/>
          <p:nvPr/>
        </p:nvSpPr>
        <p:spPr>
          <a:xfrm>
            <a:off x="103653" y="3827122"/>
            <a:ext cx="2508859" cy="492443"/>
          </a:xfrm>
          <a:prstGeom prst="rect">
            <a:avLst/>
          </a:prstGeom>
          <a:solidFill>
            <a:schemeClr val="accent4">
              <a:lumMod val="20000"/>
              <a:lumOff val="80000"/>
            </a:schemeClr>
          </a:solidFill>
        </p:spPr>
        <p:txBody>
          <a:bodyPr wrap="square" rtlCol="0">
            <a:spAutoFit/>
          </a:bodyPr>
          <a:lstStyle/>
          <a:p>
            <a:r>
              <a:rPr lang="fr-FR" sz="2600" b="1" dirty="0">
                <a:latin typeface="Milliard Book" panose="02010004040101010103" charset="0"/>
              </a:rPr>
              <a:t>Traitement</a:t>
            </a:r>
            <a:endParaRPr lang="fr-FR" sz="2600" dirty="0">
              <a:latin typeface="Milliard Book" panose="02010004040101010103" charset="0"/>
            </a:endParaRPr>
          </a:p>
        </p:txBody>
      </p:sp>
      <p:pic>
        <p:nvPicPr>
          <p:cNvPr id="5" name="Picture 4">
            <a:extLst>
              <a:ext uri="{FF2B5EF4-FFF2-40B4-BE49-F238E27FC236}">
                <a16:creationId xmlns:a16="http://schemas.microsoft.com/office/drawing/2014/main" id="{4D19B007-F424-0585-A959-4EC9244C119D}"/>
              </a:ext>
            </a:extLst>
          </p:cNvPr>
          <p:cNvPicPr>
            <a:picLocks noChangeAspect="1"/>
          </p:cNvPicPr>
          <p:nvPr/>
        </p:nvPicPr>
        <p:blipFill>
          <a:blip r:embed="rId6"/>
          <a:stretch>
            <a:fillRect/>
          </a:stretch>
        </p:blipFill>
        <p:spPr>
          <a:xfrm>
            <a:off x="5220987" y="1410749"/>
            <a:ext cx="1286272" cy="1286272"/>
          </a:xfrm>
          <a:prstGeom prst="rect">
            <a:avLst/>
          </a:prstGeom>
        </p:spPr>
      </p:pic>
      <p:pic>
        <p:nvPicPr>
          <p:cNvPr id="9" name="Picture 8">
            <a:extLst>
              <a:ext uri="{FF2B5EF4-FFF2-40B4-BE49-F238E27FC236}">
                <a16:creationId xmlns:a16="http://schemas.microsoft.com/office/drawing/2014/main" id="{1C869744-FD8C-9B2C-B68D-FDE270CB0368}"/>
              </a:ext>
            </a:extLst>
          </p:cNvPr>
          <p:cNvPicPr>
            <a:picLocks noChangeAspect="1"/>
          </p:cNvPicPr>
          <p:nvPr/>
        </p:nvPicPr>
        <p:blipFill>
          <a:blip r:embed="rId7"/>
          <a:stretch>
            <a:fillRect/>
          </a:stretch>
        </p:blipFill>
        <p:spPr>
          <a:xfrm>
            <a:off x="2451465" y="4629118"/>
            <a:ext cx="1286272" cy="1286272"/>
          </a:xfrm>
          <a:prstGeom prst="rect">
            <a:avLst/>
          </a:prstGeom>
        </p:spPr>
      </p:pic>
    </p:spTree>
    <p:extLst>
      <p:ext uri="{BB962C8B-B14F-4D97-AF65-F5344CB8AC3E}">
        <p14:creationId xmlns:p14="http://schemas.microsoft.com/office/powerpoint/2010/main" val="11900219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A59DCD-7945-C6D1-481B-270E45C63A1F}"/>
              </a:ext>
            </a:extLst>
          </p:cNvPr>
          <p:cNvPicPr>
            <a:picLocks noChangeAspect="1"/>
          </p:cNvPicPr>
          <p:nvPr/>
        </p:nvPicPr>
        <p:blipFill>
          <a:blip r:embed="rId3"/>
          <a:stretch>
            <a:fillRect/>
          </a:stretch>
        </p:blipFill>
        <p:spPr>
          <a:xfrm>
            <a:off x="180890" y="2739392"/>
            <a:ext cx="6993489" cy="2399646"/>
          </a:xfrm>
          <a:prstGeom prst="rect">
            <a:avLst/>
          </a:prstGeom>
        </p:spPr>
      </p:pic>
      <p:pic>
        <p:nvPicPr>
          <p:cNvPr id="4" name="Picture 3">
            <a:extLst>
              <a:ext uri="{FF2B5EF4-FFF2-40B4-BE49-F238E27FC236}">
                <a16:creationId xmlns:a16="http://schemas.microsoft.com/office/drawing/2014/main" id="{8D48757C-73DE-A4A1-C960-1704BF2E528E}"/>
              </a:ext>
            </a:extLst>
          </p:cNvPr>
          <p:cNvPicPr>
            <a:picLocks noChangeAspect="1"/>
          </p:cNvPicPr>
          <p:nvPr/>
        </p:nvPicPr>
        <p:blipFill>
          <a:blip r:embed="rId4"/>
          <a:stretch>
            <a:fillRect/>
          </a:stretch>
        </p:blipFill>
        <p:spPr>
          <a:xfrm>
            <a:off x="7413930" y="-6059"/>
            <a:ext cx="1730070" cy="802230"/>
          </a:xfrm>
          <a:prstGeom prst="rect">
            <a:avLst/>
          </a:prstGeom>
        </p:spPr>
      </p:pic>
      <p:sp>
        <p:nvSpPr>
          <p:cNvPr id="30" name="ZoneTexte 10">
            <a:extLst>
              <a:ext uri="{FF2B5EF4-FFF2-40B4-BE49-F238E27FC236}">
                <a16:creationId xmlns:a16="http://schemas.microsoft.com/office/drawing/2014/main" id="{BA04A4BF-C9CC-E040-8B0A-2D8A0B984728}"/>
              </a:ext>
            </a:extLst>
          </p:cNvPr>
          <p:cNvSpPr txBox="1"/>
          <p:nvPr/>
        </p:nvSpPr>
        <p:spPr>
          <a:xfrm>
            <a:off x="180890" y="122775"/>
            <a:ext cx="6806255" cy="523220"/>
          </a:xfrm>
          <a:prstGeom prst="rect">
            <a:avLst/>
          </a:prstGeom>
          <a:solidFill>
            <a:schemeClr val="accent5">
              <a:lumMod val="20000"/>
              <a:lumOff val="80000"/>
            </a:schemeClr>
          </a:solidFill>
        </p:spPr>
        <p:txBody>
          <a:bodyPr wrap="square" rtlCol="0">
            <a:spAutoFit/>
          </a:bodyPr>
          <a:lstStyle/>
          <a:p>
            <a:r>
              <a:rPr lang="fr-FR" sz="2800" dirty="0">
                <a:latin typeface="Milliard Book" panose="02010004040101010103" charset="0"/>
              </a:rPr>
              <a:t>Méthodologie</a:t>
            </a:r>
            <a:endParaRPr lang="fr-FR" sz="2800" dirty="0">
              <a:latin typeface="Alegreya" panose="00000500000000000000"/>
            </a:endParaRPr>
          </a:p>
        </p:txBody>
      </p:sp>
      <p:pic>
        <p:nvPicPr>
          <p:cNvPr id="11" name="Picture 10">
            <a:extLst>
              <a:ext uri="{FF2B5EF4-FFF2-40B4-BE49-F238E27FC236}">
                <a16:creationId xmlns:a16="http://schemas.microsoft.com/office/drawing/2014/main" id="{EE2884B6-2374-C75B-DD25-CE1111D48DDB}"/>
              </a:ext>
            </a:extLst>
          </p:cNvPr>
          <p:cNvPicPr>
            <a:picLocks noChangeAspect="1"/>
          </p:cNvPicPr>
          <p:nvPr/>
        </p:nvPicPr>
        <p:blipFill>
          <a:blip r:embed="rId5"/>
          <a:stretch>
            <a:fillRect/>
          </a:stretch>
        </p:blipFill>
        <p:spPr>
          <a:xfrm>
            <a:off x="83217" y="799796"/>
            <a:ext cx="4174379" cy="2017873"/>
          </a:xfrm>
          <a:prstGeom prst="rect">
            <a:avLst/>
          </a:prstGeom>
        </p:spPr>
      </p:pic>
      <p:pic>
        <p:nvPicPr>
          <p:cNvPr id="13" name="Picture 12">
            <a:extLst>
              <a:ext uri="{FF2B5EF4-FFF2-40B4-BE49-F238E27FC236}">
                <a16:creationId xmlns:a16="http://schemas.microsoft.com/office/drawing/2014/main" id="{179AE95D-7567-4D09-1328-A9F8CE045B4E}"/>
              </a:ext>
            </a:extLst>
          </p:cNvPr>
          <p:cNvPicPr>
            <a:picLocks noChangeAspect="1"/>
          </p:cNvPicPr>
          <p:nvPr/>
        </p:nvPicPr>
        <p:blipFill>
          <a:blip r:embed="rId6"/>
          <a:stretch>
            <a:fillRect/>
          </a:stretch>
        </p:blipFill>
        <p:spPr>
          <a:xfrm>
            <a:off x="3559221" y="908720"/>
            <a:ext cx="4525367" cy="1728192"/>
          </a:xfrm>
          <a:prstGeom prst="rect">
            <a:avLst/>
          </a:prstGeom>
        </p:spPr>
      </p:pic>
      <p:pic>
        <p:nvPicPr>
          <p:cNvPr id="15" name="Picture 14">
            <a:extLst>
              <a:ext uri="{FF2B5EF4-FFF2-40B4-BE49-F238E27FC236}">
                <a16:creationId xmlns:a16="http://schemas.microsoft.com/office/drawing/2014/main" id="{189A6D78-C79F-6565-7728-8BFC1A9C475A}"/>
              </a:ext>
            </a:extLst>
          </p:cNvPr>
          <p:cNvPicPr>
            <a:picLocks noChangeAspect="1"/>
          </p:cNvPicPr>
          <p:nvPr/>
        </p:nvPicPr>
        <p:blipFill>
          <a:blip r:embed="rId7"/>
          <a:stretch>
            <a:fillRect/>
          </a:stretch>
        </p:blipFill>
        <p:spPr>
          <a:xfrm>
            <a:off x="3552543" y="4746348"/>
            <a:ext cx="2006352" cy="2006352"/>
          </a:xfrm>
          <a:prstGeom prst="rect">
            <a:avLst/>
          </a:prstGeom>
        </p:spPr>
      </p:pic>
      <p:sp>
        <p:nvSpPr>
          <p:cNvPr id="19" name="ZoneTexte 11">
            <a:extLst>
              <a:ext uri="{FF2B5EF4-FFF2-40B4-BE49-F238E27FC236}">
                <a16:creationId xmlns:a16="http://schemas.microsoft.com/office/drawing/2014/main" id="{72D28154-3806-966F-75D7-8E354DFD94C7}"/>
              </a:ext>
            </a:extLst>
          </p:cNvPr>
          <p:cNvSpPr txBox="1"/>
          <p:nvPr/>
        </p:nvSpPr>
        <p:spPr>
          <a:xfrm>
            <a:off x="4379943" y="5749524"/>
            <a:ext cx="2357903" cy="769441"/>
          </a:xfrm>
          <a:prstGeom prst="rect">
            <a:avLst/>
          </a:prstGeom>
          <a:noFill/>
        </p:spPr>
        <p:txBody>
          <a:bodyPr wrap="square">
            <a:spAutoFit/>
          </a:bodyPr>
          <a:lstStyle/>
          <a:p>
            <a:pPr algn="ctr"/>
            <a:r>
              <a:rPr lang="fr-FR" sz="2400" b="1" dirty="0">
                <a:latin typeface="Milliard Book" panose="02010004040101010103"/>
              </a:rPr>
              <a:t>UAI</a:t>
            </a:r>
          </a:p>
          <a:p>
            <a:pPr algn="ctr"/>
            <a:endParaRPr lang="fr-FR" sz="2000" dirty="0">
              <a:latin typeface="Alegreya" panose="00000500000000000000"/>
            </a:endParaRPr>
          </a:p>
        </p:txBody>
      </p:sp>
      <p:pic>
        <p:nvPicPr>
          <p:cNvPr id="21" name="Picture 20">
            <a:extLst>
              <a:ext uri="{FF2B5EF4-FFF2-40B4-BE49-F238E27FC236}">
                <a16:creationId xmlns:a16="http://schemas.microsoft.com/office/drawing/2014/main" id="{384A945F-4314-6ABD-FB4C-811368DF2978}"/>
              </a:ext>
            </a:extLst>
          </p:cNvPr>
          <p:cNvPicPr>
            <a:picLocks noChangeAspect="1"/>
          </p:cNvPicPr>
          <p:nvPr/>
        </p:nvPicPr>
        <p:blipFill>
          <a:blip r:embed="rId8"/>
          <a:stretch>
            <a:fillRect/>
          </a:stretch>
        </p:blipFill>
        <p:spPr>
          <a:xfrm>
            <a:off x="3411827" y="1984113"/>
            <a:ext cx="5751249" cy="1924670"/>
          </a:xfrm>
          <a:prstGeom prst="rect">
            <a:avLst/>
          </a:prstGeom>
        </p:spPr>
      </p:pic>
    </p:spTree>
    <p:extLst>
      <p:ext uri="{BB962C8B-B14F-4D97-AF65-F5344CB8AC3E}">
        <p14:creationId xmlns:p14="http://schemas.microsoft.com/office/powerpoint/2010/main" val="889735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75D85-3E63-86A9-38C7-D9DFE6B7258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B67AE8F-09AE-5CB3-EFF8-D9985A09B86C}"/>
              </a:ext>
            </a:extLst>
          </p:cNvPr>
          <p:cNvPicPr>
            <a:picLocks noChangeAspect="1"/>
          </p:cNvPicPr>
          <p:nvPr/>
        </p:nvPicPr>
        <p:blipFill>
          <a:blip r:embed="rId3"/>
          <a:stretch>
            <a:fillRect/>
          </a:stretch>
        </p:blipFill>
        <p:spPr>
          <a:xfrm>
            <a:off x="7413930" y="-6059"/>
            <a:ext cx="1730070" cy="802230"/>
          </a:xfrm>
          <a:prstGeom prst="rect">
            <a:avLst/>
          </a:prstGeom>
        </p:spPr>
      </p:pic>
      <p:sp>
        <p:nvSpPr>
          <p:cNvPr id="30" name="ZoneTexte 10">
            <a:extLst>
              <a:ext uri="{FF2B5EF4-FFF2-40B4-BE49-F238E27FC236}">
                <a16:creationId xmlns:a16="http://schemas.microsoft.com/office/drawing/2014/main" id="{62EACEDE-0EC7-0FD3-F39B-4E32CD7ECACE}"/>
              </a:ext>
            </a:extLst>
          </p:cNvPr>
          <p:cNvSpPr txBox="1"/>
          <p:nvPr/>
        </p:nvSpPr>
        <p:spPr>
          <a:xfrm>
            <a:off x="180890" y="122775"/>
            <a:ext cx="7487454" cy="523220"/>
          </a:xfrm>
          <a:prstGeom prst="rect">
            <a:avLst/>
          </a:prstGeom>
          <a:solidFill>
            <a:schemeClr val="accent5">
              <a:lumMod val="20000"/>
              <a:lumOff val="80000"/>
            </a:schemeClr>
          </a:solidFill>
        </p:spPr>
        <p:txBody>
          <a:bodyPr wrap="square" rtlCol="0">
            <a:spAutoFit/>
          </a:bodyPr>
          <a:lstStyle/>
          <a:p>
            <a:r>
              <a:rPr lang="fr-FR" sz="2800" dirty="0">
                <a:latin typeface="Milliard Book" panose="02010004040101010103" charset="0"/>
              </a:rPr>
              <a:t>Méthodologie</a:t>
            </a:r>
            <a:endParaRPr lang="fr-FR" sz="2800" dirty="0">
              <a:latin typeface="Alegreya" panose="00000500000000000000"/>
            </a:endParaRPr>
          </a:p>
        </p:txBody>
      </p:sp>
      <p:pic>
        <p:nvPicPr>
          <p:cNvPr id="2" name="Picture 2" descr="Open Science | EOSC Hub">
            <a:extLst>
              <a:ext uri="{FF2B5EF4-FFF2-40B4-BE49-F238E27FC236}">
                <a16:creationId xmlns:a16="http://schemas.microsoft.com/office/drawing/2014/main" id="{65D42784-8200-6EE2-E984-2B34521C97F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72341" y="1844824"/>
            <a:ext cx="2379850" cy="1975155"/>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11">
            <a:extLst>
              <a:ext uri="{FF2B5EF4-FFF2-40B4-BE49-F238E27FC236}">
                <a16:creationId xmlns:a16="http://schemas.microsoft.com/office/drawing/2014/main" id="{62AFBDC3-55AF-FA38-77B8-3181B0F170C9}"/>
              </a:ext>
            </a:extLst>
          </p:cNvPr>
          <p:cNvSpPr txBox="1"/>
          <p:nvPr/>
        </p:nvSpPr>
        <p:spPr>
          <a:xfrm>
            <a:off x="6295577" y="3985295"/>
            <a:ext cx="2336090" cy="1231106"/>
          </a:xfrm>
          <a:prstGeom prst="rect">
            <a:avLst/>
          </a:prstGeom>
          <a:noFill/>
        </p:spPr>
        <p:txBody>
          <a:bodyPr wrap="square">
            <a:spAutoFit/>
          </a:bodyPr>
          <a:lstStyle/>
          <a:p>
            <a:pPr algn="ctr"/>
            <a:r>
              <a:rPr lang="fr-FR" b="1" dirty="0">
                <a:latin typeface="Milliard Book" panose="02010004040101010103"/>
              </a:rPr>
              <a:t>Réplicabilité</a:t>
            </a:r>
          </a:p>
          <a:p>
            <a:pPr algn="ctr"/>
            <a:r>
              <a:rPr lang="fr-FR" b="1" dirty="0">
                <a:latin typeface="Milliard Book" panose="02010004040101010103"/>
              </a:rPr>
              <a:t>Puissance statistique</a:t>
            </a:r>
          </a:p>
          <a:p>
            <a:pPr algn="ctr"/>
            <a:r>
              <a:rPr lang="fr-FR" b="1" dirty="0" err="1">
                <a:latin typeface="Milliard Book" panose="02010004040101010103"/>
              </a:rPr>
              <a:t>Pré-enregistrement</a:t>
            </a:r>
            <a:endParaRPr lang="fr-FR" dirty="0">
              <a:latin typeface="Milliard Book" panose="02010004040101010103"/>
            </a:endParaRPr>
          </a:p>
          <a:p>
            <a:pPr algn="ctr"/>
            <a:endParaRPr lang="fr-FR" sz="2000" dirty="0">
              <a:latin typeface="Alegreya" panose="00000500000000000000"/>
            </a:endParaRPr>
          </a:p>
        </p:txBody>
      </p:sp>
      <p:pic>
        <p:nvPicPr>
          <p:cNvPr id="8" name="Image 7" descr="Une image contenant clipart, dessin humoristique, art, illustration&#10;&#10;Description générée automatiquement">
            <a:extLst>
              <a:ext uri="{FF2B5EF4-FFF2-40B4-BE49-F238E27FC236}">
                <a16:creationId xmlns:a16="http://schemas.microsoft.com/office/drawing/2014/main" id="{D9AE7C7F-5A6B-E28A-496F-082854E79A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45934" y="1898689"/>
            <a:ext cx="2110702" cy="2110702"/>
          </a:xfrm>
          <a:prstGeom prst="rect">
            <a:avLst/>
          </a:prstGeom>
        </p:spPr>
      </p:pic>
      <p:sp>
        <p:nvSpPr>
          <p:cNvPr id="9" name="ZoneTexte 11">
            <a:extLst>
              <a:ext uri="{FF2B5EF4-FFF2-40B4-BE49-F238E27FC236}">
                <a16:creationId xmlns:a16="http://schemas.microsoft.com/office/drawing/2014/main" id="{D059EFB6-9BED-DAC0-3F57-6BADDD039AE8}"/>
              </a:ext>
            </a:extLst>
          </p:cNvPr>
          <p:cNvSpPr txBox="1"/>
          <p:nvPr/>
        </p:nvSpPr>
        <p:spPr>
          <a:xfrm>
            <a:off x="3225166" y="4137511"/>
            <a:ext cx="2336090" cy="954107"/>
          </a:xfrm>
          <a:prstGeom prst="rect">
            <a:avLst/>
          </a:prstGeom>
          <a:noFill/>
        </p:spPr>
        <p:txBody>
          <a:bodyPr wrap="square">
            <a:spAutoFit/>
          </a:bodyPr>
          <a:lstStyle/>
          <a:p>
            <a:pPr algn="ctr"/>
            <a:r>
              <a:rPr lang="fr-FR" b="1" dirty="0">
                <a:latin typeface="Milliard Book" panose="02010004040101010103"/>
              </a:rPr>
              <a:t>Une position transfrontalière</a:t>
            </a:r>
            <a:endParaRPr lang="fr-FR" dirty="0">
              <a:latin typeface="Milliard Book" panose="02010004040101010103"/>
            </a:endParaRPr>
          </a:p>
          <a:p>
            <a:pPr algn="ctr"/>
            <a:endParaRPr lang="fr-FR" sz="2000" dirty="0">
              <a:latin typeface="Alegreya" panose="00000500000000000000"/>
            </a:endParaRPr>
          </a:p>
        </p:txBody>
      </p:sp>
      <p:pic>
        <p:nvPicPr>
          <p:cNvPr id="3" name="Picture 14">
            <a:extLst>
              <a:ext uri="{FF2B5EF4-FFF2-40B4-BE49-F238E27FC236}">
                <a16:creationId xmlns:a16="http://schemas.microsoft.com/office/drawing/2014/main" id="{42B674D0-F5F3-2723-2D2D-1094344973CF}"/>
              </a:ext>
            </a:extLst>
          </p:cNvPr>
          <p:cNvPicPr>
            <a:picLocks noChangeAspect="1"/>
          </p:cNvPicPr>
          <p:nvPr/>
        </p:nvPicPr>
        <p:blipFill>
          <a:blip r:embed="rId6"/>
          <a:stretch>
            <a:fillRect/>
          </a:stretch>
        </p:blipFill>
        <p:spPr>
          <a:xfrm>
            <a:off x="323528" y="2108548"/>
            <a:ext cx="2006352" cy="2006352"/>
          </a:xfrm>
          <a:prstGeom prst="rect">
            <a:avLst/>
          </a:prstGeom>
        </p:spPr>
      </p:pic>
      <p:sp>
        <p:nvSpPr>
          <p:cNvPr id="6" name="ZoneTexte 11">
            <a:extLst>
              <a:ext uri="{FF2B5EF4-FFF2-40B4-BE49-F238E27FC236}">
                <a16:creationId xmlns:a16="http://schemas.microsoft.com/office/drawing/2014/main" id="{A5574B3A-46CF-586F-C70C-18CF97F717E4}"/>
              </a:ext>
            </a:extLst>
          </p:cNvPr>
          <p:cNvSpPr txBox="1"/>
          <p:nvPr/>
        </p:nvSpPr>
        <p:spPr>
          <a:xfrm>
            <a:off x="242763" y="4123794"/>
            <a:ext cx="2336090" cy="954107"/>
          </a:xfrm>
          <a:prstGeom prst="rect">
            <a:avLst/>
          </a:prstGeom>
          <a:noFill/>
        </p:spPr>
        <p:txBody>
          <a:bodyPr wrap="square">
            <a:spAutoFit/>
          </a:bodyPr>
          <a:lstStyle/>
          <a:p>
            <a:pPr algn="ctr"/>
            <a:r>
              <a:rPr lang="fr-FR" b="1" dirty="0">
                <a:latin typeface="Milliard Book" panose="02010004040101010103"/>
              </a:rPr>
              <a:t>Des grandes bases de données</a:t>
            </a:r>
            <a:endParaRPr lang="fr-FR" dirty="0">
              <a:latin typeface="Milliard Book" panose="02010004040101010103"/>
            </a:endParaRPr>
          </a:p>
          <a:p>
            <a:pPr algn="ctr"/>
            <a:endParaRPr lang="fr-FR" sz="2000" dirty="0">
              <a:latin typeface="Alegreya" panose="00000500000000000000"/>
            </a:endParaRPr>
          </a:p>
        </p:txBody>
      </p:sp>
    </p:spTree>
    <p:extLst>
      <p:ext uri="{BB962C8B-B14F-4D97-AF65-F5344CB8AC3E}">
        <p14:creationId xmlns:p14="http://schemas.microsoft.com/office/powerpoint/2010/main" val="1277463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Connecteur droit 28">
            <a:extLst>
              <a:ext uri="{FF2B5EF4-FFF2-40B4-BE49-F238E27FC236}">
                <a16:creationId xmlns:a16="http://schemas.microsoft.com/office/drawing/2014/main" id="{3030B54C-81F7-49A8-AA9A-BC0923D8999E}"/>
              </a:ext>
            </a:extLst>
          </p:cNvPr>
          <p:cNvCxnSpPr>
            <a:cxnSpLocks/>
          </p:cNvCxnSpPr>
          <p:nvPr/>
        </p:nvCxnSpPr>
        <p:spPr>
          <a:xfrm>
            <a:off x="-12470" y="4221088"/>
            <a:ext cx="9144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E264FD5B-3864-414D-BAE9-8E234CC818E9}"/>
              </a:ext>
            </a:extLst>
          </p:cNvPr>
          <p:cNvCxnSpPr>
            <a:cxnSpLocks/>
          </p:cNvCxnSpPr>
          <p:nvPr/>
        </p:nvCxnSpPr>
        <p:spPr>
          <a:xfrm>
            <a:off x="12700" y="1628800"/>
            <a:ext cx="9144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034147D-4EBF-4570-8949-21D3C797D03F}"/>
              </a:ext>
            </a:extLst>
          </p:cNvPr>
          <p:cNvSpPr/>
          <p:nvPr/>
        </p:nvSpPr>
        <p:spPr>
          <a:xfrm>
            <a:off x="287524" y="1743558"/>
            <a:ext cx="8568952" cy="23762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b="1" dirty="0">
                <a:solidFill>
                  <a:schemeClr val="tx1"/>
                </a:solidFill>
                <a:latin typeface="Milliard Book" panose="02010004040101010103" charset="0"/>
              </a:rPr>
              <a:t>Partie I : Inégalités de résultat</a:t>
            </a:r>
          </a:p>
        </p:txBody>
      </p:sp>
      <p:pic>
        <p:nvPicPr>
          <p:cNvPr id="1028" name="Picture 4" descr="Laboratoire SENS - Université Grenoble Alpes - Accueil">
            <a:extLst>
              <a:ext uri="{FF2B5EF4-FFF2-40B4-BE49-F238E27FC236}">
                <a16:creationId xmlns:a16="http://schemas.microsoft.com/office/drawing/2014/main" id="{C6F2597B-06DC-421F-7DC5-617924ACED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55" y="-42717"/>
            <a:ext cx="2171700" cy="1085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3976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8757C-73DE-A4A1-C960-1704BF2E528E}"/>
              </a:ext>
            </a:extLst>
          </p:cNvPr>
          <p:cNvPicPr>
            <a:picLocks noChangeAspect="1"/>
          </p:cNvPicPr>
          <p:nvPr/>
        </p:nvPicPr>
        <p:blipFill>
          <a:blip r:embed="rId3"/>
          <a:stretch>
            <a:fillRect/>
          </a:stretch>
        </p:blipFill>
        <p:spPr>
          <a:xfrm>
            <a:off x="7413930" y="-6059"/>
            <a:ext cx="1730070" cy="802230"/>
          </a:xfrm>
          <a:prstGeom prst="rect">
            <a:avLst/>
          </a:prstGeom>
        </p:spPr>
      </p:pic>
      <p:sp>
        <p:nvSpPr>
          <p:cNvPr id="30" name="ZoneTexte 10">
            <a:extLst>
              <a:ext uri="{FF2B5EF4-FFF2-40B4-BE49-F238E27FC236}">
                <a16:creationId xmlns:a16="http://schemas.microsoft.com/office/drawing/2014/main" id="{BA04A4BF-C9CC-E040-8B0A-2D8A0B984728}"/>
              </a:ext>
            </a:extLst>
          </p:cNvPr>
          <p:cNvSpPr txBox="1"/>
          <p:nvPr/>
        </p:nvSpPr>
        <p:spPr>
          <a:xfrm>
            <a:off x="180890" y="122775"/>
            <a:ext cx="7415446" cy="523220"/>
          </a:xfrm>
          <a:prstGeom prst="rect">
            <a:avLst/>
          </a:prstGeom>
          <a:solidFill>
            <a:schemeClr val="accent5">
              <a:lumMod val="20000"/>
              <a:lumOff val="80000"/>
            </a:schemeClr>
          </a:solidFill>
        </p:spPr>
        <p:txBody>
          <a:bodyPr wrap="square" rtlCol="0">
            <a:spAutoFit/>
          </a:bodyPr>
          <a:lstStyle/>
          <a:p>
            <a:r>
              <a:rPr lang="fr-FR" sz="2800" dirty="0">
                <a:latin typeface="Milliard Book" panose="02010004040101010103" charset="0"/>
              </a:rPr>
              <a:t>Inégalités de réussite scolaire</a:t>
            </a:r>
            <a:endParaRPr lang="fr-FR" sz="2800" dirty="0">
              <a:latin typeface="Alegreya" panose="00000500000000000000"/>
            </a:endParaRPr>
          </a:p>
        </p:txBody>
      </p:sp>
      <p:sp>
        <p:nvSpPr>
          <p:cNvPr id="19" name="ZoneTexte 10">
            <a:extLst>
              <a:ext uri="{FF2B5EF4-FFF2-40B4-BE49-F238E27FC236}">
                <a16:creationId xmlns:a16="http://schemas.microsoft.com/office/drawing/2014/main" id="{655C8576-B147-DC62-59C4-4A898D8F31F3}"/>
              </a:ext>
            </a:extLst>
          </p:cNvPr>
          <p:cNvSpPr txBox="1"/>
          <p:nvPr/>
        </p:nvSpPr>
        <p:spPr>
          <a:xfrm>
            <a:off x="159322" y="3429000"/>
            <a:ext cx="3125105" cy="615553"/>
          </a:xfrm>
          <a:prstGeom prst="rect">
            <a:avLst/>
          </a:prstGeom>
          <a:noFill/>
        </p:spPr>
        <p:txBody>
          <a:bodyPr wrap="square" rtlCol="0">
            <a:spAutoFit/>
          </a:bodyPr>
          <a:lstStyle/>
          <a:p>
            <a:pPr algn="ctr"/>
            <a:r>
              <a:rPr lang="fr-FR" b="1" dirty="0">
                <a:latin typeface="Milliard (Body)"/>
                <a:cs typeface="Milliard" panose="020B0604020202020204" charset="0"/>
              </a:rPr>
              <a:t>PISA 2022</a:t>
            </a:r>
            <a:endParaRPr lang="fr-FR" dirty="0">
              <a:latin typeface="Milliard (Body)"/>
              <a:cs typeface="Milliard" panose="020B0604020202020204" charset="0"/>
            </a:endParaRPr>
          </a:p>
          <a:p>
            <a:pPr algn="ctr"/>
            <a:endParaRPr lang="fr-FR" sz="1600" dirty="0">
              <a:latin typeface="Milliard" panose="020B0604020202020204" charset="0"/>
              <a:cs typeface="Milliard" panose="020B0604020202020204" charset="0"/>
            </a:endParaRPr>
          </a:p>
        </p:txBody>
      </p:sp>
      <p:pic>
        <p:nvPicPr>
          <p:cNvPr id="23" name="Picture 22">
            <a:extLst>
              <a:ext uri="{FF2B5EF4-FFF2-40B4-BE49-F238E27FC236}">
                <a16:creationId xmlns:a16="http://schemas.microsoft.com/office/drawing/2014/main" id="{FE9C9DDA-7626-5308-7CFC-371D394B6F92}"/>
              </a:ext>
            </a:extLst>
          </p:cNvPr>
          <p:cNvPicPr>
            <a:picLocks noChangeAspect="1"/>
          </p:cNvPicPr>
          <p:nvPr/>
        </p:nvPicPr>
        <p:blipFill>
          <a:blip r:embed="rId4"/>
          <a:stretch>
            <a:fillRect/>
          </a:stretch>
        </p:blipFill>
        <p:spPr>
          <a:xfrm>
            <a:off x="822536" y="1925429"/>
            <a:ext cx="1796057" cy="1538507"/>
          </a:xfrm>
          <a:prstGeom prst="rect">
            <a:avLst/>
          </a:prstGeom>
        </p:spPr>
      </p:pic>
      <p:sp>
        <p:nvSpPr>
          <p:cNvPr id="5" name="ZoneTexte 10">
            <a:extLst>
              <a:ext uri="{FF2B5EF4-FFF2-40B4-BE49-F238E27FC236}">
                <a16:creationId xmlns:a16="http://schemas.microsoft.com/office/drawing/2014/main" id="{BD3D8C90-6D79-97E8-CFFC-9AFB3B493FBC}"/>
              </a:ext>
            </a:extLst>
          </p:cNvPr>
          <p:cNvSpPr txBox="1"/>
          <p:nvPr/>
        </p:nvSpPr>
        <p:spPr>
          <a:xfrm>
            <a:off x="3132192" y="3429000"/>
            <a:ext cx="3125105" cy="1415772"/>
          </a:xfrm>
          <a:prstGeom prst="rect">
            <a:avLst/>
          </a:prstGeom>
          <a:noFill/>
        </p:spPr>
        <p:txBody>
          <a:bodyPr wrap="square" rtlCol="0">
            <a:spAutoFit/>
          </a:bodyPr>
          <a:lstStyle/>
          <a:p>
            <a:pPr algn="ctr"/>
            <a:r>
              <a:rPr lang="fr-FR" b="1" dirty="0">
                <a:latin typeface="Milliard (Body)"/>
                <a:cs typeface="Milliard" panose="020B0604020202020204" charset="0"/>
              </a:rPr>
              <a:t>Lycée généraux &gt; Lycée professionnel</a:t>
            </a:r>
          </a:p>
          <a:p>
            <a:pPr algn="ctr"/>
            <a:r>
              <a:rPr lang="fr-FR" sz="1600" dirty="0">
                <a:latin typeface="Milliard" panose="020B0604020202020204" charset="0"/>
                <a:cs typeface="Milliard" panose="020B0604020202020204" charset="0"/>
              </a:rPr>
              <a:t>(Rapport Baccalauréat d’EPS, 2023)</a:t>
            </a:r>
          </a:p>
          <a:p>
            <a:pPr algn="ctr"/>
            <a:r>
              <a:rPr lang="fr-FR" b="1" i="1" dirty="0">
                <a:latin typeface="Milliard" panose="020B0604020202020204" charset="0"/>
                <a:cs typeface="Milliard" panose="020B0604020202020204" charset="0"/>
              </a:rPr>
              <a:t>ZEP</a:t>
            </a:r>
          </a:p>
          <a:p>
            <a:pPr algn="ctr"/>
            <a:r>
              <a:rPr lang="fr-FR" sz="1600" dirty="0">
                <a:latin typeface="Milliard" panose="020B0604020202020204" charset="0"/>
                <a:cs typeface="Milliard" panose="020B0604020202020204" charset="0"/>
              </a:rPr>
              <a:t>(Vigneron, 2004)</a:t>
            </a:r>
          </a:p>
        </p:txBody>
      </p:sp>
      <p:pic>
        <p:nvPicPr>
          <p:cNvPr id="2" name="Picture 1">
            <a:extLst>
              <a:ext uri="{FF2B5EF4-FFF2-40B4-BE49-F238E27FC236}">
                <a16:creationId xmlns:a16="http://schemas.microsoft.com/office/drawing/2014/main" id="{8E63DF26-5578-29F3-4380-34E5564F2809}"/>
              </a:ext>
            </a:extLst>
          </p:cNvPr>
          <p:cNvPicPr>
            <a:picLocks noChangeAspect="1"/>
          </p:cNvPicPr>
          <p:nvPr/>
        </p:nvPicPr>
        <p:blipFill>
          <a:blip r:embed="rId5"/>
          <a:stretch>
            <a:fillRect/>
          </a:stretch>
        </p:blipFill>
        <p:spPr>
          <a:xfrm>
            <a:off x="3439194" y="1731070"/>
            <a:ext cx="2548931" cy="1697930"/>
          </a:xfrm>
          <a:prstGeom prst="rect">
            <a:avLst/>
          </a:prstGeom>
        </p:spPr>
      </p:pic>
      <p:sp>
        <p:nvSpPr>
          <p:cNvPr id="9" name="ZoneTexte 10">
            <a:extLst>
              <a:ext uri="{FF2B5EF4-FFF2-40B4-BE49-F238E27FC236}">
                <a16:creationId xmlns:a16="http://schemas.microsoft.com/office/drawing/2014/main" id="{91DBD5B5-27EC-034E-E40A-FBC1D73F89D4}"/>
              </a:ext>
            </a:extLst>
          </p:cNvPr>
          <p:cNvSpPr txBox="1"/>
          <p:nvPr/>
        </p:nvSpPr>
        <p:spPr>
          <a:xfrm>
            <a:off x="6566294" y="3453861"/>
            <a:ext cx="1872208" cy="1477328"/>
          </a:xfrm>
          <a:prstGeom prst="rect">
            <a:avLst/>
          </a:prstGeom>
          <a:noFill/>
        </p:spPr>
        <p:txBody>
          <a:bodyPr wrap="square" rtlCol="0">
            <a:spAutoFit/>
          </a:bodyPr>
          <a:lstStyle/>
          <a:p>
            <a:pPr algn="ctr"/>
            <a:r>
              <a:rPr lang="fr-FR" b="1" dirty="0">
                <a:latin typeface="Milliard (Body)"/>
                <a:cs typeface="Milliard" panose="020B0604020202020204" charset="0"/>
              </a:rPr>
              <a:t>Moyenne des filles </a:t>
            </a:r>
            <a:r>
              <a:rPr lang="fr-FR" dirty="0">
                <a:latin typeface="Milliard (Body)"/>
                <a:cs typeface="Milliard" panose="020B0604020202020204" charset="0"/>
              </a:rPr>
              <a:t>(</a:t>
            </a:r>
            <a:r>
              <a:rPr lang="fr-FR" dirty="0" err="1">
                <a:latin typeface="Milliard (Body)"/>
                <a:cs typeface="Milliard" panose="020B0604020202020204" charset="0"/>
              </a:rPr>
              <a:t>Davisse</a:t>
            </a:r>
            <a:r>
              <a:rPr lang="fr-FR" dirty="0">
                <a:latin typeface="Milliard (Body)"/>
                <a:cs typeface="Milliard" panose="020B0604020202020204" charset="0"/>
              </a:rPr>
              <a:t>, 1986, Vigneron, 2006)</a:t>
            </a:r>
          </a:p>
          <a:p>
            <a:pPr algn="ctr"/>
            <a:endParaRPr lang="fr-FR" b="1" dirty="0">
              <a:latin typeface="Milliard (Body)"/>
              <a:cs typeface="Milliard" panose="020B0604020202020204" charset="0"/>
            </a:endParaRPr>
          </a:p>
        </p:txBody>
      </p:sp>
      <p:pic>
        <p:nvPicPr>
          <p:cNvPr id="11" name="Picture 10">
            <a:extLst>
              <a:ext uri="{FF2B5EF4-FFF2-40B4-BE49-F238E27FC236}">
                <a16:creationId xmlns:a16="http://schemas.microsoft.com/office/drawing/2014/main" id="{817CA1B8-367B-200B-655D-5987D0255A57}"/>
              </a:ext>
            </a:extLst>
          </p:cNvPr>
          <p:cNvPicPr>
            <a:picLocks noChangeAspect="1"/>
          </p:cNvPicPr>
          <p:nvPr/>
        </p:nvPicPr>
        <p:blipFill>
          <a:blip r:embed="rId6"/>
          <a:stretch>
            <a:fillRect/>
          </a:stretch>
        </p:blipFill>
        <p:spPr>
          <a:xfrm>
            <a:off x="6636022" y="1672990"/>
            <a:ext cx="1732751" cy="1732751"/>
          </a:xfrm>
          <a:prstGeom prst="rect">
            <a:avLst/>
          </a:prstGeom>
        </p:spPr>
      </p:pic>
    </p:spTree>
    <p:extLst>
      <p:ext uri="{BB962C8B-B14F-4D97-AF65-F5344CB8AC3E}">
        <p14:creationId xmlns:p14="http://schemas.microsoft.com/office/powerpoint/2010/main" val="37304715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8757C-73DE-A4A1-C960-1704BF2E528E}"/>
              </a:ext>
            </a:extLst>
          </p:cNvPr>
          <p:cNvPicPr>
            <a:picLocks noChangeAspect="1"/>
          </p:cNvPicPr>
          <p:nvPr/>
        </p:nvPicPr>
        <p:blipFill>
          <a:blip r:embed="rId3"/>
          <a:stretch>
            <a:fillRect/>
          </a:stretch>
        </p:blipFill>
        <p:spPr>
          <a:xfrm>
            <a:off x="7413930" y="-6059"/>
            <a:ext cx="1730070" cy="802230"/>
          </a:xfrm>
          <a:prstGeom prst="rect">
            <a:avLst/>
          </a:prstGeom>
        </p:spPr>
      </p:pic>
      <p:sp>
        <p:nvSpPr>
          <p:cNvPr id="30" name="ZoneTexte 10">
            <a:extLst>
              <a:ext uri="{FF2B5EF4-FFF2-40B4-BE49-F238E27FC236}">
                <a16:creationId xmlns:a16="http://schemas.microsoft.com/office/drawing/2014/main" id="{BA04A4BF-C9CC-E040-8B0A-2D8A0B984728}"/>
              </a:ext>
            </a:extLst>
          </p:cNvPr>
          <p:cNvSpPr txBox="1"/>
          <p:nvPr/>
        </p:nvSpPr>
        <p:spPr>
          <a:xfrm>
            <a:off x="180890" y="122775"/>
            <a:ext cx="6806255" cy="523220"/>
          </a:xfrm>
          <a:prstGeom prst="rect">
            <a:avLst/>
          </a:prstGeom>
          <a:solidFill>
            <a:schemeClr val="accent5">
              <a:lumMod val="20000"/>
              <a:lumOff val="80000"/>
            </a:schemeClr>
          </a:solidFill>
        </p:spPr>
        <p:txBody>
          <a:bodyPr wrap="square" rtlCol="0">
            <a:spAutoFit/>
          </a:bodyPr>
          <a:lstStyle/>
          <a:p>
            <a:r>
              <a:rPr lang="fr-FR" sz="2800" dirty="0">
                <a:latin typeface="Milliard Book" panose="02010004040101010103" charset="0"/>
              </a:rPr>
              <a:t>Méthodologie</a:t>
            </a:r>
            <a:endParaRPr lang="fr-FR" sz="2800" dirty="0">
              <a:latin typeface="Alegreya" panose="00000500000000000000"/>
            </a:endParaRPr>
          </a:p>
        </p:txBody>
      </p:sp>
      <p:pic>
        <p:nvPicPr>
          <p:cNvPr id="2" name="Picture 1" descr="Illustration de concept abstrait de dépannage informatique">
            <a:extLst>
              <a:ext uri="{FF2B5EF4-FFF2-40B4-BE49-F238E27FC236}">
                <a16:creationId xmlns:a16="http://schemas.microsoft.com/office/drawing/2014/main" id="{9FC4FE7C-4788-E86A-31D3-268055069C6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3750" y="1644808"/>
            <a:ext cx="2131813" cy="2131813"/>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11">
            <a:extLst>
              <a:ext uri="{FF2B5EF4-FFF2-40B4-BE49-F238E27FC236}">
                <a16:creationId xmlns:a16="http://schemas.microsoft.com/office/drawing/2014/main" id="{DA3C3B09-EC70-36F1-E78E-014DE2B9AF69}"/>
              </a:ext>
            </a:extLst>
          </p:cNvPr>
          <p:cNvSpPr txBox="1"/>
          <p:nvPr/>
        </p:nvSpPr>
        <p:spPr>
          <a:xfrm>
            <a:off x="907039" y="3519404"/>
            <a:ext cx="2702516" cy="954107"/>
          </a:xfrm>
          <a:prstGeom prst="rect">
            <a:avLst/>
          </a:prstGeom>
          <a:noFill/>
        </p:spPr>
        <p:txBody>
          <a:bodyPr wrap="square">
            <a:spAutoFit/>
          </a:bodyPr>
          <a:lstStyle/>
          <a:p>
            <a:pPr algn="ctr"/>
            <a:r>
              <a:rPr lang="fr-FR" b="1" dirty="0">
                <a:latin typeface="Milliard Book" panose="02010004040101010103"/>
              </a:rPr>
              <a:t>Données BAC 2022 </a:t>
            </a:r>
          </a:p>
          <a:p>
            <a:pPr algn="ctr"/>
            <a:r>
              <a:rPr lang="fr-FR" dirty="0">
                <a:latin typeface="Milliard Book" panose="02010004040101010103"/>
              </a:rPr>
              <a:t>516 établissements</a:t>
            </a:r>
          </a:p>
          <a:p>
            <a:pPr algn="ctr"/>
            <a:endParaRPr lang="fr-FR" sz="2000" dirty="0">
              <a:latin typeface="Alegreya" panose="00000500000000000000"/>
            </a:endParaRPr>
          </a:p>
        </p:txBody>
      </p:sp>
      <p:sp>
        <p:nvSpPr>
          <p:cNvPr id="5" name="ZoneTexte 11">
            <a:extLst>
              <a:ext uri="{FF2B5EF4-FFF2-40B4-BE49-F238E27FC236}">
                <a16:creationId xmlns:a16="http://schemas.microsoft.com/office/drawing/2014/main" id="{41A2D3D7-152D-3B48-A8EE-9EA43F9DCA52}"/>
              </a:ext>
            </a:extLst>
          </p:cNvPr>
          <p:cNvSpPr txBox="1"/>
          <p:nvPr/>
        </p:nvSpPr>
        <p:spPr>
          <a:xfrm>
            <a:off x="5415152" y="3776621"/>
            <a:ext cx="2702516" cy="1231106"/>
          </a:xfrm>
          <a:prstGeom prst="rect">
            <a:avLst/>
          </a:prstGeom>
          <a:noFill/>
        </p:spPr>
        <p:txBody>
          <a:bodyPr wrap="square">
            <a:spAutoFit/>
          </a:bodyPr>
          <a:lstStyle/>
          <a:p>
            <a:pPr algn="ctr"/>
            <a:r>
              <a:rPr lang="fr-FR" b="1" dirty="0">
                <a:latin typeface="Milliard (Body)"/>
              </a:rPr>
              <a:t>Données administratives </a:t>
            </a:r>
          </a:p>
          <a:p>
            <a:pPr algn="ctr"/>
            <a:r>
              <a:rPr lang="fr-FR" dirty="0">
                <a:latin typeface="Milliard (Body)"/>
              </a:rPr>
              <a:t>(1) IPS (2) Annuaire (3) APAE (DEPP)</a:t>
            </a:r>
          </a:p>
          <a:p>
            <a:pPr algn="ctr"/>
            <a:endParaRPr lang="fr-FR" sz="2000" b="1" dirty="0">
              <a:latin typeface="Alegreya" panose="00000500000000000000"/>
            </a:endParaRPr>
          </a:p>
        </p:txBody>
      </p:sp>
      <p:pic>
        <p:nvPicPr>
          <p:cNvPr id="6" name="Picture 5">
            <a:extLst>
              <a:ext uri="{FF2B5EF4-FFF2-40B4-BE49-F238E27FC236}">
                <a16:creationId xmlns:a16="http://schemas.microsoft.com/office/drawing/2014/main" id="{92F7CA52-F5A5-E558-58CA-BE472801E776}"/>
              </a:ext>
            </a:extLst>
          </p:cNvPr>
          <p:cNvPicPr>
            <a:picLocks noChangeAspect="1"/>
          </p:cNvPicPr>
          <p:nvPr/>
        </p:nvPicPr>
        <p:blipFill>
          <a:blip r:embed="rId5"/>
          <a:stretch>
            <a:fillRect/>
          </a:stretch>
        </p:blipFill>
        <p:spPr>
          <a:xfrm>
            <a:off x="5924160" y="2046551"/>
            <a:ext cx="1730070" cy="1730070"/>
          </a:xfrm>
          <a:prstGeom prst="rect">
            <a:avLst/>
          </a:prstGeom>
        </p:spPr>
      </p:pic>
      <p:sp>
        <p:nvSpPr>
          <p:cNvPr id="10" name="ZoneTexte 11">
            <a:extLst>
              <a:ext uri="{FF2B5EF4-FFF2-40B4-BE49-F238E27FC236}">
                <a16:creationId xmlns:a16="http://schemas.microsoft.com/office/drawing/2014/main" id="{A8AF84B6-4B5A-20BF-0E23-E5EED0650C82}"/>
              </a:ext>
            </a:extLst>
          </p:cNvPr>
          <p:cNvSpPr txBox="1"/>
          <p:nvPr/>
        </p:nvSpPr>
        <p:spPr>
          <a:xfrm>
            <a:off x="907039" y="4419087"/>
            <a:ext cx="2702516" cy="954107"/>
          </a:xfrm>
          <a:prstGeom prst="rect">
            <a:avLst/>
          </a:prstGeom>
          <a:noFill/>
        </p:spPr>
        <p:txBody>
          <a:bodyPr wrap="square">
            <a:spAutoFit/>
          </a:bodyPr>
          <a:lstStyle/>
          <a:p>
            <a:pPr algn="ctr"/>
            <a:r>
              <a:rPr lang="fr-FR" b="1" dirty="0">
                <a:latin typeface="Milliard Book" panose="02010004040101010103"/>
              </a:rPr>
              <a:t>Données BAC 2023</a:t>
            </a:r>
          </a:p>
          <a:p>
            <a:pPr algn="ctr"/>
            <a:r>
              <a:rPr lang="fr-FR" dirty="0">
                <a:latin typeface="Milliard Book" panose="02010004040101010103"/>
              </a:rPr>
              <a:t>1676 établissements</a:t>
            </a:r>
          </a:p>
          <a:p>
            <a:pPr algn="ctr"/>
            <a:endParaRPr lang="fr-FR" sz="2000" dirty="0">
              <a:latin typeface="Alegreya" panose="00000500000000000000"/>
            </a:endParaRPr>
          </a:p>
        </p:txBody>
      </p:sp>
      <p:pic>
        <p:nvPicPr>
          <p:cNvPr id="7" name="Picture 6">
            <a:extLst>
              <a:ext uri="{FF2B5EF4-FFF2-40B4-BE49-F238E27FC236}">
                <a16:creationId xmlns:a16="http://schemas.microsoft.com/office/drawing/2014/main" id="{B6570F68-F1B2-C50B-216D-BFF5E1EA76BD}"/>
              </a:ext>
            </a:extLst>
          </p:cNvPr>
          <p:cNvPicPr>
            <a:picLocks noChangeAspect="1"/>
          </p:cNvPicPr>
          <p:nvPr/>
        </p:nvPicPr>
        <p:blipFill>
          <a:blip r:embed="rId6"/>
          <a:stretch>
            <a:fillRect/>
          </a:stretch>
        </p:blipFill>
        <p:spPr>
          <a:xfrm>
            <a:off x="3749001" y="2529640"/>
            <a:ext cx="1562673" cy="1562673"/>
          </a:xfrm>
          <a:prstGeom prst="rect">
            <a:avLst/>
          </a:prstGeom>
        </p:spPr>
      </p:pic>
      <p:sp>
        <p:nvSpPr>
          <p:cNvPr id="9" name="TextBox 8">
            <a:extLst>
              <a:ext uri="{FF2B5EF4-FFF2-40B4-BE49-F238E27FC236}">
                <a16:creationId xmlns:a16="http://schemas.microsoft.com/office/drawing/2014/main" id="{D8B4DC17-40BC-AF31-3C52-95AB73F51D70}"/>
              </a:ext>
            </a:extLst>
          </p:cNvPr>
          <p:cNvSpPr txBox="1"/>
          <p:nvPr/>
        </p:nvSpPr>
        <p:spPr>
          <a:xfrm>
            <a:off x="0" y="5886442"/>
            <a:ext cx="8604448" cy="830997"/>
          </a:xfrm>
          <a:prstGeom prst="rect">
            <a:avLst/>
          </a:prstGeom>
          <a:noFill/>
        </p:spPr>
        <p:txBody>
          <a:bodyPr wrap="square">
            <a:spAutoFit/>
          </a:bodyPr>
          <a:lstStyle/>
          <a:p>
            <a:r>
              <a:rPr lang="fr-FR" sz="1600" b="1" dirty="0">
                <a:solidFill>
                  <a:srgbClr val="000000"/>
                </a:solidFill>
                <a:latin typeface="Times New Roman" panose="02020603050405020304" pitchFamily="18" charset="0"/>
                <a:ea typeface="Calibri" panose="020F0502020204030204" pitchFamily="34" charset="0"/>
              </a:rPr>
              <a:t>S</a:t>
            </a:r>
            <a:r>
              <a:rPr lang="fr-FR" sz="1600" b="1" dirty="0">
                <a:solidFill>
                  <a:srgbClr val="000000"/>
                </a:solidFill>
                <a:effectLst/>
                <a:latin typeface="Times New Roman" panose="02020603050405020304" pitchFamily="18" charset="0"/>
                <a:ea typeface="Calibri" panose="020F0502020204030204" pitchFamily="34" charset="0"/>
              </a:rPr>
              <a:t>ession 2022: </a:t>
            </a:r>
            <a:r>
              <a:rPr lang="fr-FR" sz="1600" dirty="0">
                <a:solidFill>
                  <a:srgbClr val="000000"/>
                </a:solidFill>
                <a:effectLst/>
                <a:latin typeface="Times New Roman" panose="02020603050405020304" pitchFamily="18" charset="0"/>
                <a:ea typeface="Calibri" panose="020F0502020204030204" pitchFamily="34" charset="0"/>
              </a:rPr>
              <a:t>Strasbourg, Montpellier, Reims, Metz-Nancy, Rennes</a:t>
            </a:r>
          </a:p>
          <a:p>
            <a:r>
              <a:rPr lang="fr-FR" sz="1600" b="1" dirty="0">
                <a:solidFill>
                  <a:srgbClr val="000000"/>
                </a:solidFill>
                <a:latin typeface="Times New Roman" panose="02020603050405020304" pitchFamily="18" charset="0"/>
                <a:ea typeface="Calibri" panose="020F0502020204030204" pitchFamily="34" charset="0"/>
              </a:rPr>
              <a:t>Session 2023: </a:t>
            </a:r>
            <a:r>
              <a:rPr lang="fr-FR" sz="1600" dirty="0">
                <a:solidFill>
                  <a:srgbClr val="000000"/>
                </a:solidFill>
                <a:effectLst/>
                <a:latin typeface="Times New Roman" panose="02020603050405020304" pitchFamily="18" charset="0"/>
                <a:ea typeface="Calibri" panose="020F0502020204030204" pitchFamily="34" charset="0"/>
              </a:rPr>
              <a:t>Créteil, Dijon, Marseille, Montpellier, Nancy, Paris, Poitier, Reims, Strasbourg, Versailles</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0051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8757C-73DE-A4A1-C960-1704BF2E528E}"/>
              </a:ext>
            </a:extLst>
          </p:cNvPr>
          <p:cNvPicPr>
            <a:picLocks noChangeAspect="1"/>
          </p:cNvPicPr>
          <p:nvPr/>
        </p:nvPicPr>
        <p:blipFill>
          <a:blip r:embed="rId3"/>
          <a:stretch>
            <a:fillRect/>
          </a:stretch>
        </p:blipFill>
        <p:spPr>
          <a:xfrm>
            <a:off x="7445754" y="-6060"/>
            <a:ext cx="1730070" cy="802230"/>
          </a:xfrm>
          <a:prstGeom prst="rect">
            <a:avLst/>
          </a:prstGeom>
        </p:spPr>
      </p:pic>
      <p:sp>
        <p:nvSpPr>
          <p:cNvPr id="30" name="ZoneTexte 10">
            <a:extLst>
              <a:ext uri="{FF2B5EF4-FFF2-40B4-BE49-F238E27FC236}">
                <a16:creationId xmlns:a16="http://schemas.microsoft.com/office/drawing/2014/main" id="{BA04A4BF-C9CC-E040-8B0A-2D8A0B984728}"/>
              </a:ext>
            </a:extLst>
          </p:cNvPr>
          <p:cNvSpPr txBox="1"/>
          <p:nvPr/>
        </p:nvSpPr>
        <p:spPr>
          <a:xfrm>
            <a:off x="14481" y="75692"/>
            <a:ext cx="7005791" cy="492443"/>
          </a:xfrm>
          <a:prstGeom prst="rect">
            <a:avLst/>
          </a:prstGeom>
          <a:solidFill>
            <a:schemeClr val="accent5">
              <a:lumMod val="20000"/>
              <a:lumOff val="80000"/>
            </a:schemeClr>
          </a:solidFill>
        </p:spPr>
        <p:txBody>
          <a:bodyPr wrap="square" rtlCol="0">
            <a:spAutoFit/>
          </a:bodyPr>
          <a:lstStyle/>
          <a:p>
            <a:r>
              <a:rPr lang="fr-FR" sz="2600" dirty="0">
                <a:latin typeface="Milliard Book" panose="02010004040101010103" charset="0"/>
              </a:rPr>
              <a:t>De meilleures notes dans le privé</a:t>
            </a:r>
            <a:endParaRPr lang="fr-FR" sz="2600" dirty="0">
              <a:latin typeface="Alegreya" panose="00000500000000000000"/>
            </a:endParaRPr>
          </a:p>
        </p:txBody>
      </p:sp>
      <p:pic>
        <p:nvPicPr>
          <p:cNvPr id="2" name="Picture 1" descr="A graph with a black background&#10;&#10;Description automatically generated">
            <a:extLst>
              <a:ext uri="{FF2B5EF4-FFF2-40B4-BE49-F238E27FC236}">
                <a16:creationId xmlns:a16="http://schemas.microsoft.com/office/drawing/2014/main" id="{42BE925A-5D22-4A3A-A8FF-6166315007C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0187" y="603292"/>
            <a:ext cx="7900268" cy="7010003"/>
          </a:xfrm>
          <a:prstGeom prst="rect">
            <a:avLst/>
          </a:prstGeom>
          <a:noFill/>
          <a:ln>
            <a:noFill/>
          </a:ln>
        </p:spPr>
      </p:pic>
    </p:spTree>
    <p:extLst>
      <p:ext uri="{BB962C8B-B14F-4D97-AF65-F5344CB8AC3E}">
        <p14:creationId xmlns:p14="http://schemas.microsoft.com/office/powerpoint/2010/main" val="1489630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8757C-73DE-A4A1-C960-1704BF2E528E}"/>
              </a:ext>
            </a:extLst>
          </p:cNvPr>
          <p:cNvPicPr>
            <a:picLocks noChangeAspect="1"/>
          </p:cNvPicPr>
          <p:nvPr/>
        </p:nvPicPr>
        <p:blipFill>
          <a:blip r:embed="rId3"/>
          <a:stretch>
            <a:fillRect/>
          </a:stretch>
        </p:blipFill>
        <p:spPr>
          <a:xfrm>
            <a:off x="7445754" y="-6060"/>
            <a:ext cx="1730070" cy="802230"/>
          </a:xfrm>
          <a:prstGeom prst="rect">
            <a:avLst/>
          </a:prstGeom>
        </p:spPr>
      </p:pic>
      <p:sp>
        <p:nvSpPr>
          <p:cNvPr id="30" name="ZoneTexte 10">
            <a:extLst>
              <a:ext uri="{FF2B5EF4-FFF2-40B4-BE49-F238E27FC236}">
                <a16:creationId xmlns:a16="http://schemas.microsoft.com/office/drawing/2014/main" id="{BA04A4BF-C9CC-E040-8B0A-2D8A0B984728}"/>
              </a:ext>
            </a:extLst>
          </p:cNvPr>
          <p:cNvSpPr txBox="1"/>
          <p:nvPr/>
        </p:nvSpPr>
        <p:spPr>
          <a:xfrm>
            <a:off x="14481" y="75692"/>
            <a:ext cx="7005791" cy="892552"/>
          </a:xfrm>
          <a:prstGeom prst="rect">
            <a:avLst/>
          </a:prstGeom>
          <a:solidFill>
            <a:schemeClr val="accent5">
              <a:lumMod val="20000"/>
              <a:lumOff val="80000"/>
            </a:schemeClr>
          </a:solidFill>
        </p:spPr>
        <p:txBody>
          <a:bodyPr wrap="square" rtlCol="0">
            <a:spAutoFit/>
          </a:bodyPr>
          <a:lstStyle/>
          <a:p>
            <a:r>
              <a:rPr lang="fr-FR" sz="2600" dirty="0">
                <a:latin typeface="Milliard Book" panose="02010004040101010103" charset="0"/>
              </a:rPr>
              <a:t>Un effet filière, académie ou statut socio-économique  ?</a:t>
            </a:r>
            <a:endParaRPr lang="fr-FR" sz="2600" dirty="0">
              <a:latin typeface="Alegreya" panose="00000500000000000000"/>
            </a:endParaRPr>
          </a:p>
        </p:txBody>
      </p:sp>
      <p:pic>
        <p:nvPicPr>
          <p:cNvPr id="5" name="Picture 4" descr="A graph with different colored squares&#10;&#10;Description automatically generated">
            <a:extLst>
              <a:ext uri="{FF2B5EF4-FFF2-40B4-BE49-F238E27FC236}">
                <a16:creationId xmlns:a16="http://schemas.microsoft.com/office/drawing/2014/main" id="{879A58A3-9D34-DB58-D947-94C8D6392F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552" y="1268760"/>
            <a:ext cx="7200800" cy="5373216"/>
          </a:xfrm>
          <a:prstGeom prst="rect">
            <a:avLst/>
          </a:prstGeom>
        </p:spPr>
      </p:pic>
    </p:spTree>
    <p:extLst>
      <p:ext uri="{BB962C8B-B14F-4D97-AF65-F5344CB8AC3E}">
        <p14:creationId xmlns:p14="http://schemas.microsoft.com/office/powerpoint/2010/main" val="9146725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8757C-73DE-A4A1-C960-1704BF2E528E}"/>
              </a:ext>
            </a:extLst>
          </p:cNvPr>
          <p:cNvPicPr>
            <a:picLocks noChangeAspect="1"/>
          </p:cNvPicPr>
          <p:nvPr/>
        </p:nvPicPr>
        <p:blipFill>
          <a:blip r:embed="rId3"/>
          <a:stretch>
            <a:fillRect/>
          </a:stretch>
        </p:blipFill>
        <p:spPr>
          <a:xfrm>
            <a:off x="7445754" y="-6060"/>
            <a:ext cx="1730070" cy="802230"/>
          </a:xfrm>
          <a:prstGeom prst="rect">
            <a:avLst/>
          </a:prstGeom>
        </p:spPr>
      </p:pic>
      <p:sp>
        <p:nvSpPr>
          <p:cNvPr id="30" name="ZoneTexte 10">
            <a:extLst>
              <a:ext uri="{FF2B5EF4-FFF2-40B4-BE49-F238E27FC236}">
                <a16:creationId xmlns:a16="http://schemas.microsoft.com/office/drawing/2014/main" id="{BA04A4BF-C9CC-E040-8B0A-2D8A0B984728}"/>
              </a:ext>
            </a:extLst>
          </p:cNvPr>
          <p:cNvSpPr txBox="1"/>
          <p:nvPr/>
        </p:nvSpPr>
        <p:spPr>
          <a:xfrm>
            <a:off x="180890" y="122775"/>
            <a:ext cx="7127414" cy="492443"/>
          </a:xfrm>
          <a:prstGeom prst="rect">
            <a:avLst/>
          </a:prstGeom>
          <a:solidFill>
            <a:schemeClr val="accent5">
              <a:lumMod val="20000"/>
              <a:lumOff val="80000"/>
            </a:schemeClr>
          </a:solidFill>
        </p:spPr>
        <p:txBody>
          <a:bodyPr wrap="square" rtlCol="0">
            <a:spAutoFit/>
          </a:bodyPr>
          <a:lstStyle/>
          <a:p>
            <a:r>
              <a:rPr lang="fr-FR" sz="2600" dirty="0">
                <a:latin typeface="Milliard Book" panose="02010004040101010103" charset="0"/>
              </a:rPr>
              <a:t>Un effet marqué du statut socio-économique</a:t>
            </a:r>
            <a:endParaRPr lang="fr-FR" sz="2600" dirty="0">
              <a:latin typeface="Alegreya" panose="00000500000000000000"/>
            </a:endParaRPr>
          </a:p>
        </p:txBody>
      </p:sp>
      <p:pic>
        <p:nvPicPr>
          <p:cNvPr id="3" name="Picture 2" descr="A graph with colorful dots&#10;&#10;Description automatically generated">
            <a:extLst>
              <a:ext uri="{FF2B5EF4-FFF2-40B4-BE49-F238E27FC236}">
                <a16:creationId xmlns:a16="http://schemas.microsoft.com/office/drawing/2014/main" id="{64AC8696-0369-08B2-5D7A-66E173264C0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15218"/>
            <a:ext cx="9175822" cy="6260018"/>
          </a:xfrm>
          <a:prstGeom prst="rect">
            <a:avLst/>
          </a:prstGeom>
          <a:noFill/>
          <a:ln>
            <a:noFill/>
          </a:ln>
        </p:spPr>
      </p:pic>
    </p:spTree>
    <p:extLst>
      <p:ext uri="{BB962C8B-B14F-4D97-AF65-F5344CB8AC3E}">
        <p14:creationId xmlns:p14="http://schemas.microsoft.com/office/powerpoint/2010/main" val="20988323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1354DF-3BC4-26FA-D02D-98F86C443497}"/>
              </a:ext>
            </a:extLst>
          </p:cNvPr>
          <p:cNvPicPr>
            <a:picLocks noChangeAspect="1"/>
          </p:cNvPicPr>
          <p:nvPr/>
        </p:nvPicPr>
        <p:blipFill rotWithShape="1">
          <a:blip r:embed="rId3"/>
          <a:srcRect t="27587" b="11391"/>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pic>
        <p:nvPicPr>
          <p:cNvPr id="3" name="Picture 2">
            <a:extLst>
              <a:ext uri="{FF2B5EF4-FFF2-40B4-BE49-F238E27FC236}">
                <a16:creationId xmlns:a16="http://schemas.microsoft.com/office/drawing/2014/main" id="{FE11447E-CB24-52E6-40BA-39137C9C8634}"/>
              </a:ext>
            </a:extLst>
          </p:cNvPr>
          <p:cNvPicPr>
            <a:picLocks noChangeAspect="1"/>
          </p:cNvPicPr>
          <p:nvPr/>
        </p:nvPicPr>
        <p:blipFill>
          <a:blip r:embed="rId4"/>
          <a:stretch>
            <a:fillRect/>
          </a:stretch>
        </p:blipFill>
        <p:spPr>
          <a:xfrm>
            <a:off x="0" y="3706860"/>
            <a:ext cx="9144000" cy="1126749"/>
          </a:xfrm>
          <a:prstGeom prst="rect">
            <a:avLst/>
          </a:prstGeom>
        </p:spPr>
      </p:pic>
      <p:pic>
        <p:nvPicPr>
          <p:cNvPr id="10" name="Picture 9">
            <a:extLst>
              <a:ext uri="{FF2B5EF4-FFF2-40B4-BE49-F238E27FC236}">
                <a16:creationId xmlns:a16="http://schemas.microsoft.com/office/drawing/2014/main" id="{51D2C69F-4E89-5479-2E61-7E922BF0C3DC}"/>
              </a:ext>
            </a:extLst>
          </p:cNvPr>
          <p:cNvPicPr>
            <a:picLocks noChangeAspect="1"/>
          </p:cNvPicPr>
          <p:nvPr/>
        </p:nvPicPr>
        <p:blipFill>
          <a:blip r:embed="rId5"/>
          <a:stretch>
            <a:fillRect/>
          </a:stretch>
        </p:blipFill>
        <p:spPr>
          <a:xfrm>
            <a:off x="0" y="5412949"/>
            <a:ext cx="9144000" cy="803066"/>
          </a:xfrm>
          <a:prstGeom prst="rect">
            <a:avLst/>
          </a:prstGeom>
        </p:spPr>
      </p:pic>
      <p:pic>
        <p:nvPicPr>
          <p:cNvPr id="12" name="Picture 11">
            <a:extLst>
              <a:ext uri="{FF2B5EF4-FFF2-40B4-BE49-F238E27FC236}">
                <a16:creationId xmlns:a16="http://schemas.microsoft.com/office/drawing/2014/main" id="{04B0EAA0-EB7B-4867-5B2D-7F0A9AECA647}"/>
              </a:ext>
            </a:extLst>
          </p:cNvPr>
          <p:cNvPicPr>
            <a:picLocks noChangeAspect="1"/>
          </p:cNvPicPr>
          <p:nvPr/>
        </p:nvPicPr>
        <p:blipFill>
          <a:blip r:embed="rId6"/>
          <a:stretch>
            <a:fillRect/>
          </a:stretch>
        </p:blipFill>
        <p:spPr>
          <a:xfrm>
            <a:off x="6444208" y="6056980"/>
            <a:ext cx="2234570" cy="664674"/>
          </a:xfrm>
          <a:prstGeom prst="rect">
            <a:avLst/>
          </a:prstGeom>
        </p:spPr>
      </p:pic>
      <p:pic>
        <p:nvPicPr>
          <p:cNvPr id="13" name="Picture 12">
            <a:extLst>
              <a:ext uri="{FF2B5EF4-FFF2-40B4-BE49-F238E27FC236}">
                <a16:creationId xmlns:a16="http://schemas.microsoft.com/office/drawing/2014/main" id="{6F90C7FD-E6ED-37CB-A28C-9E21EAE6A78D}"/>
              </a:ext>
            </a:extLst>
          </p:cNvPr>
          <p:cNvPicPr>
            <a:picLocks noChangeAspect="1"/>
          </p:cNvPicPr>
          <p:nvPr/>
        </p:nvPicPr>
        <p:blipFill>
          <a:blip r:embed="rId7"/>
          <a:stretch>
            <a:fillRect/>
          </a:stretch>
        </p:blipFill>
        <p:spPr>
          <a:xfrm>
            <a:off x="7956376" y="4177529"/>
            <a:ext cx="964275" cy="656080"/>
          </a:xfrm>
          <a:prstGeom prst="rect">
            <a:avLst/>
          </a:prstGeom>
        </p:spPr>
      </p:pic>
    </p:spTree>
    <p:extLst>
      <p:ext uri="{BB962C8B-B14F-4D97-AF65-F5344CB8AC3E}">
        <p14:creationId xmlns:p14="http://schemas.microsoft.com/office/powerpoint/2010/main" val="4537317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8757C-73DE-A4A1-C960-1704BF2E528E}"/>
              </a:ext>
            </a:extLst>
          </p:cNvPr>
          <p:cNvPicPr>
            <a:picLocks noChangeAspect="1"/>
          </p:cNvPicPr>
          <p:nvPr/>
        </p:nvPicPr>
        <p:blipFill>
          <a:blip r:embed="rId3"/>
          <a:stretch>
            <a:fillRect/>
          </a:stretch>
        </p:blipFill>
        <p:spPr>
          <a:xfrm>
            <a:off x="7413930" y="-6059"/>
            <a:ext cx="1730070" cy="802230"/>
          </a:xfrm>
          <a:prstGeom prst="rect">
            <a:avLst/>
          </a:prstGeom>
        </p:spPr>
      </p:pic>
      <p:sp>
        <p:nvSpPr>
          <p:cNvPr id="30" name="ZoneTexte 10">
            <a:extLst>
              <a:ext uri="{FF2B5EF4-FFF2-40B4-BE49-F238E27FC236}">
                <a16:creationId xmlns:a16="http://schemas.microsoft.com/office/drawing/2014/main" id="{BA04A4BF-C9CC-E040-8B0A-2D8A0B984728}"/>
              </a:ext>
            </a:extLst>
          </p:cNvPr>
          <p:cNvSpPr txBox="1"/>
          <p:nvPr/>
        </p:nvSpPr>
        <p:spPr>
          <a:xfrm>
            <a:off x="180890" y="122775"/>
            <a:ext cx="6806255" cy="523220"/>
          </a:xfrm>
          <a:prstGeom prst="rect">
            <a:avLst/>
          </a:prstGeom>
          <a:solidFill>
            <a:schemeClr val="accent5">
              <a:lumMod val="20000"/>
              <a:lumOff val="80000"/>
            </a:schemeClr>
          </a:solidFill>
        </p:spPr>
        <p:txBody>
          <a:bodyPr wrap="square" rtlCol="0">
            <a:spAutoFit/>
          </a:bodyPr>
          <a:lstStyle/>
          <a:p>
            <a:r>
              <a:rPr lang="fr-FR" sz="2800" dirty="0">
                <a:latin typeface="Milliard Book" panose="02010004040101010103" charset="0"/>
              </a:rPr>
              <a:t>Un résultat consistant entre académie</a:t>
            </a:r>
            <a:endParaRPr lang="fr-FR" sz="2800" dirty="0">
              <a:latin typeface="Alegreya" panose="00000500000000000000"/>
            </a:endParaRPr>
          </a:p>
        </p:txBody>
      </p:sp>
      <p:pic>
        <p:nvPicPr>
          <p:cNvPr id="2" name="Picture 1" descr="A picture containing text, diagram, screenshot, line&#10;&#10;Description automatically generated">
            <a:extLst>
              <a:ext uri="{FF2B5EF4-FFF2-40B4-BE49-F238E27FC236}">
                <a16:creationId xmlns:a16="http://schemas.microsoft.com/office/drawing/2014/main" id="{00AAC4CF-EDB1-9DA5-5E4C-D76AFC141051}"/>
              </a:ext>
            </a:extLst>
          </p:cNvPr>
          <p:cNvPicPr>
            <a:picLocks noChangeAspect="1"/>
          </p:cNvPicPr>
          <p:nvPr/>
        </p:nvPicPr>
        <p:blipFill>
          <a:blip r:embed="rId4"/>
          <a:stretch>
            <a:fillRect/>
          </a:stretch>
        </p:blipFill>
        <p:spPr>
          <a:xfrm>
            <a:off x="-18797" y="6060951"/>
            <a:ext cx="971600" cy="797049"/>
          </a:xfrm>
          <a:prstGeom prst="rect">
            <a:avLst/>
          </a:prstGeom>
        </p:spPr>
      </p:pic>
      <p:pic>
        <p:nvPicPr>
          <p:cNvPr id="5" name="Picture 4">
            <a:extLst>
              <a:ext uri="{FF2B5EF4-FFF2-40B4-BE49-F238E27FC236}">
                <a16:creationId xmlns:a16="http://schemas.microsoft.com/office/drawing/2014/main" id="{6749F47C-FA68-1B25-04E8-F363BAC73F35}"/>
              </a:ext>
            </a:extLst>
          </p:cNvPr>
          <p:cNvPicPr>
            <a:picLocks noChangeAspect="1"/>
          </p:cNvPicPr>
          <p:nvPr/>
        </p:nvPicPr>
        <p:blipFill>
          <a:blip r:embed="rId5"/>
          <a:stretch>
            <a:fillRect/>
          </a:stretch>
        </p:blipFill>
        <p:spPr>
          <a:xfrm>
            <a:off x="236725" y="941309"/>
            <a:ext cx="8295715" cy="5119642"/>
          </a:xfrm>
          <a:prstGeom prst="rect">
            <a:avLst/>
          </a:prstGeom>
        </p:spPr>
      </p:pic>
    </p:spTree>
    <p:extLst>
      <p:ext uri="{BB962C8B-B14F-4D97-AF65-F5344CB8AC3E}">
        <p14:creationId xmlns:p14="http://schemas.microsoft.com/office/powerpoint/2010/main" val="29649308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8757C-73DE-A4A1-C960-1704BF2E528E}"/>
              </a:ext>
            </a:extLst>
          </p:cNvPr>
          <p:cNvPicPr>
            <a:picLocks noChangeAspect="1"/>
          </p:cNvPicPr>
          <p:nvPr/>
        </p:nvPicPr>
        <p:blipFill>
          <a:blip r:embed="rId3"/>
          <a:stretch>
            <a:fillRect/>
          </a:stretch>
        </p:blipFill>
        <p:spPr>
          <a:xfrm>
            <a:off x="7445754" y="-6060"/>
            <a:ext cx="1730070" cy="802230"/>
          </a:xfrm>
          <a:prstGeom prst="rect">
            <a:avLst/>
          </a:prstGeom>
        </p:spPr>
      </p:pic>
      <p:sp>
        <p:nvSpPr>
          <p:cNvPr id="30" name="ZoneTexte 10">
            <a:extLst>
              <a:ext uri="{FF2B5EF4-FFF2-40B4-BE49-F238E27FC236}">
                <a16:creationId xmlns:a16="http://schemas.microsoft.com/office/drawing/2014/main" id="{BA04A4BF-C9CC-E040-8B0A-2D8A0B984728}"/>
              </a:ext>
            </a:extLst>
          </p:cNvPr>
          <p:cNvSpPr txBox="1"/>
          <p:nvPr/>
        </p:nvSpPr>
        <p:spPr>
          <a:xfrm>
            <a:off x="180890" y="122775"/>
            <a:ext cx="7127414" cy="492443"/>
          </a:xfrm>
          <a:prstGeom prst="rect">
            <a:avLst/>
          </a:prstGeom>
          <a:solidFill>
            <a:schemeClr val="accent5">
              <a:lumMod val="20000"/>
              <a:lumOff val="80000"/>
            </a:schemeClr>
          </a:solidFill>
        </p:spPr>
        <p:txBody>
          <a:bodyPr wrap="square" rtlCol="0">
            <a:spAutoFit/>
          </a:bodyPr>
          <a:lstStyle/>
          <a:p>
            <a:r>
              <a:rPr lang="fr-FR" sz="2600" dirty="0">
                <a:latin typeface="Milliard Book" panose="02010004040101010103" charset="0"/>
              </a:rPr>
              <a:t>Pas d’effet net du privé au delà du public scolaire</a:t>
            </a:r>
            <a:endParaRPr lang="fr-FR" sz="2600" dirty="0">
              <a:latin typeface="Alegreya" panose="00000500000000000000"/>
            </a:endParaRPr>
          </a:p>
        </p:txBody>
      </p:sp>
      <p:pic>
        <p:nvPicPr>
          <p:cNvPr id="5" name="Picture 4" descr="A graph with red and blue dots&#10;&#10;Description automatically generated">
            <a:extLst>
              <a:ext uri="{FF2B5EF4-FFF2-40B4-BE49-F238E27FC236}">
                <a16:creationId xmlns:a16="http://schemas.microsoft.com/office/drawing/2014/main" id="{C73FB03C-6449-EC37-6FE2-2E925BD3F1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6" y="1052736"/>
            <a:ext cx="8490697" cy="5241170"/>
          </a:xfrm>
          <a:prstGeom prst="rect">
            <a:avLst/>
          </a:prstGeom>
        </p:spPr>
      </p:pic>
    </p:spTree>
    <p:extLst>
      <p:ext uri="{BB962C8B-B14F-4D97-AF65-F5344CB8AC3E}">
        <p14:creationId xmlns:p14="http://schemas.microsoft.com/office/powerpoint/2010/main" val="33346930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8757C-73DE-A4A1-C960-1704BF2E528E}"/>
              </a:ext>
            </a:extLst>
          </p:cNvPr>
          <p:cNvPicPr>
            <a:picLocks noChangeAspect="1"/>
          </p:cNvPicPr>
          <p:nvPr/>
        </p:nvPicPr>
        <p:blipFill>
          <a:blip r:embed="rId3"/>
          <a:stretch>
            <a:fillRect/>
          </a:stretch>
        </p:blipFill>
        <p:spPr>
          <a:xfrm>
            <a:off x="7413930" y="-6059"/>
            <a:ext cx="1730070" cy="802230"/>
          </a:xfrm>
          <a:prstGeom prst="rect">
            <a:avLst/>
          </a:prstGeom>
        </p:spPr>
      </p:pic>
      <p:sp>
        <p:nvSpPr>
          <p:cNvPr id="30" name="ZoneTexte 10">
            <a:extLst>
              <a:ext uri="{FF2B5EF4-FFF2-40B4-BE49-F238E27FC236}">
                <a16:creationId xmlns:a16="http://schemas.microsoft.com/office/drawing/2014/main" id="{BA04A4BF-C9CC-E040-8B0A-2D8A0B984728}"/>
              </a:ext>
            </a:extLst>
          </p:cNvPr>
          <p:cNvSpPr txBox="1"/>
          <p:nvPr/>
        </p:nvSpPr>
        <p:spPr>
          <a:xfrm>
            <a:off x="180890" y="122775"/>
            <a:ext cx="6806255" cy="523220"/>
          </a:xfrm>
          <a:prstGeom prst="rect">
            <a:avLst/>
          </a:prstGeom>
          <a:solidFill>
            <a:schemeClr val="accent5">
              <a:lumMod val="20000"/>
              <a:lumOff val="80000"/>
            </a:schemeClr>
          </a:solidFill>
        </p:spPr>
        <p:txBody>
          <a:bodyPr wrap="square" rtlCol="0">
            <a:spAutoFit/>
          </a:bodyPr>
          <a:lstStyle/>
          <a:p>
            <a:r>
              <a:rPr lang="fr-FR" sz="2800" dirty="0">
                <a:latin typeface="Milliard Book" panose="02010004040101010103" charset="0"/>
              </a:rPr>
              <a:t>Résultats</a:t>
            </a:r>
            <a:endParaRPr lang="fr-FR" sz="2800" dirty="0">
              <a:latin typeface="Alegreya" panose="00000500000000000000"/>
            </a:endParaRPr>
          </a:p>
        </p:txBody>
      </p:sp>
      <p:sp>
        <p:nvSpPr>
          <p:cNvPr id="3" name="ZoneTexte 10">
            <a:extLst>
              <a:ext uri="{FF2B5EF4-FFF2-40B4-BE49-F238E27FC236}">
                <a16:creationId xmlns:a16="http://schemas.microsoft.com/office/drawing/2014/main" id="{1C23124E-1717-22F4-C9C4-DAC363AF88B4}"/>
              </a:ext>
            </a:extLst>
          </p:cNvPr>
          <p:cNvSpPr txBox="1"/>
          <p:nvPr/>
        </p:nvSpPr>
        <p:spPr>
          <a:xfrm>
            <a:off x="755576" y="1492345"/>
            <a:ext cx="8285509" cy="987504"/>
          </a:xfrm>
          <a:custGeom>
            <a:avLst/>
            <a:gdLst>
              <a:gd name="connsiteX0" fmla="*/ 0 w 8285509"/>
              <a:gd name="connsiteY0" fmla="*/ 164587 h 987504"/>
              <a:gd name="connsiteX1" fmla="*/ 164587 w 8285509"/>
              <a:gd name="connsiteY1" fmla="*/ 0 h 987504"/>
              <a:gd name="connsiteX2" fmla="*/ 827615 w 8285509"/>
              <a:gd name="connsiteY2" fmla="*/ 0 h 987504"/>
              <a:gd name="connsiteX3" fmla="*/ 1570206 w 8285509"/>
              <a:gd name="connsiteY3" fmla="*/ 0 h 987504"/>
              <a:gd name="connsiteX4" fmla="*/ 2074107 w 8285509"/>
              <a:gd name="connsiteY4" fmla="*/ 0 h 987504"/>
              <a:gd name="connsiteX5" fmla="*/ 2498445 w 8285509"/>
              <a:gd name="connsiteY5" fmla="*/ 0 h 987504"/>
              <a:gd name="connsiteX6" fmla="*/ 3002346 w 8285509"/>
              <a:gd name="connsiteY6" fmla="*/ 0 h 987504"/>
              <a:gd name="connsiteX7" fmla="*/ 3585811 w 8285509"/>
              <a:gd name="connsiteY7" fmla="*/ 0 h 987504"/>
              <a:gd name="connsiteX8" fmla="*/ 4248839 w 8285509"/>
              <a:gd name="connsiteY8" fmla="*/ 0 h 987504"/>
              <a:gd name="connsiteX9" fmla="*/ 4752740 w 8285509"/>
              <a:gd name="connsiteY9" fmla="*/ 0 h 987504"/>
              <a:gd name="connsiteX10" fmla="*/ 5574895 w 8285509"/>
              <a:gd name="connsiteY10" fmla="*/ 0 h 987504"/>
              <a:gd name="connsiteX11" fmla="*/ 6237923 w 8285509"/>
              <a:gd name="connsiteY11" fmla="*/ 0 h 987504"/>
              <a:gd name="connsiteX12" fmla="*/ 7060077 w 8285509"/>
              <a:gd name="connsiteY12" fmla="*/ 0 h 987504"/>
              <a:gd name="connsiteX13" fmla="*/ 8120922 w 8285509"/>
              <a:gd name="connsiteY13" fmla="*/ 0 h 987504"/>
              <a:gd name="connsiteX14" fmla="*/ 8285509 w 8285509"/>
              <a:gd name="connsiteY14" fmla="*/ 164587 h 987504"/>
              <a:gd name="connsiteX15" fmla="*/ 8285509 w 8285509"/>
              <a:gd name="connsiteY15" fmla="*/ 822917 h 987504"/>
              <a:gd name="connsiteX16" fmla="*/ 8120922 w 8285509"/>
              <a:gd name="connsiteY16" fmla="*/ 987504 h 987504"/>
              <a:gd name="connsiteX17" fmla="*/ 7378331 w 8285509"/>
              <a:gd name="connsiteY17" fmla="*/ 987504 h 987504"/>
              <a:gd name="connsiteX18" fmla="*/ 6715303 w 8285509"/>
              <a:gd name="connsiteY18" fmla="*/ 987504 h 987504"/>
              <a:gd name="connsiteX19" fmla="*/ 5893148 w 8285509"/>
              <a:gd name="connsiteY19" fmla="*/ 987504 h 987504"/>
              <a:gd name="connsiteX20" fmla="*/ 5309684 w 8285509"/>
              <a:gd name="connsiteY20" fmla="*/ 987504 h 987504"/>
              <a:gd name="connsiteX21" fmla="*/ 4805782 w 8285509"/>
              <a:gd name="connsiteY21" fmla="*/ 987504 h 987504"/>
              <a:gd name="connsiteX22" fmla="*/ 4142755 w 8285509"/>
              <a:gd name="connsiteY22" fmla="*/ 987504 h 987504"/>
              <a:gd name="connsiteX23" fmla="*/ 3400163 w 8285509"/>
              <a:gd name="connsiteY23" fmla="*/ 987504 h 987504"/>
              <a:gd name="connsiteX24" fmla="*/ 2578009 w 8285509"/>
              <a:gd name="connsiteY24" fmla="*/ 987504 h 987504"/>
              <a:gd name="connsiteX25" fmla="*/ 1835417 w 8285509"/>
              <a:gd name="connsiteY25" fmla="*/ 987504 h 987504"/>
              <a:gd name="connsiteX26" fmla="*/ 1013263 w 8285509"/>
              <a:gd name="connsiteY26" fmla="*/ 987504 h 987504"/>
              <a:gd name="connsiteX27" fmla="*/ 164587 w 8285509"/>
              <a:gd name="connsiteY27" fmla="*/ 987504 h 987504"/>
              <a:gd name="connsiteX28" fmla="*/ 0 w 8285509"/>
              <a:gd name="connsiteY28" fmla="*/ 822917 h 987504"/>
              <a:gd name="connsiteX29" fmla="*/ 0 w 8285509"/>
              <a:gd name="connsiteY29" fmla="*/ 164587 h 98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85509" h="987504" fill="none" extrusionOk="0">
                <a:moveTo>
                  <a:pt x="0" y="164587"/>
                </a:moveTo>
                <a:cubicBezTo>
                  <a:pt x="6485" y="79702"/>
                  <a:pt x="89647" y="-9542"/>
                  <a:pt x="164587" y="0"/>
                </a:cubicBezTo>
                <a:cubicBezTo>
                  <a:pt x="336795" y="-3518"/>
                  <a:pt x="545194" y="-1112"/>
                  <a:pt x="827615" y="0"/>
                </a:cubicBezTo>
                <a:cubicBezTo>
                  <a:pt x="1110036" y="1112"/>
                  <a:pt x="1337652" y="25086"/>
                  <a:pt x="1570206" y="0"/>
                </a:cubicBezTo>
                <a:cubicBezTo>
                  <a:pt x="1802760" y="-25086"/>
                  <a:pt x="1899500" y="13522"/>
                  <a:pt x="2074107" y="0"/>
                </a:cubicBezTo>
                <a:cubicBezTo>
                  <a:pt x="2248714" y="-13522"/>
                  <a:pt x="2307380" y="3308"/>
                  <a:pt x="2498445" y="0"/>
                </a:cubicBezTo>
                <a:cubicBezTo>
                  <a:pt x="2689510" y="-3308"/>
                  <a:pt x="2776422" y="23948"/>
                  <a:pt x="3002346" y="0"/>
                </a:cubicBezTo>
                <a:cubicBezTo>
                  <a:pt x="3228270" y="-23948"/>
                  <a:pt x="3427626" y="-2413"/>
                  <a:pt x="3585811" y="0"/>
                </a:cubicBezTo>
                <a:cubicBezTo>
                  <a:pt x="3743996" y="2413"/>
                  <a:pt x="4059997" y="-7219"/>
                  <a:pt x="4248839" y="0"/>
                </a:cubicBezTo>
                <a:cubicBezTo>
                  <a:pt x="4437681" y="7219"/>
                  <a:pt x="4560738" y="8756"/>
                  <a:pt x="4752740" y="0"/>
                </a:cubicBezTo>
                <a:cubicBezTo>
                  <a:pt x="4944742" y="-8756"/>
                  <a:pt x="5272052" y="-12921"/>
                  <a:pt x="5574895" y="0"/>
                </a:cubicBezTo>
                <a:cubicBezTo>
                  <a:pt x="5877739" y="12921"/>
                  <a:pt x="5974214" y="-14257"/>
                  <a:pt x="6237923" y="0"/>
                </a:cubicBezTo>
                <a:cubicBezTo>
                  <a:pt x="6501632" y="14257"/>
                  <a:pt x="6658806" y="14014"/>
                  <a:pt x="7060077" y="0"/>
                </a:cubicBezTo>
                <a:cubicBezTo>
                  <a:pt x="7461348" y="-14014"/>
                  <a:pt x="7845022" y="10018"/>
                  <a:pt x="8120922" y="0"/>
                </a:cubicBezTo>
                <a:cubicBezTo>
                  <a:pt x="8206103" y="20941"/>
                  <a:pt x="8293421" y="60363"/>
                  <a:pt x="8285509" y="164587"/>
                </a:cubicBezTo>
                <a:cubicBezTo>
                  <a:pt x="8318416" y="370393"/>
                  <a:pt x="8310405" y="603732"/>
                  <a:pt x="8285509" y="822917"/>
                </a:cubicBezTo>
                <a:cubicBezTo>
                  <a:pt x="8287675" y="891923"/>
                  <a:pt x="8217926" y="969457"/>
                  <a:pt x="8120922" y="987504"/>
                </a:cubicBezTo>
                <a:cubicBezTo>
                  <a:pt x="7820792" y="1014363"/>
                  <a:pt x="7674595" y="1005896"/>
                  <a:pt x="7378331" y="987504"/>
                </a:cubicBezTo>
                <a:cubicBezTo>
                  <a:pt x="7082067" y="969112"/>
                  <a:pt x="6945700" y="1002562"/>
                  <a:pt x="6715303" y="987504"/>
                </a:cubicBezTo>
                <a:cubicBezTo>
                  <a:pt x="6484906" y="972446"/>
                  <a:pt x="6076323" y="972140"/>
                  <a:pt x="5893148" y="987504"/>
                </a:cubicBezTo>
                <a:cubicBezTo>
                  <a:pt x="5709973" y="1002868"/>
                  <a:pt x="5482020" y="987902"/>
                  <a:pt x="5309684" y="987504"/>
                </a:cubicBezTo>
                <a:cubicBezTo>
                  <a:pt x="5137348" y="987106"/>
                  <a:pt x="4965081" y="976355"/>
                  <a:pt x="4805782" y="987504"/>
                </a:cubicBezTo>
                <a:cubicBezTo>
                  <a:pt x="4646483" y="998653"/>
                  <a:pt x="4405157" y="973482"/>
                  <a:pt x="4142755" y="987504"/>
                </a:cubicBezTo>
                <a:cubicBezTo>
                  <a:pt x="3880353" y="1001526"/>
                  <a:pt x="3666448" y="1020225"/>
                  <a:pt x="3400163" y="987504"/>
                </a:cubicBezTo>
                <a:cubicBezTo>
                  <a:pt x="3133878" y="954783"/>
                  <a:pt x="2864806" y="1015635"/>
                  <a:pt x="2578009" y="987504"/>
                </a:cubicBezTo>
                <a:cubicBezTo>
                  <a:pt x="2291212" y="959373"/>
                  <a:pt x="1992363" y="985966"/>
                  <a:pt x="1835417" y="987504"/>
                </a:cubicBezTo>
                <a:cubicBezTo>
                  <a:pt x="1678471" y="989042"/>
                  <a:pt x="1236739" y="952942"/>
                  <a:pt x="1013263" y="987504"/>
                </a:cubicBezTo>
                <a:cubicBezTo>
                  <a:pt x="789787" y="1022066"/>
                  <a:pt x="418277" y="1004739"/>
                  <a:pt x="164587" y="987504"/>
                </a:cubicBezTo>
                <a:cubicBezTo>
                  <a:pt x="77636" y="983415"/>
                  <a:pt x="-2014" y="920605"/>
                  <a:pt x="0" y="822917"/>
                </a:cubicBezTo>
                <a:cubicBezTo>
                  <a:pt x="7471" y="606135"/>
                  <a:pt x="17317" y="326909"/>
                  <a:pt x="0" y="164587"/>
                </a:cubicBezTo>
                <a:close/>
              </a:path>
              <a:path w="8285509" h="987504" stroke="0" extrusionOk="0">
                <a:moveTo>
                  <a:pt x="0" y="164587"/>
                </a:moveTo>
                <a:cubicBezTo>
                  <a:pt x="-5360" y="70382"/>
                  <a:pt x="61045" y="4745"/>
                  <a:pt x="164587" y="0"/>
                </a:cubicBezTo>
                <a:cubicBezTo>
                  <a:pt x="439223" y="8589"/>
                  <a:pt x="639869" y="35809"/>
                  <a:pt x="986742" y="0"/>
                </a:cubicBezTo>
                <a:cubicBezTo>
                  <a:pt x="1333616" y="-35809"/>
                  <a:pt x="1334216" y="-13928"/>
                  <a:pt x="1570206" y="0"/>
                </a:cubicBezTo>
                <a:cubicBezTo>
                  <a:pt x="1806196" y="13928"/>
                  <a:pt x="1929979" y="17594"/>
                  <a:pt x="2074107" y="0"/>
                </a:cubicBezTo>
                <a:cubicBezTo>
                  <a:pt x="2218235" y="-17594"/>
                  <a:pt x="2488170" y="-2269"/>
                  <a:pt x="2816699" y="0"/>
                </a:cubicBezTo>
                <a:cubicBezTo>
                  <a:pt x="3145228" y="2269"/>
                  <a:pt x="3116277" y="-10761"/>
                  <a:pt x="3400163" y="0"/>
                </a:cubicBezTo>
                <a:cubicBezTo>
                  <a:pt x="3684049" y="10761"/>
                  <a:pt x="3999823" y="25303"/>
                  <a:pt x="4222318" y="0"/>
                </a:cubicBezTo>
                <a:cubicBezTo>
                  <a:pt x="4444814" y="-25303"/>
                  <a:pt x="4564360" y="-23787"/>
                  <a:pt x="4726219" y="0"/>
                </a:cubicBezTo>
                <a:cubicBezTo>
                  <a:pt x="4888078" y="23787"/>
                  <a:pt x="5146155" y="9946"/>
                  <a:pt x="5548374" y="0"/>
                </a:cubicBezTo>
                <a:cubicBezTo>
                  <a:pt x="5950594" y="-9946"/>
                  <a:pt x="5782364" y="-3907"/>
                  <a:pt x="5972712" y="0"/>
                </a:cubicBezTo>
                <a:cubicBezTo>
                  <a:pt x="6163060" y="3907"/>
                  <a:pt x="6453062" y="-4814"/>
                  <a:pt x="6635739" y="0"/>
                </a:cubicBezTo>
                <a:cubicBezTo>
                  <a:pt x="6818416" y="4814"/>
                  <a:pt x="7137877" y="9677"/>
                  <a:pt x="7298767" y="0"/>
                </a:cubicBezTo>
                <a:cubicBezTo>
                  <a:pt x="7459657" y="-9677"/>
                  <a:pt x="7815513" y="17560"/>
                  <a:pt x="8120922" y="0"/>
                </a:cubicBezTo>
                <a:cubicBezTo>
                  <a:pt x="8221327" y="11644"/>
                  <a:pt x="8301134" y="60007"/>
                  <a:pt x="8285509" y="164587"/>
                </a:cubicBezTo>
                <a:cubicBezTo>
                  <a:pt x="8291128" y="417874"/>
                  <a:pt x="8298664" y="498637"/>
                  <a:pt x="8285509" y="822917"/>
                </a:cubicBezTo>
                <a:cubicBezTo>
                  <a:pt x="8280412" y="909013"/>
                  <a:pt x="8199884" y="969659"/>
                  <a:pt x="8120922" y="987504"/>
                </a:cubicBezTo>
                <a:cubicBezTo>
                  <a:pt x="7933236" y="993302"/>
                  <a:pt x="7742566" y="992093"/>
                  <a:pt x="7378331" y="987504"/>
                </a:cubicBezTo>
                <a:cubicBezTo>
                  <a:pt x="7014096" y="982915"/>
                  <a:pt x="7112453" y="1007597"/>
                  <a:pt x="6953993" y="987504"/>
                </a:cubicBezTo>
                <a:cubicBezTo>
                  <a:pt x="6795533" y="967411"/>
                  <a:pt x="6604657" y="973672"/>
                  <a:pt x="6450092" y="987504"/>
                </a:cubicBezTo>
                <a:cubicBezTo>
                  <a:pt x="6295527" y="1001336"/>
                  <a:pt x="6020159" y="1008956"/>
                  <a:pt x="5627937" y="987504"/>
                </a:cubicBezTo>
                <a:cubicBezTo>
                  <a:pt x="5235716" y="966052"/>
                  <a:pt x="5226281" y="967494"/>
                  <a:pt x="4964909" y="987504"/>
                </a:cubicBezTo>
                <a:cubicBezTo>
                  <a:pt x="4703537" y="1007514"/>
                  <a:pt x="4595446" y="985402"/>
                  <a:pt x="4461008" y="987504"/>
                </a:cubicBezTo>
                <a:cubicBezTo>
                  <a:pt x="4326570" y="989606"/>
                  <a:pt x="3946371" y="1010165"/>
                  <a:pt x="3797980" y="987504"/>
                </a:cubicBezTo>
                <a:cubicBezTo>
                  <a:pt x="3649589" y="964843"/>
                  <a:pt x="3516957" y="976073"/>
                  <a:pt x="3373642" y="987504"/>
                </a:cubicBezTo>
                <a:cubicBezTo>
                  <a:pt x="3230327" y="998935"/>
                  <a:pt x="3138987" y="967824"/>
                  <a:pt x="2949304" y="987504"/>
                </a:cubicBezTo>
                <a:cubicBezTo>
                  <a:pt x="2759621" y="1007184"/>
                  <a:pt x="2567441" y="961011"/>
                  <a:pt x="2286276" y="987504"/>
                </a:cubicBezTo>
                <a:cubicBezTo>
                  <a:pt x="2005111" y="1013997"/>
                  <a:pt x="1971334" y="996696"/>
                  <a:pt x="1782375" y="987504"/>
                </a:cubicBezTo>
                <a:cubicBezTo>
                  <a:pt x="1593416" y="978312"/>
                  <a:pt x="1313638" y="990131"/>
                  <a:pt x="1039784" y="987504"/>
                </a:cubicBezTo>
                <a:cubicBezTo>
                  <a:pt x="765930" y="984877"/>
                  <a:pt x="586007" y="948163"/>
                  <a:pt x="164587" y="987504"/>
                </a:cubicBezTo>
                <a:cubicBezTo>
                  <a:pt x="70371" y="997844"/>
                  <a:pt x="-766" y="911404"/>
                  <a:pt x="0" y="822917"/>
                </a:cubicBezTo>
                <a:cubicBezTo>
                  <a:pt x="14572" y="546673"/>
                  <a:pt x="28968" y="358276"/>
                  <a:pt x="0" y="164587"/>
                </a:cubicBezTo>
                <a:close/>
              </a:path>
            </a:pathLst>
          </a:custGeom>
          <a:solidFill>
            <a:srgbClr val="DCF4DC">
              <a:alpha val="32000"/>
            </a:srgbClr>
          </a:solidFill>
          <a:ln w="38100">
            <a:solidFill>
              <a:srgbClr val="00206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2600" dirty="0">
                <a:latin typeface="Milliard Book" panose="02010004040101010103" charset="0"/>
              </a:rPr>
              <a:t>Un effet net du statut socio-économique au-delà de la filière, du secteur ou de l’académie</a:t>
            </a:r>
            <a:endParaRPr lang="fr-FR" sz="2600" dirty="0">
              <a:latin typeface="Alegreya" panose="00000500000000000000"/>
            </a:endParaRPr>
          </a:p>
        </p:txBody>
      </p:sp>
      <p:sp>
        <p:nvSpPr>
          <p:cNvPr id="7" name="ZoneTexte 10">
            <a:extLst>
              <a:ext uri="{FF2B5EF4-FFF2-40B4-BE49-F238E27FC236}">
                <a16:creationId xmlns:a16="http://schemas.microsoft.com/office/drawing/2014/main" id="{24B6C717-88BC-1ABD-1696-2D23F1319AA3}"/>
              </a:ext>
            </a:extLst>
          </p:cNvPr>
          <p:cNvSpPr txBox="1"/>
          <p:nvPr/>
        </p:nvSpPr>
        <p:spPr>
          <a:xfrm>
            <a:off x="180890" y="1713682"/>
            <a:ext cx="432048" cy="544830"/>
          </a:xfrm>
          <a:custGeom>
            <a:avLst/>
            <a:gdLst>
              <a:gd name="connsiteX0" fmla="*/ 0 w 432048"/>
              <a:gd name="connsiteY0" fmla="*/ 72009 h 544830"/>
              <a:gd name="connsiteX1" fmla="*/ 72009 w 432048"/>
              <a:gd name="connsiteY1" fmla="*/ 0 h 544830"/>
              <a:gd name="connsiteX2" fmla="*/ 360039 w 432048"/>
              <a:gd name="connsiteY2" fmla="*/ 0 h 544830"/>
              <a:gd name="connsiteX3" fmla="*/ 432048 w 432048"/>
              <a:gd name="connsiteY3" fmla="*/ 72009 h 544830"/>
              <a:gd name="connsiteX4" fmla="*/ 432048 w 432048"/>
              <a:gd name="connsiteY4" fmla="*/ 472821 h 544830"/>
              <a:gd name="connsiteX5" fmla="*/ 360039 w 432048"/>
              <a:gd name="connsiteY5" fmla="*/ 544830 h 544830"/>
              <a:gd name="connsiteX6" fmla="*/ 72009 w 432048"/>
              <a:gd name="connsiteY6" fmla="*/ 544830 h 544830"/>
              <a:gd name="connsiteX7" fmla="*/ 0 w 432048"/>
              <a:gd name="connsiteY7" fmla="*/ 472821 h 544830"/>
              <a:gd name="connsiteX8" fmla="*/ 0 w 432048"/>
              <a:gd name="connsiteY8" fmla="*/ 72009 h 5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048" h="544830" fill="none" extrusionOk="0">
                <a:moveTo>
                  <a:pt x="0" y="72009"/>
                </a:moveTo>
                <a:cubicBezTo>
                  <a:pt x="2980" y="36676"/>
                  <a:pt x="32922" y="7061"/>
                  <a:pt x="72009" y="0"/>
                </a:cubicBezTo>
                <a:cubicBezTo>
                  <a:pt x="172623" y="-2538"/>
                  <a:pt x="245629" y="8857"/>
                  <a:pt x="360039" y="0"/>
                </a:cubicBezTo>
                <a:cubicBezTo>
                  <a:pt x="405577" y="-7162"/>
                  <a:pt x="429753" y="31353"/>
                  <a:pt x="432048" y="72009"/>
                </a:cubicBezTo>
                <a:cubicBezTo>
                  <a:pt x="412390" y="162447"/>
                  <a:pt x="448220" y="295960"/>
                  <a:pt x="432048" y="472821"/>
                </a:cubicBezTo>
                <a:cubicBezTo>
                  <a:pt x="428757" y="505882"/>
                  <a:pt x="400010" y="542094"/>
                  <a:pt x="360039" y="544830"/>
                </a:cubicBezTo>
                <a:cubicBezTo>
                  <a:pt x="290803" y="542756"/>
                  <a:pt x="186438" y="546475"/>
                  <a:pt x="72009" y="544830"/>
                </a:cubicBezTo>
                <a:cubicBezTo>
                  <a:pt x="26960" y="545047"/>
                  <a:pt x="3123" y="506961"/>
                  <a:pt x="0" y="472821"/>
                </a:cubicBezTo>
                <a:cubicBezTo>
                  <a:pt x="16411" y="343945"/>
                  <a:pt x="-1625" y="252714"/>
                  <a:pt x="0" y="72009"/>
                </a:cubicBezTo>
                <a:close/>
              </a:path>
              <a:path w="432048" h="544830" stroke="0" extrusionOk="0">
                <a:moveTo>
                  <a:pt x="0" y="72009"/>
                </a:moveTo>
                <a:cubicBezTo>
                  <a:pt x="-6057" y="28504"/>
                  <a:pt x="26124" y="2295"/>
                  <a:pt x="72009" y="0"/>
                </a:cubicBezTo>
                <a:cubicBezTo>
                  <a:pt x="202467" y="555"/>
                  <a:pt x="226363" y="1090"/>
                  <a:pt x="360039" y="0"/>
                </a:cubicBezTo>
                <a:cubicBezTo>
                  <a:pt x="395306" y="-3424"/>
                  <a:pt x="430560" y="35294"/>
                  <a:pt x="432048" y="72009"/>
                </a:cubicBezTo>
                <a:cubicBezTo>
                  <a:pt x="423707" y="269457"/>
                  <a:pt x="413172" y="298424"/>
                  <a:pt x="432048" y="472821"/>
                </a:cubicBezTo>
                <a:cubicBezTo>
                  <a:pt x="432805" y="511032"/>
                  <a:pt x="396298" y="544292"/>
                  <a:pt x="360039" y="544830"/>
                </a:cubicBezTo>
                <a:cubicBezTo>
                  <a:pt x="232784" y="542878"/>
                  <a:pt x="180503" y="545082"/>
                  <a:pt x="72009" y="544830"/>
                </a:cubicBezTo>
                <a:cubicBezTo>
                  <a:pt x="29269" y="549745"/>
                  <a:pt x="-2170" y="510073"/>
                  <a:pt x="0" y="472821"/>
                </a:cubicBezTo>
                <a:cubicBezTo>
                  <a:pt x="-15452" y="303866"/>
                  <a:pt x="-17036" y="155889"/>
                  <a:pt x="0" y="72009"/>
                </a:cubicBezTo>
                <a:close/>
              </a:path>
            </a:pathLst>
          </a:custGeom>
          <a:solidFill>
            <a:srgbClr val="DCF4DC">
              <a:alpha val="32000"/>
            </a:srgbClr>
          </a:solidFill>
          <a:ln w="38100">
            <a:solidFill>
              <a:srgbClr val="DF3A0B"/>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sz="2600" dirty="0">
                <a:latin typeface="Milliard Book" panose="02010004040101010103" charset="0"/>
              </a:rPr>
              <a:t>1</a:t>
            </a:r>
            <a:endParaRPr lang="fr-FR" sz="2600" dirty="0">
              <a:latin typeface="Alegreya" panose="00000500000000000000"/>
            </a:endParaRPr>
          </a:p>
        </p:txBody>
      </p:sp>
      <p:sp>
        <p:nvSpPr>
          <p:cNvPr id="8" name="ZoneTexte 10">
            <a:extLst>
              <a:ext uri="{FF2B5EF4-FFF2-40B4-BE49-F238E27FC236}">
                <a16:creationId xmlns:a16="http://schemas.microsoft.com/office/drawing/2014/main" id="{61C67E19-EC90-96D7-B90E-84A9BBE3E1A0}"/>
              </a:ext>
            </a:extLst>
          </p:cNvPr>
          <p:cNvSpPr txBox="1"/>
          <p:nvPr/>
        </p:nvSpPr>
        <p:spPr>
          <a:xfrm>
            <a:off x="755576" y="2792356"/>
            <a:ext cx="8285509" cy="987504"/>
          </a:xfrm>
          <a:custGeom>
            <a:avLst/>
            <a:gdLst>
              <a:gd name="connsiteX0" fmla="*/ 0 w 8285509"/>
              <a:gd name="connsiteY0" fmla="*/ 164587 h 987504"/>
              <a:gd name="connsiteX1" fmla="*/ 164587 w 8285509"/>
              <a:gd name="connsiteY1" fmla="*/ 0 h 987504"/>
              <a:gd name="connsiteX2" fmla="*/ 827615 w 8285509"/>
              <a:gd name="connsiteY2" fmla="*/ 0 h 987504"/>
              <a:gd name="connsiteX3" fmla="*/ 1570206 w 8285509"/>
              <a:gd name="connsiteY3" fmla="*/ 0 h 987504"/>
              <a:gd name="connsiteX4" fmla="*/ 2074107 w 8285509"/>
              <a:gd name="connsiteY4" fmla="*/ 0 h 987504"/>
              <a:gd name="connsiteX5" fmla="*/ 2498445 w 8285509"/>
              <a:gd name="connsiteY5" fmla="*/ 0 h 987504"/>
              <a:gd name="connsiteX6" fmla="*/ 3002346 w 8285509"/>
              <a:gd name="connsiteY6" fmla="*/ 0 h 987504"/>
              <a:gd name="connsiteX7" fmla="*/ 3585811 w 8285509"/>
              <a:gd name="connsiteY7" fmla="*/ 0 h 987504"/>
              <a:gd name="connsiteX8" fmla="*/ 4248839 w 8285509"/>
              <a:gd name="connsiteY8" fmla="*/ 0 h 987504"/>
              <a:gd name="connsiteX9" fmla="*/ 4752740 w 8285509"/>
              <a:gd name="connsiteY9" fmla="*/ 0 h 987504"/>
              <a:gd name="connsiteX10" fmla="*/ 5574895 w 8285509"/>
              <a:gd name="connsiteY10" fmla="*/ 0 h 987504"/>
              <a:gd name="connsiteX11" fmla="*/ 6237923 w 8285509"/>
              <a:gd name="connsiteY11" fmla="*/ 0 h 987504"/>
              <a:gd name="connsiteX12" fmla="*/ 7060077 w 8285509"/>
              <a:gd name="connsiteY12" fmla="*/ 0 h 987504"/>
              <a:gd name="connsiteX13" fmla="*/ 8120922 w 8285509"/>
              <a:gd name="connsiteY13" fmla="*/ 0 h 987504"/>
              <a:gd name="connsiteX14" fmla="*/ 8285509 w 8285509"/>
              <a:gd name="connsiteY14" fmla="*/ 164587 h 987504"/>
              <a:gd name="connsiteX15" fmla="*/ 8285509 w 8285509"/>
              <a:gd name="connsiteY15" fmla="*/ 822917 h 987504"/>
              <a:gd name="connsiteX16" fmla="*/ 8120922 w 8285509"/>
              <a:gd name="connsiteY16" fmla="*/ 987504 h 987504"/>
              <a:gd name="connsiteX17" fmla="*/ 7378331 w 8285509"/>
              <a:gd name="connsiteY17" fmla="*/ 987504 h 987504"/>
              <a:gd name="connsiteX18" fmla="*/ 6715303 w 8285509"/>
              <a:gd name="connsiteY18" fmla="*/ 987504 h 987504"/>
              <a:gd name="connsiteX19" fmla="*/ 5893148 w 8285509"/>
              <a:gd name="connsiteY19" fmla="*/ 987504 h 987504"/>
              <a:gd name="connsiteX20" fmla="*/ 5309684 w 8285509"/>
              <a:gd name="connsiteY20" fmla="*/ 987504 h 987504"/>
              <a:gd name="connsiteX21" fmla="*/ 4805782 w 8285509"/>
              <a:gd name="connsiteY21" fmla="*/ 987504 h 987504"/>
              <a:gd name="connsiteX22" fmla="*/ 4142755 w 8285509"/>
              <a:gd name="connsiteY22" fmla="*/ 987504 h 987504"/>
              <a:gd name="connsiteX23" fmla="*/ 3400163 w 8285509"/>
              <a:gd name="connsiteY23" fmla="*/ 987504 h 987504"/>
              <a:gd name="connsiteX24" fmla="*/ 2578009 w 8285509"/>
              <a:gd name="connsiteY24" fmla="*/ 987504 h 987504"/>
              <a:gd name="connsiteX25" fmla="*/ 1835417 w 8285509"/>
              <a:gd name="connsiteY25" fmla="*/ 987504 h 987504"/>
              <a:gd name="connsiteX26" fmla="*/ 1013263 w 8285509"/>
              <a:gd name="connsiteY26" fmla="*/ 987504 h 987504"/>
              <a:gd name="connsiteX27" fmla="*/ 164587 w 8285509"/>
              <a:gd name="connsiteY27" fmla="*/ 987504 h 987504"/>
              <a:gd name="connsiteX28" fmla="*/ 0 w 8285509"/>
              <a:gd name="connsiteY28" fmla="*/ 822917 h 987504"/>
              <a:gd name="connsiteX29" fmla="*/ 0 w 8285509"/>
              <a:gd name="connsiteY29" fmla="*/ 164587 h 98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85509" h="987504" fill="none" extrusionOk="0">
                <a:moveTo>
                  <a:pt x="0" y="164587"/>
                </a:moveTo>
                <a:cubicBezTo>
                  <a:pt x="6485" y="79702"/>
                  <a:pt x="89647" y="-9542"/>
                  <a:pt x="164587" y="0"/>
                </a:cubicBezTo>
                <a:cubicBezTo>
                  <a:pt x="336795" y="-3518"/>
                  <a:pt x="545194" y="-1112"/>
                  <a:pt x="827615" y="0"/>
                </a:cubicBezTo>
                <a:cubicBezTo>
                  <a:pt x="1110036" y="1112"/>
                  <a:pt x="1337652" y="25086"/>
                  <a:pt x="1570206" y="0"/>
                </a:cubicBezTo>
                <a:cubicBezTo>
                  <a:pt x="1802760" y="-25086"/>
                  <a:pt x="1899500" y="13522"/>
                  <a:pt x="2074107" y="0"/>
                </a:cubicBezTo>
                <a:cubicBezTo>
                  <a:pt x="2248714" y="-13522"/>
                  <a:pt x="2307380" y="3308"/>
                  <a:pt x="2498445" y="0"/>
                </a:cubicBezTo>
                <a:cubicBezTo>
                  <a:pt x="2689510" y="-3308"/>
                  <a:pt x="2776422" y="23948"/>
                  <a:pt x="3002346" y="0"/>
                </a:cubicBezTo>
                <a:cubicBezTo>
                  <a:pt x="3228270" y="-23948"/>
                  <a:pt x="3427626" y="-2413"/>
                  <a:pt x="3585811" y="0"/>
                </a:cubicBezTo>
                <a:cubicBezTo>
                  <a:pt x="3743996" y="2413"/>
                  <a:pt x="4059997" y="-7219"/>
                  <a:pt x="4248839" y="0"/>
                </a:cubicBezTo>
                <a:cubicBezTo>
                  <a:pt x="4437681" y="7219"/>
                  <a:pt x="4560738" y="8756"/>
                  <a:pt x="4752740" y="0"/>
                </a:cubicBezTo>
                <a:cubicBezTo>
                  <a:pt x="4944742" y="-8756"/>
                  <a:pt x="5272052" y="-12921"/>
                  <a:pt x="5574895" y="0"/>
                </a:cubicBezTo>
                <a:cubicBezTo>
                  <a:pt x="5877739" y="12921"/>
                  <a:pt x="5974214" y="-14257"/>
                  <a:pt x="6237923" y="0"/>
                </a:cubicBezTo>
                <a:cubicBezTo>
                  <a:pt x="6501632" y="14257"/>
                  <a:pt x="6658806" y="14014"/>
                  <a:pt x="7060077" y="0"/>
                </a:cubicBezTo>
                <a:cubicBezTo>
                  <a:pt x="7461348" y="-14014"/>
                  <a:pt x="7845022" y="10018"/>
                  <a:pt x="8120922" y="0"/>
                </a:cubicBezTo>
                <a:cubicBezTo>
                  <a:pt x="8206103" y="20941"/>
                  <a:pt x="8293421" y="60363"/>
                  <a:pt x="8285509" y="164587"/>
                </a:cubicBezTo>
                <a:cubicBezTo>
                  <a:pt x="8318416" y="370393"/>
                  <a:pt x="8310405" y="603732"/>
                  <a:pt x="8285509" y="822917"/>
                </a:cubicBezTo>
                <a:cubicBezTo>
                  <a:pt x="8287675" y="891923"/>
                  <a:pt x="8217926" y="969457"/>
                  <a:pt x="8120922" y="987504"/>
                </a:cubicBezTo>
                <a:cubicBezTo>
                  <a:pt x="7820792" y="1014363"/>
                  <a:pt x="7674595" y="1005896"/>
                  <a:pt x="7378331" y="987504"/>
                </a:cubicBezTo>
                <a:cubicBezTo>
                  <a:pt x="7082067" y="969112"/>
                  <a:pt x="6945700" y="1002562"/>
                  <a:pt x="6715303" y="987504"/>
                </a:cubicBezTo>
                <a:cubicBezTo>
                  <a:pt x="6484906" y="972446"/>
                  <a:pt x="6076323" y="972140"/>
                  <a:pt x="5893148" y="987504"/>
                </a:cubicBezTo>
                <a:cubicBezTo>
                  <a:pt x="5709973" y="1002868"/>
                  <a:pt x="5482020" y="987902"/>
                  <a:pt x="5309684" y="987504"/>
                </a:cubicBezTo>
                <a:cubicBezTo>
                  <a:pt x="5137348" y="987106"/>
                  <a:pt x="4965081" y="976355"/>
                  <a:pt x="4805782" y="987504"/>
                </a:cubicBezTo>
                <a:cubicBezTo>
                  <a:pt x="4646483" y="998653"/>
                  <a:pt x="4405157" y="973482"/>
                  <a:pt x="4142755" y="987504"/>
                </a:cubicBezTo>
                <a:cubicBezTo>
                  <a:pt x="3880353" y="1001526"/>
                  <a:pt x="3666448" y="1020225"/>
                  <a:pt x="3400163" y="987504"/>
                </a:cubicBezTo>
                <a:cubicBezTo>
                  <a:pt x="3133878" y="954783"/>
                  <a:pt x="2864806" y="1015635"/>
                  <a:pt x="2578009" y="987504"/>
                </a:cubicBezTo>
                <a:cubicBezTo>
                  <a:pt x="2291212" y="959373"/>
                  <a:pt x="1992363" y="985966"/>
                  <a:pt x="1835417" y="987504"/>
                </a:cubicBezTo>
                <a:cubicBezTo>
                  <a:pt x="1678471" y="989042"/>
                  <a:pt x="1236739" y="952942"/>
                  <a:pt x="1013263" y="987504"/>
                </a:cubicBezTo>
                <a:cubicBezTo>
                  <a:pt x="789787" y="1022066"/>
                  <a:pt x="418277" y="1004739"/>
                  <a:pt x="164587" y="987504"/>
                </a:cubicBezTo>
                <a:cubicBezTo>
                  <a:pt x="77636" y="983415"/>
                  <a:pt x="-2014" y="920605"/>
                  <a:pt x="0" y="822917"/>
                </a:cubicBezTo>
                <a:cubicBezTo>
                  <a:pt x="7471" y="606135"/>
                  <a:pt x="17317" y="326909"/>
                  <a:pt x="0" y="164587"/>
                </a:cubicBezTo>
                <a:close/>
              </a:path>
              <a:path w="8285509" h="987504" stroke="0" extrusionOk="0">
                <a:moveTo>
                  <a:pt x="0" y="164587"/>
                </a:moveTo>
                <a:cubicBezTo>
                  <a:pt x="-5360" y="70382"/>
                  <a:pt x="61045" y="4745"/>
                  <a:pt x="164587" y="0"/>
                </a:cubicBezTo>
                <a:cubicBezTo>
                  <a:pt x="439223" y="8589"/>
                  <a:pt x="639869" y="35809"/>
                  <a:pt x="986742" y="0"/>
                </a:cubicBezTo>
                <a:cubicBezTo>
                  <a:pt x="1333616" y="-35809"/>
                  <a:pt x="1334216" y="-13928"/>
                  <a:pt x="1570206" y="0"/>
                </a:cubicBezTo>
                <a:cubicBezTo>
                  <a:pt x="1806196" y="13928"/>
                  <a:pt x="1929979" y="17594"/>
                  <a:pt x="2074107" y="0"/>
                </a:cubicBezTo>
                <a:cubicBezTo>
                  <a:pt x="2218235" y="-17594"/>
                  <a:pt x="2488170" y="-2269"/>
                  <a:pt x="2816699" y="0"/>
                </a:cubicBezTo>
                <a:cubicBezTo>
                  <a:pt x="3145228" y="2269"/>
                  <a:pt x="3116277" y="-10761"/>
                  <a:pt x="3400163" y="0"/>
                </a:cubicBezTo>
                <a:cubicBezTo>
                  <a:pt x="3684049" y="10761"/>
                  <a:pt x="3999823" y="25303"/>
                  <a:pt x="4222318" y="0"/>
                </a:cubicBezTo>
                <a:cubicBezTo>
                  <a:pt x="4444814" y="-25303"/>
                  <a:pt x="4564360" y="-23787"/>
                  <a:pt x="4726219" y="0"/>
                </a:cubicBezTo>
                <a:cubicBezTo>
                  <a:pt x="4888078" y="23787"/>
                  <a:pt x="5146155" y="9946"/>
                  <a:pt x="5548374" y="0"/>
                </a:cubicBezTo>
                <a:cubicBezTo>
                  <a:pt x="5950594" y="-9946"/>
                  <a:pt x="5782364" y="-3907"/>
                  <a:pt x="5972712" y="0"/>
                </a:cubicBezTo>
                <a:cubicBezTo>
                  <a:pt x="6163060" y="3907"/>
                  <a:pt x="6453062" y="-4814"/>
                  <a:pt x="6635739" y="0"/>
                </a:cubicBezTo>
                <a:cubicBezTo>
                  <a:pt x="6818416" y="4814"/>
                  <a:pt x="7137877" y="9677"/>
                  <a:pt x="7298767" y="0"/>
                </a:cubicBezTo>
                <a:cubicBezTo>
                  <a:pt x="7459657" y="-9677"/>
                  <a:pt x="7815513" y="17560"/>
                  <a:pt x="8120922" y="0"/>
                </a:cubicBezTo>
                <a:cubicBezTo>
                  <a:pt x="8221327" y="11644"/>
                  <a:pt x="8301134" y="60007"/>
                  <a:pt x="8285509" y="164587"/>
                </a:cubicBezTo>
                <a:cubicBezTo>
                  <a:pt x="8291128" y="417874"/>
                  <a:pt x="8298664" y="498637"/>
                  <a:pt x="8285509" y="822917"/>
                </a:cubicBezTo>
                <a:cubicBezTo>
                  <a:pt x="8280412" y="909013"/>
                  <a:pt x="8199884" y="969659"/>
                  <a:pt x="8120922" y="987504"/>
                </a:cubicBezTo>
                <a:cubicBezTo>
                  <a:pt x="7933236" y="993302"/>
                  <a:pt x="7742566" y="992093"/>
                  <a:pt x="7378331" y="987504"/>
                </a:cubicBezTo>
                <a:cubicBezTo>
                  <a:pt x="7014096" y="982915"/>
                  <a:pt x="7112453" y="1007597"/>
                  <a:pt x="6953993" y="987504"/>
                </a:cubicBezTo>
                <a:cubicBezTo>
                  <a:pt x="6795533" y="967411"/>
                  <a:pt x="6604657" y="973672"/>
                  <a:pt x="6450092" y="987504"/>
                </a:cubicBezTo>
                <a:cubicBezTo>
                  <a:pt x="6295527" y="1001336"/>
                  <a:pt x="6020159" y="1008956"/>
                  <a:pt x="5627937" y="987504"/>
                </a:cubicBezTo>
                <a:cubicBezTo>
                  <a:pt x="5235716" y="966052"/>
                  <a:pt x="5226281" y="967494"/>
                  <a:pt x="4964909" y="987504"/>
                </a:cubicBezTo>
                <a:cubicBezTo>
                  <a:pt x="4703537" y="1007514"/>
                  <a:pt x="4595446" y="985402"/>
                  <a:pt x="4461008" y="987504"/>
                </a:cubicBezTo>
                <a:cubicBezTo>
                  <a:pt x="4326570" y="989606"/>
                  <a:pt x="3946371" y="1010165"/>
                  <a:pt x="3797980" y="987504"/>
                </a:cubicBezTo>
                <a:cubicBezTo>
                  <a:pt x="3649589" y="964843"/>
                  <a:pt x="3516957" y="976073"/>
                  <a:pt x="3373642" y="987504"/>
                </a:cubicBezTo>
                <a:cubicBezTo>
                  <a:pt x="3230327" y="998935"/>
                  <a:pt x="3138987" y="967824"/>
                  <a:pt x="2949304" y="987504"/>
                </a:cubicBezTo>
                <a:cubicBezTo>
                  <a:pt x="2759621" y="1007184"/>
                  <a:pt x="2567441" y="961011"/>
                  <a:pt x="2286276" y="987504"/>
                </a:cubicBezTo>
                <a:cubicBezTo>
                  <a:pt x="2005111" y="1013997"/>
                  <a:pt x="1971334" y="996696"/>
                  <a:pt x="1782375" y="987504"/>
                </a:cubicBezTo>
                <a:cubicBezTo>
                  <a:pt x="1593416" y="978312"/>
                  <a:pt x="1313638" y="990131"/>
                  <a:pt x="1039784" y="987504"/>
                </a:cubicBezTo>
                <a:cubicBezTo>
                  <a:pt x="765930" y="984877"/>
                  <a:pt x="586007" y="948163"/>
                  <a:pt x="164587" y="987504"/>
                </a:cubicBezTo>
                <a:cubicBezTo>
                  <a:pt x="70371" y="997844"/>
                  <a:pt x="-766" y="911404"/>
                  <a:pt x="0" y="822917"/>
                </a:cubicBezTo>
                <a:cubicBezTo>
                  <a:pt x="14572" y="546673"/>
                  <a:pt x="28968" y="358276"/>
                  <a:pt x="0" y="164587"/>
                </a:cubicBezTo>
                <a:close/>
              </a:path>
            </a:pathLst>
          </a:custGeom>
          <a:solidFill>
            <a:srgbClr val="DCF4DC">
              <a:alpha val="32000"/>
            </a:srgbClr>
          </a:solidFill>
          <a:ln w="38100">
            <a:solidFill>
              <a:srgbClr val="00206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2600" dirty="0">
                <a:latin typeface="Milliard Book" panose="02010004040101010103" charset="0"/>
              </a:rPr>
              <a:t>Pas de plus-value du secteur ou de la filière une fois pris en compte le public scolaire</a:t>
            </a:r>
          </a:p>
        </p:txBody>
      </p:sp>
      <p:sp>
        <p:nvSpPr>
          <p:cNvPr id="9" name="ZoneTexte 10">
            <a:extLst>
              <a:ext uri="{FF2B5EF4-FFF2-40B4-BE49-F238E27FC236}">
                <a16:creationId xmlns:a16="http://schemas.microsoft.com/office/drawing/2014/main" id="{DEF3E0BE-2E22-3704-DA23-659812C75C29}"/>
              </a:ext>
            </a:extLst>
          </p:cNvPr>
          <p:cNvSpPr txBox="1"/>
          <p:nvPr/>
        </p:nvSpPr>
        <p:spPr>
          <a:xfrm>
            <a:off x="180890" y="3013693"/>
            <a:ext cx="432048" cy="544830"/>
          </a:xfrm>
          <a:custGeom>
            <a:avLst/>
            <a:gdLst>
              <a:gd name="connsiteX0" fmla="*/ 0 w 432048"/>
              <a:gd name="connsiteY0" fmla="*/ 72009 h 544830"/>
              <a:gd name="connsiteX1" fmla="*/ 72009 w 432048"/>
              <a:gd name="connsiteY1" fmla="*/ 0 h 544830"/>
              <a:gd name="connsiteX2" fmla="*/ 360039 w 432048"/>
              <a:gd name="connsiteY2" fmla="*/ 0 h 544830"/>
              <a:gd name="connsiteX3" fmla="*/ 432048 w 432048"/>
              <a:gd name="connsiteY3" fmla="*/ 72009 h 544830"/>
              <a:gd name="connsiteX4" fmla="*/ 432048 w 432048"/>
              <a:gd name="connsiteY4" fmla="*/ 472821 h 544830"/>
              <a:gd name="connsiteX5" fmla="*/ 360039 w 432048"/>
              <a:gd name="connsiteY5" fmla="*/ 544830 h 544830"/>
              <a:gd name="connsiteX6" fmla="*/ 72009 w 432048"/>
              <a:gd name="connsiteY6" fmla="*/ 544830 h 544830"/>
              <a:gd name="connsiteX7" fmla="*/ 0 w 432048"/>
              <a:gd name="connsiteY7" fmla="*/ 472821 h 544830"/>
              <a:gd name="connsiteX8" fmla="*/ 0 w 432048"/>
              <a:gd name="connsiteY8" fmla="*/ 72009 h 5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048" h="544830" fill="none" extrusionOk="0">
                <a:moveTo>
                  <a:pt x="0" y="72009"/>
                </a:moveTo>
                <a:cubicBezTo>
                  <a:pt x="2980" y="36676"/>
                  <a:pt x="32922" y="7061"/>
                  <a:pt x="72009" y="0"/>
                </a:cubicBezTo>
                <a:cubicBezTo>
                  <a:pt x="172623" y="-2538"/>
                  <a:pt x="245629" y="8857"/>
                  <a:pt x="360039" y="0"/>
                </a:cubicBezTo>
                <a:cubicBezTo>
                  <a:pt x="405577" y="-7162"/>
                  <a:pt x="429753" y="31353"/>
                  <a:pt x="432048" y="72009"/>
                </a:cubicBezTo>
                <a:cubicBezTo>
                  <a:pt x="412390" y="162447"/>
                  <a:pt x="448220" y="295960"/>
                  <a:pt x="432048" y="472821"/>
                </a:cubicBezTo>
                <a:cubicBezTo>
                  <a:pt x="428757" y="505882"/>
                  <a:pt x="400010" y="542094"/>
                  <a:pt x="360039" y="544830"/>
                </a:cubicBezTo>
                <a:cubicBezTo>
                  <a:pt x="290803" y="542756"/>
                  <a:pt x="186438" y="546475"/>
                  <a:pt x="72009" y="544830"/>
                </a:cubicBezTo>
                <a:cubicBezTo>
                  <a:pt x="26960" y="545047"/>
                  <a:pt x="3123" y="506961"/>
                  <a:pt x="0" y="472821"/>
                </a:cubicBezTo>
                <a:cubicBezTo>
                  <a:pt x="16411" y="343945"/>
                  <a:pt x="-1625" y="252714"/>
                  <a:pt x="0" y="72009"/>
                </a:cubicBezTo>
                <a:close/>
              </a:path>
              <a:path w="432048" h="544830" stroke="0" extrusionOk="0">
                <a:moveTo>
                  <a:pt x="0" y="72009"/>
                </a:moveTo>
                <a:cubicBezTo>
                  <a:pt x="-6057" y="28504"/>
                  <a:pt x="26124" y="2295"/>
                  <a:pt x="72009" y="0"/>
                </a:cubicBezTo>
                <a:cubicBezTo>
                  <a:pt x="202467" y="555"/>
                  <a:pt x="226363" y="1090"/>
                  <a:pt x="360039" y="0"/>
                </a:cubicBezTo>
                <a:cubicBezTo>
                  <a:pt x="395306" y="-3424"/>
                  <a:pt x="430560" y="35294"/>
                  <a:pt x="432048" y="72009"/>
                </a:cubicBezTo>
                <a:cubicBezTo>
                  <a:pt x="423707" y="269457"/>
                  <a:pt x="413172" y="298424"/>
                  <a:pt x="432048" y="472821"/>
                </a:cubicBezTo>
                <a:cubicBezTo>
                  <a:pt x="432805" y="511032"/>
                  <a:pt x="396298" y="544292"/>
                  <a:pt x="360039" y="544830"/>
                </a:cubicBezTo>
                <a:cubicBezTo>
                  <a:pt x="232784" y="542878"/>
                  <a:pt x="180503" y="545082"/>
                  <a:pt x="72009" y="544830"/>
                </a:cubicBezTo>
                <a:cubicBezTo>
                  <a:pt x="29269" y="549745"/>
                  <a:pt x="-2170" y="510073"/>
                  <a:pt x="0" y="472821"/>
                </a:cubicBezTo>
                <a:cubicBezTo>
                  <a:pt x="-15452" y="303866"/>
                  <a:pt x="-17036" y="155889"/>
                  <a:pt x="0" y="72009"/>
                </a:cubicBezTo>
                <a:close/>
              </a:path>
            </a:pathLst>
          </a:custGeom>
          <a:solidFill>
            <a:srgbClr val="DCF4DC">
              <a:alpha val="32000"/>
            </a:srgbClr>
          </a:solidFill>
          <a:ln w="38100">
            <a:solidFill>
              <a:srgbClr val="DF3A0B"/>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sz="2600" dirty="0">
                <a:latin typeface="Milliard Book" panose="02010004040101010103" charset="0"/>
              </a:rPr>
              <a:t>2</a:t>
            </a:r>
            <a:endParaRPr lang="fr-FR" sz="2600" dirty="0">
              <a:latin typeface="Alegreya" panose="00000500000000000000"/>
            </a:endParaRPr>
          </a:p>
        </p:txBody>
      </p:sp>
      <p:sp>
        <p:nvSpPr>
          <p:cNvPr id="10" name="ZoneTexte 10">
            <a:extLst>
              <a:ext uri="{FF2B5EF4-FFF2-40B4-BE49-F238E27FC236}">
                <a16:creationId xmlns:a16="http://schemas.microsoft.com/office/drawing/2014/main" id="{033BDE95-46CC-10D2-EC87-65175BF5F503}"/>
              </a:ext>
            </a:extLst>
          </p:cNvPr>
          <p:cNvSpPr txBox="1"/>
          <p:nvPr/>
        </p:nvSpPr>
        <p:spPr>
          <a:xfrm>
            <a:off x="746735" y="4105833"/>
            <a:ext cx="8285509" cy="987504"/>
          </a:xfrm>
          <a:custGeom>
            <a:avLst/>
            <a:gdLst>
              <a:gd name="connsiteX0" fmla="*/ 0 w 8285509"/>
              <a:gd name="connsiteY0" fmla="*/ 164587 h 987504"/>
              <a:gd name="connsiteX1" fmla="*/ 164587 w 8285509"/>
              <a:gd name="connsiteY1" fmla="*/ 0 h 987504"/>
              <a:gd name="connsiteX2" fmla="*/ 827615 w 8285509"/>
              <a:gd name="connsiteY2" fmla="*/ 0 h 987504"/>
              <a:gd name="connsiteX3" fmla="*/ 1570206 w 8285509"/>
              <a:gd name="connsiteY3" fmla="*/ 0 h 987504"/>
              <a:gd name="connsiteX4" fmla="*/ 2074107 w 8285509"/>
              <a:gd name="connsiteY4" fmla="*/ 0 h 987504"/>
              <a:gd name="connsiteX5" fmla="*/ 2498445 w 8285509"/>
              <a:gd name="connsiteY5" fmla="*/ 0 h 987504"/>
              <a:gd name="connsiteX6" fmla="*/ 3002346 w 8285509"/>
              <a:gd name="connsiteY6" fmla="*/ 0 h 987504"/>
              <a:gd name="connsiteX7" fmla="*/ 3585811 w 8285509"/>
              <a:gd name="connsiteY7" fmla="*/ 0 h 987504"/>
              <a:gd name="connsiteX8" fmla="*/ 4248839 w 8285509"/>
              <a:gd name="connsiteY8" fmla="*/ 0 h 987504"/>
              <a:gd name="connsiteX9" fmla="*/ 4752740 w 8285509"/>
              <a:gd name="connsiteY9" fmla="*/ 0 h 987504"/>
              <a:gd name="connsiteX10" fmla="*/ 5574895 w 8285509"/>
              <a:gd name="connsiteY10" fmla="*/ 0 h 987504"/>
              <a:gd name="connsiteX11" fmla="*/ 6237923 w 8285509"/>
              <a:gd name="connsiteY11" fmla="*/ 0 h 987504"/>
              <a:gd name="connsiteX12" fmla="*/ 7060077 w 8285509"/>
              <a:gd name="connsiteY12" fmla="*/ 0 h 987504"/>
              <a:gd name="connsiteX13" fmla="*/ 8120922 w 8285509"/>
              <a:gd name="connsiteY13" fmla="*/ 0 h 987504"/>
              <a:gd name="connsiteX14" fmla="*/ 8285509 w 8285509"/>
              <a:gd name="connsiteY14" fmla="*/ 164587 h 987504"/>
              <a:gd name="connsiteX15" fmla="*/ 8285509 w 8285509"/>
              <a:gd name="connsiteY15" fmla="*/ 822917 h 987504"/>
              <a:gd name="connsiteX16" fmla="*/ 8120922 w 8285509"/>
              <a:gd name="connsiteY16" fmla="*/ 987504 h 987504"/>
              <a:gd name="connsiteX17" fmla="*/ 7378331 w 8285509"/>
              <a:gd name="connsiteY17" fmla="*/ 987504 h 987504"/>
              <a:gd name="connsiteX18" fmla="*/ 6715303 w 8285509"/>
              <a:gd name="connsiteY18" fmla="*/ 987504 h 987504"/>
              <a:gd name="connsiteX19" fmla="*/ 5893148 w 8285509"/>
              <a:gd name="connsiteY19" fmla="*/ 987504 h 987504"/>
              <a:gd name="connsiteX20" fmla="*/ 5309684 w 8285509"/>
              <a:gd name="connsiteY20" fmla="*/ 987504 h 987504"/>
              <a:gd name="connsiteX21" fmla="*/ 4805782 w 8285509"/>
              <a:gd name="connsiteY21" fmla="*/ 987504 h 987504"/>
              <a:gd name="connsiteX22" fmla="*/ 4142755 w 8285509"/>
              <a:gd name="connsiteY22" fmla="*/ 987504 h 987504"/>
              <a:gd name="connsiteX23" fmla="*/ 3400163 w 8285509"/>
              <a:gd name="connsiteY23" fmla="*/ 987504 h 987504"/>
              <a:gd name="connsiteX24" fmla="*/ 2578009 w 8285509"/>
              <a:gd name="connsiteY24" fmla="*/ 987504 h 987504"/>
              <a:gd name="connsiteX25" fmla="*/ 1835417 w 8285509"/>
              <a:gd name="connsiteY25" fmla="*/ 987504 h 987504"/>
              <a:gd name="connsiteX26" fmla="*/ 1013263 w 8285509"/>
              <a:gd name="connsiteY26" fmla="*/ 987504 h 987504"/>
              <a:gd name="connsiteX27" fmla="*/ 164587 w 8285509"/>
              <a:gd name="connsiteY27" fmla="*/ 987504 h 987504"/>
              <a:gd name="connsiteX28" fmla="*/ 0 w 8285509"/>
              <a:gd name="connsiteY28" fmla="*/ 822917 h 987504"/>
              <a:gd name="connsiteX29" fmla="*/ 0 w 8285509"/>
              <a:gd name="connsiteY29" fmla="*/ 164587 h 98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85509" h="987504" fill="none" extrusionOk="0">
                <a:moveTo>
                  <a:pt x="0" y="164587"/>
                </a:moveTo>
                <a:cubicBezTo>
                  <a:pt x="6485" y="79702"/>
                  <a:pt x="89647" y="-9542"/>
                  <a:pt x="164587" y="0"/>
                </a:cubicBezTo>
                <a:cubicBezTo>
                  <a:pt x="336795" y="-3518"/>
                  <a:pt x="545194" y="-1112"/>
                  <a:pt x="827615" y="0"/>
                </a:cubicBezTo>
                <a:cubicBezTo>
                  <a:pt x="1110036" y="1112"/>
                  <a:pt x="1337652" y="25086"/>
                  <a:pt x="1570206" y="0"/>
                </a:cubicBezTo>
                <a:cubicBezTo>
                  <a:pt x="1802760" y="-25086"/>
                  <a:pt x="1899500" y="13522"/>
                  <a:pt x="2074107" y="0"/>
                </a:cubicBezTo>
                <a:cubicBezTo>
                  <a:pt x="2248714" y="-13522"/>
                  <a:pt x="2307380" y="3308"/>
                  <a:pt x="2498445" y="0"/>
                </a:cubicBezTo>
                <a:cubicBezTo>
                  <a:pt x="2689510" y="-3308"/>
                  <a:pt x="2776422" y="23948"/>
                  <a:pt x="3002346" y="0"/>
                </a:cubicBezTo>
                <a:cubicBezTo>
                  <a:pt x="3228270" y="-23948"/>
                  <a:pt x="3427626" y="-2413"/>
                  <a:pt x="3585811" y="0"/>
                </a:cubicBezTo>
                <a:cubicBezTo>
                  <a:pt x="3743996" y="2413"/>
                  <a:pt x="4059997" y="-7219"/>
                  <a:pt x="4248839" y="0"/>
                </a:cubicBezTo>
                <a:cubicBezTo>
                  <a:pt x="4437681" y="7219"/>
                  <a:pt x="4560738" y="8756"/>
                  <a:pt x="4752740" y="0"/>
                </a:cubicBezTo>
                <a:cubicBezTo>
                  <a:pt x="4944742" y="-8756"/>
                  <a:pt x="5272052" y="-12921"/>
                  <a:pt x="5574895" y="0"/>
                </a:cubicBezTo>
                <a:cubicBezTo>
                  <a:pt x="5877739" y="12921"/>
                  <a:pt x="5974214" y="-14257"/>
                  <a:pt x="6237923" y="0"/>
                </a:cubicBezTo>
                <a:cubicBezTo>
                  <a:pt x="6501632" y="14257"/>
                  <a:pt x="6658806" y="14014"/>
                  <a:pt x="7060077" y="0"/>
                </a:cubicBezTo>
                <a:cubicBezTo>
                  <a:pt x="7461348" y="-14014"/>
                  <a:pt x="7845022" y="10018"/>
                  <a:pt x="8120922" y="0"/>
                </a:cubicBezTo>
                <a:cubicBezTo>
                  <a:pt x="8206103" y="20941"/>
                  <a:pt x="8293421" y="60363"/>
                  <a:pt x="8285509" y="164587"/>
                </a:cubicBezTo>
                <a:cubicBezTo>
                  <a:pt x="8318416" y="370393"/>
                  <a:pt x="8310405" y="603732"/>
                  <a:pt x="8285509" y="822917"/>
                </a:cubicBezTo>
                <a:cubicBezTo>
                  <a:pt x="8287675" y="891923"/>
                  <a:pt x="8217926" y="969457"/>
                  <a:pt x="8120922" y="987504"/>
                </a:cubicBezTo>
                <a:cubicBezTo>
                  <a:pt x="7820792" y="1014363"/>
                  <a:pt x="7674595" y="1005896"/>
                  <a:pt x="7378331" y="987504"/>
                </a:cubicBezTo>
                <a:cubicBezTo>
                  <a:pt x="7082067" y="969112"/>
                  <a:pt x="6945700" y="1002562"/>
                  <a:pt x="6715303" y="987504"/>
                </a:cubicBezTo>
                <a:cubicBezTo>
                  <a:pt x="6484906" y="972446"/>
                  <a:pt x="6076323" y="972140"/>
                  <a:pt x="5893148" y="987504"/>
                </a:cubicBezTo>
                <a:cubicBezTo>
                  <a:pt x="5709973" y="1002868"/>
                  <a:pt x="5482020" y="987902"/>
                  <a:pt x="5309684" y="987504"/>
                </a:cubicBezTo>
                <a:cubicBezTo>
                  <a:pt x="5137348" y="987106"/>
                  <a:pt x="4965081" y="976355"/>
                  <a:pt x="4805782" y="987504"/>
                </a:cubicBezTo>
                <a:cubicBezTo>
                  <a:pt x="4646483" y="998653"/>
                  <a:pt x="4405157" y="973482"/>
                  <a:pt x="4142755" y="987504"/>
                </a:cubicBezTo>
                <a:cubicBezTo>
                  <a:pt x="3880353" y="1001526"/>
                  <a:pt x="3666448" y="1020225"/>
                  <a:pt x="3400163" y="987504"/>
                </a:cubicBezTo>
                <a:cubicBezTo>
                  <a:pt x="3133878" y="954783"/>
                  <a:pt x="2864806" y="1015635"/>
                  <a:pt x="2578009" y="987504"/>
                </a:cubicBezTo>
                <a:cubicBezTo>
                  <a:pt x="2291212" y="959373"/>
                  <a:pt x="1992363" y="985966"/>
                  <a:pt x="1835417" y="987504"/>
                </a:cubicBezTo>
                <a:cubicBezTo>
                  <a:pt x="1678471" y="989042"/>
                  <a:pt x="1236739" y="952942"/>
                  <a:pt x="1013263" y="987504"/>
                </a:cubicBezTo>
                <a:cubicBezTo>
                  <a:pt x="789787" y="1022066"/>
                  <a:pt x="418277" y="1004739"/>
                  <a:pt x="164587" y="987504"/>
                </a:cubicBezTo>
                <a:cubicBezTo>
                  <a:pt x="77636" y="983415"/>
                  <a:pt x="-2014" y="920605"/>
                  <a:pt x="0" y="822917"/>
                </a:cubicBezTo>
                <a:cubicBezTo>
                  <a:pt x="7471" y="606135"/>
                  <a:pt x="17317" y="326909"/>
                  <a:pt x="0" y="164587"/>
                </a:cubicBezTo>
                <a:close/>
              </a:path>
              <a:path w="8285509" h="987504" stroke="0" extrusionOk="0">
                <a:moveTo>
                  <a:pt x="0" y="164587"/>
                </a:moveTo>
                <a:cubicBezTo>
                  <a:pt x="-5360" y="70382"/>
                  <a:pt x="61045" y="4745"/>
                  <a:pt x="164587" y="0"/>
                </a:cubicBezTo>
                <a:cubicBezTo>
                  <a:pt x="439223" y="8589"/>
                  <a:pt x="639869" y="35809"/>
                  <a:pt x="986742" y="0"/>
                </a:cubicBezTo>
                <a:cubicBezTo>
                  <a:pt x="1333616" y="-35809"/>
                  <a:pt x="1334216" y="-13928"/>
                  <a:pt x="1570206" y="0"/>
                </a:cubicBezTo>
                <a:cubicBezTo>
                  <a:pt x="1806196" y="13928"/>
                  <a:pt x="1929979" y="17594"/>
                  <a:pt x="2074107" y="0"/>
                </a:cubicBezTo>
                <a:cubicBezTo>
                  <a:pt x="2218235" y="-17594"/>
                  <a:pt x="2488170" y="-2269"/>
                  <a:pt x="2816699" y="0"/>
                </a:cubicBezTo>
                <a:cubicBezTo>
                  <a:pt x="3145228" y="2269"/>
                  <a:pt x="3116277" y="-10761"/>
                  <a:pt x="3400163" y="0"/>
                </a:cubicBezTo>
                <a:cubicBezTo>
                  <a:pt x="3684049" y="10761"/>
                  <a:pt x="3999823" y="25303"/>
                  <a:pt x="4222318" y="0"/>
                </a:cubicBezTo>
                <a:cubicBezTo>
                  <a:pt x="4444814" y="-25303"/>
                  <a:pt x="4564360" y="-23787"/>
                  <a:pt x="4726219" y="0"/>
                </a:cubicBezTo>
                <a:cubicBezTo>
                  <a:pt x="4888078" y="23787"/>
                  <a:pt x="5146155" y="9946"/>
                  <a:pt x="5548374" y="0"/>
                </a:cubicBezTo>
                <a:cubicBezTo>
                  <a:pt x="5950594" y="-9946"/>
                  <a:pt x="5782364" y="-3907"/>
                  <a:pt x="5972712" y="0"/>
                </a:cubicBezTo>
                <a:cubicBezTo>
                  <a:pt x="6163060" y="3907"/>
                  <a:pt x="6453062" y="-4814"/>
                  <a:pt x="6635739" y="0"/>
                </a:cubicBezTo>
                <a:cubicBezTo>
                  <a:pt x="6818416" y="4814"/>
                  <a:pt x="7137877" y="9677"/>
                  <a:pt x="7298767" y="0"/>
                </a:cubicBezTo>
                <a:cubicBezTo>
                  <a:pt x="7459657" y="-9677"/>
                  <a:pt x="7815513" y="17560"/>
                  <a:pt x="8120922" y="0"/>
                </a:cubicBezTo>
                <a:cubicBezTo>
                  <a:pt x="8221327" y="11644"/>
                  <a:pt x="8301134" y="60007"/>
                  <a:pt x="8285509" y="164587"/>
                </a:cubicBezTo>
                <a:cubicBezTo>
                  <a:pt x="8291128" y="417874"/>
                  <a:pt x="8298664" y="498637"/>
                  <a:pt x="8285509" y="822917"/>
                </a:cubicBezTo>
                <a:cubicBezTo>
                  <a:pt x="8280412" y="909013"/>
                  <a:pt x="8199884" y="969659"/>
                  <a:pt x="8120922" y="987504"/>
                </a:cubicBezTo>
                <a:cubicBezTo>
                  <a:pt x="7933236" y="993302"/>
                  <a:pt x="7742566" y="992093"/>
                  <a:pt x="7378331" y="987504"/>
                </a:cubicBezTo>
                <a:cubicBezTo>
                  <a:pt x="7014096" y="982915"/>
                  <a:pt x="7112453" y="1007597"/>
                  <a:pt x="6953993" y="987504"/>
                </a:cubicBezTo>
                <a:cubicBezTo>
                  <a:pt x="6795533" y="967411"/>
                  <a:pt x="6604657" y="973672"/>
                  <a:pt x="6450092" y="987504"/>
                </a:cubicBezTo>
                <a:cubicBezTo>
                  <a:pt x="6295527" y="1001336"/>
                  <a:pt x="6020159" y="1008956"/>
                  <a:pt x="5627937" y="987504"/>
                </a:cubicBezTo>
                <a:cubicBezTo>
                  <a:pt x="5235716" y="966052"/>
                  <a:pt x="5226281" y="967494"/>
                  <a:pt x="4964909" y="987504"/>
                </a:cubicBezTo>
                <a:cubicBezTo>
                  <a:pt x="4703537" y="1007514"/>
                  <a:pt x="4595446" y="985402"/>
                  <a:pt x="4461008" y="987504"/>
                </a:cubicBezTo>
                <a:cubicBezTo>
                  <a:pt x="4326570" y="989606"/>
                  <a:pt x="3946371" y="1010165"/>
                  <a:pt x="3797980" y="987504"/>
                </a:cubicBezTo>
                <a:cubicBezTo>
                  <a:pt x="3649589" y="964843"/>
                  <a:pt x="3516957" y="976073"/>
                  <a:pt x="3373642" y="987504"/>
                </a:cubicBezTo>
                <a:cubicBezTo>
                  <a:pt x="3230327" y="998935"/>
                  <a:pt x="3138987" y="967824"/>
                  <a:pt x="2949304" y="987504"/>
                </a:cubicBezTo>
                <a:cubicBezTo>
                  <a:pt x="2759621" y="1007184"/>
                  <a:pt x="2567441" y="961011"/>
                  <a:pt x="2286276" y="987504"/>
                </a:cubicBezTo>
                <a:cubicBezTo>
                  <a:pt x="2005111" y="1013997"/>
                  <a:pt x="1971334" y="996696"/>
                  <a:pt x="1782375" y="987504"/>
                </a:cubicBezTo>
                <a:cubicBezTo>
                  <a:pt x="1593416" y="978312"/>
                  <a:pt x="1313638" y="990131"/>
                  <a:pt x="1039784" y="987504"/>
                </a:cubicBezTo>
                <a:cubicBezTo>
                  <a:pt x="765930" y="984877"/>
                  <a:pt x="586007" y="948163"/>
                  <a:pt x="164587" y="987504"/>
                </a:cubicBezTo>
                <a:cubicBezTo>
                  <a:pt x="70371" y="997844"/>
                  <a:pt x="-766" y="911404"/>
                  <a:pt x="0" y="822917"/>
                </a:cubicBezTo>
                <a:cubicBezTo>
                  <a:pt x="14572" y="546673"/>
                  <a:pt x="28968" y="358276"/>
                  <a:pt x="0" y="164587"/>
                </a:cubicBezTo>
                <a:close/>
              </a:path>
            </a:pathLst>
          </a:custGeom>
          <a:solidFill>
            <a:srgbClr val="DCF4DC">
              <a:alpha val="32000"/>
            </a:srgbClr>
          </a:solidFill>
          <a:ln w="38100">
            <a:solidFill>
              <a:srgbClr val="00206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2600" dirty="0">
                <a:latin typeface="Milliard Book" panose="02010004040101010103" charset="0"/>
              </a:rPr>
              <a:t>Un effet d’une ampleur relativement similaire </a:t>
            </a:r>
            <a:r>
              <a:rPr lang="el-GR" sz="2600" dirty="0">
                <a:latin typeface="Milliard Book" panose="02010004040101010103" charset="0"/>
              </a:rPr>
              <a:t>(β = .</a:t>
            </a:r>
            <a:r>
              <a:rPr lang="fr-FR" sz="2600" dirty="0">
                <a:latin typeface="Milliard Book" panose="02010004040101010103" charset="0"/>
              </a:rPr>
              <a:t>51</a:t>
            </a:r>
            <a:r>
              <a:rPr lang="el-GR" sz="2600" dirty="0">
                <a:latin typeface="Milliard Book" panose="02010004040101010103" charset="0"/>
              </a:rPr>
              <a:t>) </a:t>
            </a:r>
            <a:r>
              <a:rPr lang="fr-FR" sz="2600" dirty="0">
                <a:latin typeface="Milliard Book" panose="02010004040101010103" charset="0"/>
              </a:rPr>
              <a:t>aux effets constatés dans les autres disciplines</a:t>
            </a:r>
          </a:p>
        </p:txBody>
      </p:sp>
      <p:sp>
        <p:nvSpPr>
          <p:cNvPr id="11" name="ZoneTexte 10">
            <a:extLst>
              <a:ext uri="{FF2B5EF4-FFF2-40B4-BE49-F238E27FC236}">
                <a16:creationId xmlns:a16="http://schemas.microsoft.com/office/drawing/2014/main" id="{F383FC65-50AE-20FA-1873-39C82F5A5DAE}"/>
              </a:ext>
            </a:extLst>
          </p:cNvPr>
          <p:cNvSpPr txBox="1"/>
          <p:nvPr/>
        </p:nvSpPr>
        <p:spPr>
          <a:xfrm>
            <a:off x="172049" y="4327170"/>
            <a:ext cx="432048" cy="530543"/>
          </a:xfrm>
          <a:custGeom>
            <a:avLst/>
            <a:gdLst>
              <a:gd name="connsiteX0" fmla="*/ 0 w 432048"/>
              <a:gd name="connsiteY0" fmla="*/ 72009 h 530543"/>
              <a:gd name="connsiteX1" fmla="*/ 72009 w 432048"/>
              <a:gd name="connsiteY1" fmla="*/ 0 h 530543"/>
              <a:gd name="connsiteX2" fmla="*/ 360039 w 432048"/>
              <a:gd name="connsiteY2" fmla="*/ 0 h 530543"/>
              <a:gd name="connsiteX3" fmla="*/ 432048 w 432048"/>
              <a:gd name="connsiteY3" fmla="*/ 72009 h 530543"/>
              <a:gd name="connsiteX4" fmla="*/ 432048 w 432048"/>
              <a:gd name="connsiteY4" fmla="*/ 458534 h 530543"/>
              <a:gd name="connsiteX5" fmla="*/ 360039 w 432048"/>
              <a:gd name="connsiteY5" fmla="*/ 530543 h 530543"/>
              <a:gd name="connsiteX6" fmla="*/ 72009 w 432048"/>
              <a:gd name="connsiteY6" fmla="*/ 530543 h 530543"/>
              <a:gd name="connsiteX7" fmla="*/ 0 w 432048"/>
              <a:gd name="connsiteY7" fmla="*/ 458534 h 530543"/>
              <a:gd name="connsiteX8" fmla="*/ 0 w 432048"/>
              <a:gd name="connsiteY8" fmla="*/ 72009 h 53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048" h="530543" fill="none" extrusionOk="0">
                <a:moveTo>
                  <a:pt x="0" y="72009"/>
                </a:moveTo>
                <a:cubicBezTo>
                  <a:pt x="2980" y="36676"/>
                  <a:pt x="32922" y="7061"/>
                  <a:pt x="72009" y="0"/>
                </a:cubicBezTo>
                <a:cubicBezTo>
                  <a:pt x="172623" y="-2538"/>
                  <a:pt x="245629" y="8857"/>
                  <a:pt x="360039" y="0"/>
                </a:cubicBezTo>
                <a:cubicBezTo>
                  <a:pt x="405577" y="-7162"/>
                  <a:pt x="429753" y="31353"/>
                  <a:pt x="432048" y="72009"/>
                </a:cubicBezTo>
                <a:cubicBezTo>
                  <a:pt x="439773" y="263936"/>
                  <a:pt x="447649" y="275398"/>
                  <a:pt x="432048" y="458534"/>
                </a:cubicBezTo>
                <a:cubicBezTo>
                  <a:pt x="428757" y="491595"/>
                  <a:pt x="400010" y="527807"/>
                  <a:pt x="360039" y="530543"/>
                </a:cubicBezTo>
                <a:cubicBezTo>
                  <a:pt x="290803" y="528469"/>
                  <a:pt x="186438" y="532188"/>
                  <a:pt x="72009" y="530543"/>
                </a:cubicBezTo>
                <a:cubicBezTo>
                  <a:pt x="26960" y="530760"/>
                  <a:pt x="3123" y="492674"/>
                  <a:pt x="0" y="458534"/>
                </a:cubicBezTo>
                <a:cubicBezTo>
                  <a:pt x="728" y="339997"/>
                  <a:pt x="10878" y="198113"/>
                  <a:pt x="0" y="72009"/>
                </a:cubicBezTo>
                <a:close/>
              </a:path>
              <a:path w="432048" h="530543" stroke="0" extrusionOk="0">
                <a:moveTo>
                  <a:pt x="0" y="72009"/>
                </a:moveTo>
                <a:cubicBezTo>
                  <a:pt x="-6057" y="28504"/>
                  <a:pt x="26124" y="2295"/>
                  <a:pt x="72009" y="0"/>
                </a:cubicBezTo>
                <a:cubicBezTo>
                  <a:pt x="202467" y="555"/>
                  <a:pt x="226363" y="1090"/>
                  <a:pt x="360039" y="0"/>
                </a:cubicBezTo>
                <a:cubicBezTo>
                  <a:pt x="395306" y="-3424"/>
                  <a:pt x="430560" y="35294"/>
                  <a:pt x="432048" y="72009"/>
                </a:cubicBezTo>
                <a:cubicBezTo>
                  <a:pt x="427514" y="174635"/>
                  <a:pt x="440985" y="366706"/>
                  <a:pt x="432048" y="458534"/>
                </a:cubicBezTo>
                <a:cubicBezTo>
                  <a:pt x="432805" y="496745"/>
                  <a:pt x="396298" y="530005"/>
                  <a:pt x="360039" y="530543"/>
                </a:cubicBezTo>
                <a:cubicBezTo>
                  <a:pt x="232784" y="528591"/>
                  <a:pt x="180503" y="530795"/>
                  <a:pt x="72009" y="530543"/>
                </a:cubicBezTo>
                <a:cubicBezTo>
                  <a:pt x="29269" y="535458"/>
                  <a:pt x="-2170" y="495786"/>
                  <a:pt x="0" y="458534"/>
                </a:cubicBezTo>
                <a:cubicBezTo>
                  <a:pt x="5809" y="320183"/>
                  <a:pt x="17722" y="203300"/>
                  <a:pt x="0" y="72009"/>
                </a:cubicBezTo>
                <a:close/>
              </a:path>
            </a:pathLst>
          </a:custGeom>
          <a:solidFill>
            <a:srgbClr val="DCF4DC">
              <a:alpha val="32000"/>
            </a:srgbClr>
          </a:solidFill>
          <a:ln w="38100">
            <a:solidFill>
              <a:srgbClr val="DF3A0B"/>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sz="2600" dirty="0">
                <a:latin typeface="Milliard Book" panose="02010004040101010103" charset="0"/>
              </a:rPr>
              <a:t>3</a:t>
            </a:r>
            <a:endParaRPr lang="fr-FR" sz="2600" dirty="0">
              <a:latin typeface="Alegreya" panose="00000500000000000000"/>
            </a:endParaRPr>
          </a:p>
        </p:txBody>
      </p:sp>
    </p:spTree>
    <p:extLst>
      <p:ext uri="{BB962C8B-B14F-4D97-AF65-F5344CB8AC3E}">
        <p14:creationId xmlns:p14="http://schemas.microsoft.com/office/powerpoint/2010/main" val="26246669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ZoneTexte 10">
            <a:extLst>
              <a:ext uri="{FF2B5EF4-FFF2-40B4-BE49-F238E27FC236}">
                <a16:creationId xmlns:a16="http://schemas.microsoft.com/office/drawing/2014/main" id="{BA04A4BF-C9CC-E040-8B0A-2D8A0B984728}"/>
              </a:ext>
            </a:extLst>
          </p:cNvPr>
          <p:cNvSpPr txBox="1"/>
          <p:nvPr/>
        </p:nvSpPr>
        <p:spPr>
          <a:xfrm>
            <a:off x="66306" y="184854"/>
            <a:ext cx="8805602" cy="492443"/>
          </a:xfrm>
          <a:prstGeom prst="rect">
            <a:avLst/>
          </a:prstGeom>
          <a:solidFill>
            <a:schemeClr val="accent5">
              <a:lumMod val="20000"/>
              <a:lumOff val="80000"/>
            </a:schemeClr>
          </a:solidFill>
        </p:spPr>
        <p:txBody>
          <a:bodyPr wrap="square" rtlCol="0">
            <a:spAutoFit/>
          </a:bodyPr>
          <a:lstStyle/>
          <a:p>
            <a:r>
              <a:rPr lang="fr-FR" sz="2600" dirty="0">
                <a:latin typeface="Milliard Book" panose="02010004040101010103" charset="0"/>
              </a:rPr>
              <a:t>Le statut socio-économique pèse plus dans la note des filles</a:t>
            </a:r>
            <a:endParaRPr lang="fr-FR" sz="2600" dirty="0">
              <a:latin typeface="Alegreya" panose="00000500000000000000"/>
            </a:endParaRPr>
          </a:p>
        </p:txBody>
      </p:sp>
      <p:pic>
        <p:nvPicPr>
          <p:cNvPr id="8" name="Picture 7" descr="A picture containing text, line, diagram, plot&#10;&#10;Description automatically generated">
            <a:extLst>
              <a:ext uri="{FF2B5EF4-FFF2-40B4-BE49-F238E27FC236}">
                <a16:creationId xmlns:a16="http://schemas.microsoft.com/office/drawing/2014/main" id="{E3F71254-DD32-E4C8-711D-0CA6F48486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28" y="6006704"/>
            <a:ext cx="1150749" cy="837571"/>
          </a:xfrm>
          <a:prstGeom prst="rect">
            <a:avLst/>
          </a:prstGeom>
        </p:spPr>
      </p:pic>
      <p:pic>
        <p:nvPicPr>
          <p:cNvPr id="2" name="Picture 1" descr="A graph with red and blue dots&#10;&#10;Description automatically generated">
            <a:extLst>
              <a:ext uri="{FF2B5EF4-FFF2-40B4-BE49-F238E27FC236}">
                <a16:creationId xmlns:a16="http://schemas.microsoft.com/office/drawing/2014/main" id="{C4F30CBE-5B8F-282A-E73E-F9B9485660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198" y="729747"/>
            <a:ext cx="8805603" cy="5435557"/>
          </a:xfrm>
          <a:prstGeom prst="rect">
            <a:avLst/>
          </a:prstGeom>
        </p:spPr>
      </p:pic>
      <p:sp>
        <p:nvSpPr>
          <p:cNvPr id="3" name="TextBox 2">
            <a:extLst>
              <a:ext uri="{FF2B5EF4-FFF2-40B4-BE49-F238E27FC236}">
                <a16:creationId xmlns:a16="http://schemas.microsoft.com/office/drawing/2014/main" id="{433E0A5E-1BED-FD5A-474B-5F7FBA9DA884}"/>
              </a:ext>
            </a:extLst>
          </p:cNvPr>
          <p:cNvSpPr txBox="1"/>
          <p:nvPr/>
        </p:nvSpPr>
        <p:spPr>
          <a:xfrm>
            <a:off x="5868145" y="1124744"/>
            <a:ext cx="1834606" cy="369332"/>
          </a:xfrm>
          <a:prstGeom prst="rect">
            <a:avLst/>
          </a:prstGeom>
          <a:noFill/>
        </p:spPr>
        <p:txBody>
          <a:bodyPr wrap="none" rtlCol="0">
            <a:spAutoFit/>
          </a:bodyPr>
          <a:lstStyle/>
          <a:p>
            <a:pPr algn="ctr"/>
            <a:r>
              <a:rPr lang="fr-FR" b="1" dirty="0"/>
              <a:t>0.6 points d’écart</a:t>
            </a:r>
          </a:p>
        </p:txBody>
      </p:sp>
      <p:sp>
        <p:nvSpPr>
          <p:cNvPr id="5" name="TextBox 4">
            <a:extLst>
              <a:ext uri="{FF2B5EF4-FFF2-40B4-BE49-F238E27FC236}">
                <a16:creationId xmlns:a16="http://schemas.microsoft.com/office/drawing/2014/main" id="{61991925-D37C-71E1-BDE3-4C335ADF052C}"/>
              </a:ext>
            </a:extLst>
          </p:cNvPr>
          <p:cNvSpPr txBox="1"/>
          <p:nvPr/>
        </p:nvSpPr>
        <p:spPr>
          <a:xfrm>
            <a:off x="899592" y="1052736"/>
            <a:ext cx="1834606" cy="369332"/>
          </a:xfrm>
          <a:prstGeom prst="rect">
            <a:avLst/>
          </a:prstGeom>
          <a:noFill/>
        </p:spPr>
        <p:txBody>
          <a:bodyPr wrap="none" rtlCol="0">
            <a:spAutoFit/>
          </a:bodyPr>
          <a:lstStyle/>
          <a:p>
            <a:pPr algn="ctr"/>
            <a:r>
              <a:rPr lang="fr-FR" b="1" dirty="0"/>
              <a:t>1.4 points d’écart</a:t>
            </a:r>
          </a:p>
        </p:txBody>
      </p:sp>
    </p:spTree>
    <p:extLst>
      <p:ext uri="{BB962C8B-B14F-4D97-AF65-F5344CB8AC3E}">
        <p14:creationId xmlns:p14="http://schemas.microsoft.com/office/powerpoint/2010/main" val="40925149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8757C-73DE-A4A1-C960-1704BF2E528E}"/>
              </a:ext>
            </a:extLst>
          </p:cNvPr>
          <p:cNvPicPr>
            <a:picLocks noChangeAspect="1"/>
          </p:cNvPicPr>
          <p:nvPr/>
        </p:nvPicPr>
        <p:blipFill>
          <a:blip r:embed="rId3"/>
          <a:stretch>
            <a:fillRect/>
          </a:stretch>
        </p:blipFill>
        <p:spPr>
          <a:xfrm>
            <a:off x="7445754" y="-6060"/>
            <a:ext cx="1730070" cy="802230"/>
          </a:xfrm>
          <a:prstGeom prst="rect">
            <a:avLst/>
          </a:prstGeom>
        </p:spPr>
      </p:pic>
      <p:sp>
        <p:nvSpPr>
          <p:cNvPr id="30" name="ZoneTexte 10">
            <a:extLst>
              <a:ext uri="{FF2B5EF4-FFF2-40B4-BE49-F238E27FC236}">
                <a16:creationId xmlns:a16="http://schemas.microsoft.com/office/drawing/2014/main" id="{BA04A4BF-C9CC-E040-8B0A-2D8A0B984728}"/>
              </a:ext>
            </a:extLst>
          </p:cNvPr>
          <p:cNvSpPr txBox="1"/>
          <p:nvPr/>
        </p:nvSpPr>
        <p:spPr>
          <a:xfrm>
            <a:off x="108193" y="86670"/>
            <a:ext cx="7631469" cy="492443"/>
          </a:xfrm>
          <a:prstGeom prst="rect">
            <a:avLst/>
          </a:prstGeom>
          <a:solidFill>
            <a:schemeClr val="accent5">
              <a:lumMod val="20000"/>
              <a:lumOff val="80000"/>
            </a:schemeClr>
          </a:solidFill>
        </p:spPr>
        <p:txBody>
          <a:bodyPr wrap="square" rtlCol="0">
            <a:spAutoFit/>
          </a:bodyPr>
          <a:lstStyle/>
          <a:p>
            <a:r>
              <a:rPr lang="fr-FR" sz="2600" dirty="0">
                <a:latin typeface="Milliard Book" panose="02010004040101010103" charset="0"/>
              </a:rPr>
              <a:t>Les filles des établissements défavorisées</a:t>
            </a:r>
            <a:endParaRPr lang="fr-FR" sz="2600" dirty="0">
              <a:latin typeface="Alegreya" panose="00000500000000000000"/>
            </a:endParaRPr>
          </a:p>
        </p:txBody>
      </p:sp>
      <p:pic>
        <p:nvPicPr>
          <p:cNvPr id="3" name="Picture 2" descr="A graph of different colored squares&#10;&#10;Description automatically generated">
            <a:extLst>
              <a:ext uri="{FF2B5EF4-FFF2-40B4-BE49-F238E27FC236}">
                <a16:creationId xmlns:a16="http://schemas.microsoft.com/office/drawing/2014/main" id="{AC17A55B-C31F-232F-8DD9-0EF5A85D07C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7515" y="1556792"/>
            <a:ext cx="8268970" cy="5103495"/>
          </a:xfrm>
          <a:prstGeom prst="rect">
            <a:avLst/>
          </a:prstGeom>
          <a:noFill/>
          <a:ln>
            <a:noFill/>
          </a:ln>
        </p:spPr>
      </p:pic>
      <p:cxnSp>
        <p:nvCxnSpPr>
          <p:cNvPr id="8" name="Straight Arrow Connector 7">
            <a:extLst>
              <a:ext uri="{FF2B5EF4-FFF2-40B4-BE49-F238E27FC236}">
                <a16:creationId xmlns:a16="http://schemas.microsoft.com/office/drawing/2014/main" id="{D9AB4BF2-A43B-274F-337A-38097A21289C}"/>
              </a:ext>
            </a:extLst>
          </p:cNvPr>
          <p:cNvCxnSpPr/>
          <p:nvPr/>
        </p:nvCxnSpPr>
        <p:spPr>
          <a:xfrm flipV="1">
            <a:off x="1735782" y="3100427"/>
            <a:ext cx="1800200" cy="100811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3D9ACECD-86F3-299B-9CCD-C07F8FBF130E}"/>
              </a:ext>
            </a:extLst>
          </p:cNvPr>
          <p:cNvCxnSpPr>
            <a:cxnSpLocks/>
          </p:cNvCxnSpPr>
          <p:nvPr/>
        </p:nvCxnSpPr>
        <p:spPr>
          <a:xfrm>
            <a:off x="4860032" y="1124744"/>
            <a:ext cx="0" cy="4176464"/>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9" name="Straight Arrow Connector 8">
            <a:extLst>
              <a:ext uri="{FF2B5EF4-FFF2-40B4-BE49-F238E27FC236}">
                <a16:creationId xmlns:a16="http://schemas.microsoft.com/office/drawing/2014/main" id="{FBD268A2-059E-A8EC-ABC0-A1D7C1B21E66}"/>
              </a:ext>
            </a:extLst>
          </p:cNvPr>
          <p:cNvCxnSpPr>
            <a:cxnSpLocks/>
          </p:cNvCxnSpPr>
          <p:nvPr/>
        </p:nvCxnSpPr>
        <p:spPr>
          <a:xfrm flipV="1">
            <a:off x="5608018" y="2492896"/>
            <a:ext cx="2131644" cy="71393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6" name="ZoneTexte 10">
            <a:extLst>
              <a:ext uri="{FF2B5EF4-FFF2-40B4-BE49-F238E27FC236}">
                <a16:creationId xmlns:a16="http://schemas.microsoft.com/office/drawing/2014/main" id="{AE5CC192-E2AD-3216-B0F0-2D3C73D4FC24}"/>
              </a:ext>
            </a:extLst>
          </p:cNvPr>
          <p:cNvSpPr txBox="1"/>
          <p:nvPr/>
        </p:nvSpPr>
        <p:spPr>
          <a:xfrm>
            <a:off x="6119200" y="1011962"/>
            <a:ext cx="1440157" cy="544830"/>
          </a:xfrm>
          <a:custGeom>
            <a:avLst/>
            <a:gdLst>
              <a:gd name="connsiteX0" fmla="*/ 0 w 1440157"/>
              <a:gd name="connsiteY0" fmla="*/ 90807 h 544830"/>
              <a:gd name="connsiteX1" fmla="*/ 90807 w 1440157"/>
              <a:gd name="connsiteY1" fmla="*/ 0 h 544830"/>
              <a:gd name="connsiteX2" fmla="*/ 720079 w 1440157"/>
              <a:gd name="connsiteY2" fmla="*/ 0 h 544830"/>
              <a:gd name="connsiteX3" fmla="*/ 1349350 w 1440157"/>
              <a:gd name="connsiteY3" fmla="*/ 0 h 544830"/>
              <a:gd name="connsiteX4" fmla="*/ 1440157 w 1440157"/>
              <a:gd name="connsiteY4" fmla="*/ 90807 h 544830"/>
              <a:gd name="connsiteX5" fmla="*/ 1440157 w 1440157"/>
              <a:gd name="connsiteY5" fmla="*/ 454023 h 544830"/>
              <a:gd name="connsiteX6" fmla="*/ 1349350 w 1440157"/>
              <a:gd name="connsiteY6" fmla="*/ 544830 h 544830"/>
              <a:gd name="connsiteX7" fmla="*/ 707493 w 1440157"/>
              <a:gd name="connsiteY7" fmla="*/ 544830 h 544830"/>
              <a:gd name="connsiteX8" fmla="*/ 90807 w 1440157"/>
              <a:gd name="connsiteY8" fmla="*/ 544830 h 544830"/>
              <a:gd name="connsiteX9" fmla="*/ 0 w 1440157"/>
              <a:gd name="connsiteY9" fmla="*/ 454023 h 544830"/>
              <a:gd name="connsiteX10" fmla="*/ 0 w 1440157"/>
              <a:gd name="connsiteY10" fmla="*/ 90807 h 5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0157" h="544830" fill="none" extrusionOk="0">
                <a:moveTo>
                  <a:pt x="0" y="90807"/>
                </a:moveTo>
                <a:cubicBezTo>
                  <a:pt x="6537" y="48664"/>
                  <a:pt x="43674" y="-2642"/>
                  <a:pt x="90807" y="0"/>
                </a:cubicBezTo>
                <a:cubicBezTo>
                  <a:pt x="249418" y="664"/>
                  <a:pt x="468544" y="15606"/>
                  <a:pt x="720079" y="0"/>
                </a:cubicBezTo>
                <a:cubicBezTo>
                  <a:pt x="971614" y="-15606"/>
                  <a:pt x="1182237" y="24631"/>
                  <a:pt x="1349350" y="0"/>
                </a:cubicBezTo>
                <a:cubicBezTo>
                  <a:pt x="1394496" y="-10202"/>
                  <a:pt x="1440818" y="31719"/>
                  <a:pt x="1440157" y="90807"/>
                </a:cubicBezTo>
                <a:cubicBezTo>
                  <a:pt x="1444381" y="259636"/>
                  <a:pt x="1442473" y="304795"/>
                  <a:pt x="1440157" y="454023"/>
                </a:cubicBezTo>
                <a:cubicBezTo>
                  <a:pt x="1435689" y="504358"/>
                  <a:pt x="1404357" y="536076"/>
                  <a:pt x="1349350" y="544830"/>
                </a:cubicBezTo>
                <a:cubicBezTo>
                  <a:pt x="1069746" y="571371"/>
                  <a:pt x="948106" y="574092"/>
                  <a:pt x="707493" y="544830"/>
                </a:cubicBezTo>
                <a:cubicBezTo>
                  <a:pt x="466880" y="515568"/>
                  <a:pt x="226007" y="530570"/>
                  <a:pt x="90807" y="544830"/>
                </a:cubicBezTo>
                <a:cubicBezTo>
                  <a:pt x="40430" y="538741"/>
                  <a:pt x="8355" y="505916"/>
                  <a:pt x="0" y="454023"/>
                </a:cubicBezTo>
                <a:cubicBezTo>
                  <a:pt x="11904" y="301869"/>
                  <a:pt x="1859" y="239034"/>
                  <a:pt x="0" y="90807"/>
                </a:cubicBezTo>
                <a:close/>
              </a:path>
              <a:path w="1440157" h="544830" stroke="0" extrusionOk="0">
                <a:moveTo>
                  <a:pt x="0" y="90807"/>
                </a:moveTo>
                <a:cubicBezTo>
                  <a:pt x="-5315" y="37378"/>
                  <a:pt x="32217" y="3167"/>
                  <a:pt x="90807" y="0"/>
                </a:cubicBezTo>
                <a:cubicBezTo>
                  <a:pt x="305070" y="20443"/>
                  <a:pt x="549463" y="3710"/>
                  <a:pt x="745249" y="0"/>
                </a:cubicBezTo>
                <a:cubicBezTo>
                  <a:pt x="941035" y="-3710"/>
                  <a:pt x="1183009" y="29300"/>
                  <a:pt x="1349350" y="0"/>
                </a:cubicBezTo>
                <a:cubicBezTo>
                  <a:pt x="1390140" y="-5122"/>
                  <a:pt x="1448583" y="44682"/>
                  <a:pt x="1440157" y="90807"/>
                </a:cubicBezTo>
                <a:cubicBezTo>
                  <a:pt x="1441035" y="261072"/>
                  <a:pt x="1425608" y="352423"/>
                  <a:pt x="1440157" y="454023"/>
                </a:cubicBezTo>
                <a:cubicBezTo>
                  <a:pt x="1445768" y="495042"/>
                  <a:pt x="1396862" y="547149"/>
                  <a:pt x="1349350" y="544830"/>
                </a:cubicBezTo>
                <a:cubicBezTo>
                  <a:pt x="1098782" y="521774"/>
                  <a:pt x="996112" y="514644"/>
                  <a:pt x="720079" y="544830"/>
                </a:cubicBezTo>
                <a:cubicBezTo>
                  <a:pt x="444046" y="575016"/>
                  <a:pt x="224728" y="537834"/>
                  <a:pt x="90807" y="544830"/>
                </a:cubicBezTo>
                <a:cubicBezTo>
                  <a:pt x="30548" y="544252"/>
                  <a:pt x="1477" y="500125"/>
                  <a:pt x="0" y="454023"/>
                </a:cubicBezTo>
                <a:cubicBezTo>
                  <a:pt x="-15152" y="370081"/>
                  <a:pt x="3521" y="206625"/>
                  <a:pt x="0" y="90807"/>
                </a:cubicBezTo>
                <a:close/>
              </a:path>
            </a:pathLst>
          </a:custGeom>
          <a:solidFill>
            <a:srgbClr val="DCF4DC">
              <a:alpha val="32000"/>
            </a:srgbClr>
          </a:solidFill>
          <a:ln w="38100">
            <a:solidFill>
              <a:srgbClr val="00206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sz="2600">
                <a:latin typeface="Milliard Book" panose="02010004040101010103" charset="0"/>
              </a:rPr>
              <a:t>Garçons</a:t>
            </a:r>
            <a:endParaRPr lang="fr-FR" sz="2600" dirty="0">
              <a:latin typeface="Alegreya" panose="00000500000000000000"/>
            </a:endParaRPr>
          </a:p>
        </p:txBody>
      </p:sp>
      <p:sp>
        <p:nvSpPr>
          <p:cNvPr id="17" name="ZoneTexte 10">
            <a:extLst>
              <a:ext uri="{FF2B5EF4-FFF2-40B4-BE49-F238E27FC236}">
                <a16:creationId xmlns:a16="http://schemas.microsoft.com/office/drawing/2014/main" id="{31F9C57A-EE91-6B9D-CD31-8D6C17EA2A9D}"/>
              </a:ext>
            </a:extLst>
          </p:cNvPr>
          <p:cNvSpPr txBox="1"/>
          <p:nvPr/>
        </p:nvSpPr>
        <p:spPr>
          <a:xfrm>
            <a:off x="1913796" y="1098436"/>
            <a:ext cx="1440157" cy="544830"/>
          </a:xfrm>
          <a:custGeom>
            <a:avLst/>
            <a:gdLst>
              <a:gd name="connsiteX0" fmla="*/ 0 w 1440157"/>
              <a:gd name="connsiteY0" fmla="*/ 90807 h 544830"/>
              <a:gd name="connsiteX1" fmla="*/ 90807 w 1440157"/>
              <a:gd name="connsiteY1" fmla="*/ 0 h 544830"/>
              <a:gd name="connsiteX2" fmla="*/ 720079 w 1440157"/>
              <a:gd name="connsiteY2" fmla="*/ 0 h 544830"/>
              <a:gd name="connsiteX3" fmla="*/ 1349350 w 1440157"/>
              <a:gd name="connsiteY3" fmla="*/ 0 h 544830"/>
              <a:gd name="connsiteX4" fmla="*/ 1440157 w 1440157"/>
              <a:gd name="connsiteY4" fmla="*/ 90807 h 544830"/>
              <a:gd name="connsiteX5" fmla="*/ 1440157 w 1440157"/>
              <a:gd name="connsiteY5" fmla="*/ 454023 h 544830"/>
              <a:gd name="connsiteX6" fmla="*/ 1349350 w 1440157"/>
              <a:gd name="connsiteY6" fmla="*/ 544830 h 544830"/>
              <a:gd name="connsiteX7" fmla="*/ 707493 w 1440157"/>
              <a:gd name="connsiteY7" fmla="*/ 544830 h 544830"/>
              <a:gd name="connsiteX8" fmla="*/ 90807 w 1440157"/>
              <a:gd name="connsiteY8" fmla="*/ 544830 h 544830"/>
              <a:gd name="connsiteX9" fmla="*/ 0 w 1440157"/>
              <a:gd name="connsiteY9" fmla="*/ 454023 h 544830"/>
              <a:gd name="connsiteX10" fmla="*/ 0 w 1440157"/>
              <a:gd name="connsiteY10" fmla="*/ 90807 h 5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0157" h="544830" fill="none" extrusionOk="0">
                <a:moveTo>
                  <a:pt x="0" y="90807"/>
                </a:moveTo>
                <a:cubicBezTo>
                  <a:pt x="6537" y="48664"/>
                  <a:pt x="43674" y="-2642"/>
                  <a:pt x="90807" y="0"/>
                </a:cubicBezTo>
                <a:cubicBezTo>
                  <a:pt x="249418" y="664"/>
                  <a:pt x="468544" y="15606"/>
                  <a:pt x="720079" y="0"/>
                </a:cubicBezTo>
                <a:cubicBezTo>
                  <a:pt x="971614" y="-15606"/>
                  <a:pt x="1182237" y="24631"/>
                  <a:pt x="1349350" y="0"/>
                </a:cubicBezTo>
                <a:cubicBezTo>
                  <a:pt x="1394496" y="-10202"/>
                  <a:pt x="1440818" y="31719"/>
                  <a:pt x="1440157" y="90807"/>
                </a:cubicBezTo>
                <a:cubicBezTo>
                  <a:pt x="1444381" y="259636"/>
                  <a:pt x="1442473" y="304795"/>
                  <a:pt x="1440157" y="454023"/>
                </a:cubicBezTo>
                <a:cubicBezTo>
                  <a:pt x="1435689" y="504358"/>
                  <a:pt x="1404357" y="536076"/>
                  <a:pt x="1349350" y="544830"/>
                </a:cubicBezTo>
                <a:cubicBezTo>
                  <a:pt x="1069746" y="571371"/>
                  <a:pt x="948106" y="574092"/>
                  <a:pt x="707493" y="544830"/>
                </a:cubicBezTo>
                <a:cubicBezTo>
                  <a:pt x="466880" y="515568"/>
                  <a:pt x="226007" y="530570"/>
                  <a:pt x="90807" y="544830"/>
                </a:cubicBezTo>
                <a:cubicBezTo>
                  <a:pt x="40430" y="538741"/>
                  <a:pt x="8355" y="505916"/>
                  <a:pt x="0" y="454023"/>
                </a:cubicBezTo>
                <a:cubicBezTo>
                  <a:pt x="11904" y="301869"/>
                  <a:pt x="1859" y="239034"/>
                  <a:pt x="0" y="90807"/>
                </a:cubicBezTo>
                <a:close/>
              </a:path>
              <a:path w="1440157" h="544830" stroke="0" extrusionOk="0">
                <a:moveTo>
                  <a:pt x="0" y="90807"/>
                </a:moveTo>
                <a:cubicBezTo>
                  <a:pt x="-5315" y="37378"/>
                  <a:pt x="32217" y="3167"/>
                  <a:pt x="90807" y="0"/>
                </a:cubicBezTo>
                <a:cubicBezTo>
                  <a:pt x="305070" y="20443"/>
                  <a:pt x="549463" y="3710"/>
                  <a:pt x="745249" y="0"/>
                </a:cubicBezTo>
                <a:cubicBezTo>
                  <a:pt x="941035" y="-3710"/>
                  <a:pt x="1183009" y="29300"/>
                  <a:pt x="1349350" y="0"/>
                </a:cubicBezTo>
                <a:cubicBezTo>
                  <a:pt x="1390140" y="-5122"/>
                  <a:pt x="1448583" y="44682"/>
                  <a:pt x="1440157" y="90807"/>
                </a:cubicBezTo>
                <a:cubicBezTo>
                  <a:pt x="1441035" y="261072"/>
                  <a:pt x="1425608" y="352423"/>
                  <a:pt x="1440157" y="454023"/>
                </a:cubicBezTo>
                <a:cubicBezTo>
                  <a:pt x="1445768" y="495042"/>
                  <a:pt x="1396862" y="547149"/>
                  <a:pt x="1349350" y="544830"/>
                </a:cubicBezTo>
                <a:cubicBezTo>
                  <a:pt x="1098782" y="521774"/>
                  <a:pt x="996112" y="514644"/>
                  <a:pt x="720079" y="544830"/>
                </a:cubicBezTo>
                <a:cubicBezTo>
                  <a:pt x="444046" y="575016"/>
                  <a:pt x="224728" y="537834"/>
                  <a:pt x="90807" y="544830"/>
                </a:cubicBezTo>
                <a:cubicBezTo>
                  <a:pt x="30548" y="544252"/>
                  <a:pt x="1477" y="500125"/>
                  <a:pt x="0" y="454023"/>
                </a:cubicBezTo>
                <a:cubicBezTo>
                  <a:pt x="-15152" y="370081"/>
                  <a:pt x="3521" y="206625"/>
                  <a:pt x="0" y="90807"/>
                </a:cubicBezTo>
                <a:close/>
              </a:path>
            </a:pathLst>
          </a:custGeom>
          <a:solidFill>
            <a:srgbClr val="DCF4DC">
              <a:alpha val="32000"/>
            </a:srgbClr>
          </a:solidFill>
          <a:ln w="38100">
            <a:solidFill>
              <a:srgbClr val="00206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sz="2600">
                <a:latin typeface="Milliard Book" panose="02010004040101010103" charset="0"/>
              </a:rPr>
              <a:t>Filles</a:t>
            </a:r>
            <a:endParaRPr lang="fr-FR" sz="2600" dirty="0">
              <a:latin typeface="Alegreya" panose="00000500000000000000"/>
            </a:endParaRPr>
          </a:p>
        </p:txBody>
      </p:sp>
    </p:spTree>
    <p:extLst>
      <p:ext uri="{BB962C8B-B14F-4D97-AF65-F5344CB8AC3E}">
        <p14:creationId xmlns:p14="http://schemas.microsoft.com/office/powerpoint/2010/main" val="13761393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8757C-73DE-A4A1-C960-1704BF2E528E}"/>
              </a:ext>
            </a:extLst>
          </p:cNvPr>
          <p:cNvPicPr>
            <a:picLocks noChangeAspect="1"/>
          </p:cNvPicPr>
          <p:nvPr/>
        </p:nvPicPr>
        <p:blipFill>
          <a:blip r:embed="rId3"/>
          <a:stretch>
            <a:fillRect/>
          </a:stretch>
        </p:blipFill>
        <p:spPr>
          <a:xfrm>
            <a:off x="7413930" y="-6059"/>
            <a:ext cx="1730070" cy="802230"/>
          </a:xfrm>
          <a:prstGeom prst="rect">
            <a:avLst/>
          </a:prstGeom>
        </p:spPr>
      </p:pic>
      <p:sp>
        <p:nvSpPr>
          <p:cNvPr id="30" name="ZoneTexte 10">
            <a:extLst>
              <a:ext uri="{FF2B5EF4-FFF2-40B4-BE49-F238E27FC236}">
                <a16:creationId xmlns:a16="http://schemas.microsoft.com/office/drawing/2014/main" id="{BA04A4BF-C9CC-E040-8B0A-2D8A0B984728}"/>
              </a:ext>
            </a:extLst>
          </p:cNvPr>
          <p:cNvSpPr txBox="1"/>
          <p:nvPr/>
        </p:nvSpPr>
        <p:spPr>
          <a:xfrm>
            <a:off x="180890" y="122775"/>
            <a:ext cx="6806255" cy="523220"/>
          </a:xfrm>
          <a:prstGeom prst="rect">
            <a:avLst/>
          </a:prstGeom>
          <a:solidFill>
            <a:schemeClr val="accent5">
              <a:lumMod val="20000"/>
              <a:lumOff val="80000"/>
            </a:schemeClr>
          </a:solidFill>
        </p:spPr>
        <p:txBody>
          <a:bodyPr wrap="square" rtlCol="0">
            <a:spAutoFit/>
          </a:bodyPr>
          <a:lstStyle/>
          <a:p>
            <a:r>
              <a:rPr lang="fr-FR" sz="2800" dirty="0">
                <a:latin typeface="Milliard Book" panose="02010004040101010103" charset="0"/>
              </a:rPr>
              <a:t>Limites et perspectives</a:t>
            </a:r>
            <a:endParaRPr lang="fr-FR" sz="2800" dirty="0">
              <a:latin typeface="Alegreya" panose="00000500000000000000"/>
            </a:endParaRPr>
          </a:p>
        </p:txBody>
      </p:sp>
      <p:sp>
        <p:nvSpPr>
          <p:cNvPr id="8" name="ZoneTexte 10">
            <a:extLst>
              <a:ext uri="{FF2B5EF4-FFF2-40B4-BE49-F238E27FC236}">
                <a16:creationId xmlns:a16="http://schemas.microsoft.com/office/drawing/2014/main" id="{61C67E19-EC90-96D7-B90E-84A9BBE3E1A0}"/>
              </a:ext>
            </a:extLst>
          </p:cNvPr>
          <p:cNvSpPr txBox="1"/>
          <p:nvPr/>
        </p:nvSpPr>
        <p:spPr>
          <a:xfrm>
            <a:off x="771972" y="1903596"/>
            <a:ext cx="8285509" cy="544830"/>
          </a:xfrm>
          <a:custGeom>
            <a:avLst/>
            <a:gdLst>
              <a:gd name="connsiteX0" fmla="*/ 0 w 8285509"/>
              <a:gd name="connsiteY0" fmla="*/ 90807 h 544830"/>
              <a:gd name="connsiteX1" fmla="*/ 90807 w 8285509"/>
              <a:gd name="connsiteY1" fmla="*/ 0 h 544830"/>
              <a:gd name="connsiteX2" fmla="*/ 766132 w 8285509"/>
              <a:gd name="connsiteY2" fmla="*/ 0 h 544830"/>
              <a:gd name="connsiteX3" fmla="*/ 1522495 w 8285509"/>
              <a:gd name="connsiteY3" fmla="*/ 0 h 544830"/>
              <a:gd name="connsiteX4" fmla="*/ 2035742 w 8285509"/>
              <a:gd name="connsiteY4" fmla="*/ 0 h 544830"/>
              <a:gd name="connsiteX5" fmla="*/ 2467950 w 8285509"/>
              <a:gd name="connsiteY5" fmla="*/ 0 h 544830"/>
              <a:gd name="connsiteX6" fmla="*/ 2981196 w 8285509"/>
              <a:gd name="connsiteY6" fmla="*/ 0 h 544830"/>
              <a:gd name="connsiteX7" fmla="*/ 3575482 w 8285509"/>
              <a:gd name="connsiteY7" fmla="*/ 0 h 544830"/>
              <a:gd name="connsiteX8" fmla="*/ 4250806 w 8285509"/>
              <a:gd name="connsiteY8" fmla="*/ 0 h 544830"/>
              <a:gd name="connsiteX9" fmla="*/ 4764053 w 8285509"/>
              <a:gd name="connsiteY9" fmla="*/ 0 h 544830"/>
              <a:gd name="connsiteX10" fmla="*/ 5601456 w 8285509"/>
              <a:gd name="connsiteY10" fmla="*/ 0 h 544830"/>
              <a:gd name="connsiteX11" fmla="*/ 6276780 w 8285509"/>
              <a:gd name="connsiteY11" fmla="*/ 0 h 544830"/>
              <a:gd name="connsiteX12" fmla="*/ 7114183 w 8285509"/>
              <a:gd name="connsiteY12" fmla="*/ 0 h 544830"/>
              <a:gd name="connsiteX13" fmla="*/ 8194702 w 8285509"/>
              <a:gd name="connsiteY13" fmla="*/ 0 h 544830"/>
              <a:gd name="connsiteX14" fmla="*/ 8285509 w 8285509"/>
              <a:gd name="connsiteY14" fmla="*/ 90807 h 544830"/>
              <a:gd name="connsiteX15" fmla="*/ 8285509 w 8285509"/>
              <a:gd name="connsiteY15" fmla="*/ 454023 h 544830"/>
              <a:gd name="connsiteX16" fmla="*/ 8194702 w 8285509"/>
              <a:gd name="connsiteY16" fmla="*/ 544830 h 544830"/>
              <a:gd name="connsiteX17" fmla="*/ 7438338 w 8285509"/>
              <a:gd name="connsiteY17" fmla="*/ 544830 h 544830"/>
              <a:gd name="connsiteX18" fmla="*/ 6763014 w 8285509"/>
              <a:gd name="connsiteY18" fmla="*/ 544830 h 544830"/>
              <a:gd name="connsiteX19" fmla="*/ 5925611 w 8285509"/>
              <a:gd name="connsiteY19" fmla="*/ 544830 h 544830"/>
              <a:gd name="connsiteX20" fmla="*/ 5331326 w 8285509"/>
              <a:gd name="connsiteY20" fmla="*/ 544830 h 544830"/>
              <a:gd name="connsiteX21" fmla="*/ 4818079 w 8285509"/>
              <a:gd name="connsiteY21" fmla="*/ 544830 h 544830"/>
              <a:gd name="connsiteX22" fmla="*/ 4142755 w 8285509"/>
              <a:gd name="connsiteY22" fmla="*/ 544830 h 544830"/>
              <a:gd name="connsiteX23" fmla="*/ 3386391 w 8285509"/>
              <a:gd name="connsiteY23" fmla="*/ 544830 h 544830"/>
              <a:gd name="connsiteX24" fmla="*/ 2548988 w 8285509"/>
              <a:gd name="connsiteY24" fmla="*/ 544830 h 544830"/>
              <a:gd name="connsiteX25" fmla="*/ 1792625 w 8285509"/>
              <a:gd name="connsiteY25" fmla="*/ 544830 h 544830"/>
              <a:gd name="connsiteX26" fmla="*/ 955222 w 8285509"/>
              <a:gd name="connsiteY26" fmla="*/ 544830 h 544830"/>
              <a:gd name="connsiteX27" fmla="*/ 90807 w 8285509"/>
              <a:gd name="connsiteY27" fmla="*/ 544830 h 544830"/>
              <a:gd name="connsiteX28" fmla="*/ 0 w 8285509"/>
              <a:gd name="connsiteY28" fmla="*/ 454023 h 544830"/>
              <a:gd name="connsiteX29" fmla="*/ 0 w 8285509"/>
              <a:gd name="connsiteY29" fmla="*/ 90807 h 5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85509" h="544830" fill="none" extrusionOk="0">
                <a:moveTo>
                  <a:pt x="0" y="90807"/>
                </a:moveTo>
                <a:cubicBezTo>
                  <a:pt x="8885" y="48895"/>
                  <a:pt x="46596" y="-3552"/>
                  <a:pt x="90807" y="0"/>
                </a:cubicBezTo>
                <a:cubicBezTo>
                  <a:pt x="311395" y="-16792"/>
                  <a:pt x="433737" y="-29958"/>
                  <a:pt x="766132" y="0"/>
                </a:cubicBezTo>
                <a:cubicBezTo>
                  <a:pt x="1098528" y="29958"/>
                  <a:pt x="1177335" y="14788"/>
                  <a:pt x="1522495" y="0"/>
                </a:cubicBezTo>
                <a:cubicBezTo>
                  <a:pt x="1867655" y="-14788"/>
                  <a:pt x="1819248" y="10507"/>
                  <a:pt x="2035742" y="0"/>
                </a:cubicBezTo>
                <a:cubicBezTo>
                  <a:pt x="2252236" y="-10507"/>
                  <a:pt x="2280385" y="-9711"/>
                  <a:pt x="2467950" y="0"/>
                </a:cubicBezTo>
                <a:cubicBezTo>
                  <a:pt x="2655515" y="9711"/>
                  <a:pt x="2747926" y="-22543"/>
                  <a:pt x="2981196" y="0"/>
                </a:cubicBezTo>
                <a:cubicBezTo>
                  <a:pt x="3214466" y="22543"/>
                  <a:pt x="3375789" y="4739"/>
                  <a:pt x="3575482" y="0"/>
                </a:cubicBezTo>
                <a:cubicBezTo>
                  <a:pt x="3775175" y="-4739"/>
                  <a:pt x="3992794" y="27886"/>
                  <a:pt x="4250806" y="0"/>
                </a:cubicBezTo>
                <a:cubicBezTo>
                  <a:pt x="4508818" y="-27886"/>
                  <a:pt x="4614266" y="-22045"/>
                  <a:pt x="4764053" y="0"/>
                </a:cubicBezTo>
                <a:cubicBezTo>
                  <a:pt x="4913840" y="22045"/>
                  <a:pt x="5299396" y="15174"/>
                  <a:pt x="5601456" y="0"/>
                </a:cubicBezTo>
                <a:cubicBezTo>
                  <a:pt x="5903516" y="-15174"/>
                  <a:pt x="5984936" y="-33451"/>
                  <a:pt x="6276780" y="0"/>
                </a:cubicBezTo>
                <a:cubicBezTo>
                  <a:pt x="6568624" y="33451"/>
                  <a:pt x="6814887" y="-4716"/>
                  <a:pt x="7114183" y="0"/>
                </a:cubicBezTo>
                <a:cubicBezTo>
                  <a:pt x="7413479" y="4716"/>
                  <a:pt x="7887143" y="51438"/>
                  <a:pt x="8194702" y="0"/>
                </a:cubicBezTo>
                <a:cubicBezTo>
                  <a:pt x="8242772" y="7623"/>
                  <a:pt x="8289597" y="33772"/>
                  <a:pt x="8285509" y="90807"/>
                </a:cubicBezTo>
                <a:cubicBezTo>
                  <a:pt x="8275128" y="235009"/>
                  <a:pt x="8270397" y="318486"/>
                  <a:pt x="8285509" y="454023"/>
                </a:cubicBezTo>
                <a:cubicBezTo>
                  <a:pt x="8286186" y="497332"/>
                  <a:pt x="8246932" y="538683"/>
                  <a:pt x="8194702" y="544830"/>
                </a:cubicBezTo>
                <a:cubicBezTo>
                  <a:pt x="7836380" y="539160"/>
                  <a:pt x="7747685" y="567112"/>
                  <a:pt x="7438338" y="544830"/>
                </a:cubicBezTo>
                <a:cubicBezTo>
                  <a:pt x="7128991" y="522548"/>
                  <a:pt x="6935906" y="528072"/>
                  <a:pt x="6763014" y="544830"/>
                </a:cubicBezTo>
                <a:cubicBezTo>
                  <a:pt x="6590122" y="561588"/>
                  <a:pt x="6187898" y="541922"/>
                  <a:pt x="5925611" y="544830"/>
                </a:cubicBezTo>
                <a:cubicBezTo>
                  <a:pt x="5663324" y="547738"/>
                  <a:pt x="5471447" y="558615"/>
                  <a:pt x="5331326" y="544830"/>
                </a:cubicBezTo>
                <a:cubicBezTo>
                  <a:pt x="5191206" y="531045"/>
                  <a:pt x="5053131" y="543363"/>
                  <a:pt x="4818079" y="544830"/>
                </a:cubicBezTo>
                <a:cubicBezTo>
                  <a:pt x="4583027" y="546297"/>
                  <a:pt x="4335991" y="519864"/>
                  <a:pt x="4142755" y="544830"/>
                </a:cubicBezTo>
                <a:cubicBezTo>
                  <a:pt x="3949519" y="569796"/>
                  <a:pt x="3628592" y="560068"/>
                  <a:pt x="3386391" y="544830"/>
                </a:cubicBezTo>
                <a:cubicBezTo>
                  <a:pt x="3144190" y="529592"/>
                  <a:pt x="2842830" y="533282"/>
                  <a:pt x="2548988" y="544830"/>
                </a:cubicBezTo>
                <a:cubicBezTo>
                  <a:pt x="2255146" y="556378"/>
                  <a:pt x="2026948" y="571236"/>
                  <a:pt x="1792625" y="544830"/>
                </a:cubicBezTo>
                <a:cubicBezTo>
                  <a:pt x="1558302" y="518424"/>
                  <a:pt x="1213901" y="529174"/>
                  <a:pt x="955222" y="544830"/>
                </a:cubicBezTo>
                <a:cubicBezTo>
                  <a:pt x="696543" y="560486"/>
                  <a:pt x="400219" y="520184"/>
                  <a:pt x="90807" y="544830"/>
                </a:cubicBezTo>
                <a:cubicBezTo>
                  <a:pt x="43885" y="541486"/>
                  <a:pt x="-1587" y="509521"/>
                  <a:pt x="0" y="454023"/>
                </a:cubicBezTo>
                <a:cubicBezTo>
                  <a:pt x="-5492" y="323838"/>
                  <a:pt x="-1008" y="168425"/>
                  <a:pt x="0" y="90807"/>
                </a:cubicBezTo>
                <a:close/>
              </a:path>
              <a:path w="8285509" h="544830" stroke="0" extrusionOk="0">
                <a:moveTo>
                  <a:pt x="0" y="90807"/>
                </a:moveTo>
                <a:cubicBezTo>
                  <a:pt x="-5315" y="37378"/>
                  <a:pt x="32217" y="3167"/>
                  <a:pt x="90807" y="0"/>
                </a:cubicBezTo>
                <a:cubicBezTo>
                  <a:pt x="465565" y="20008"/>
                  <a:pt x="694310" y="-26416"/>
                  <a:pt x="928209" y="0"/>
                </a:cubicBezTo>
                <a:cubicBezTo>
                  <a:pt x="1162108" y="26416"/>
                  <a:pt x="1248527" y="26148"/>
                  <a:pt x="1522495" y="0"/>
                </a:cubicBezTo>
                <a:cubicBezTo>
                  <a:pt x="1796463" y="-26148"/>
                  <a:pt x="1844650" y="5048"/>
                  <a:pt x="2035742" y="0"/>
                </a:cubicBezTo>
                <a:cubicBezTo>
                  <a:pt x="2226834" y="-5048"/>
                  <a:pt x="2550194" y="7571"/>
                  <a:pt x="2792105" y="0"/>
                </a:cubicBezTo>
                <a:cubicBezTo>
                  <a:pt x="3034016" y="-7571"/>
                  <a:pt x="3175183" y="10170"/>
                  <a:pt x="3386391" y="0"/>
                </a:cubicBezTo>
                <a:cubicBezTo>
                  <a:pt x="3597599" y="-10170"/>
                  <a:pt x="4044865" y="12734"/>
                  <a:pt x="4223793" y="0"/>
                </a:cubicBezTo>
                <a:cubicBezTo>
                  <a:pt x="4402721" y="-12734"/>
                  <a:pt x="4496673" y="1294"/>
                  <a:pt x="4737040" y="0"/>
                </a:cubicBezTo>
                <a:cubicBezTo>
                  <a:pt x="4977407" y="-1294"/>
                  <a:pt x="5219788" y="23755"/>
                  <a:pt x="5574443" y="0"/>
                </a:cubicBezTo>
                <a:cubicBezTo>
                  <a:pt x="5929098" y="-23755"/>
                  <a:pt x="5856962" y="-14104"/>
                  <a:pt x="6006650" y="0"/>
                </a:cubicBezTo>
                <a:cubicBezTo>
                  <a:pt x="6156338" y="14104"/>
                  <a:pt x="6438154" y="12519"/>
                  <a:pt x="6681975" y="0"/>
                </a:cubicBezTo>
                <a:cubicBezTo>
                  <a:pt x="6925797" y="-12519"/>
                  <a:pt x="7071565" y="-5040"/>
                  <a:pt x="7357300" y="0"/>
                </a:cubicBezTo>
                <a:cubicBezTo>
                  <a:pt x="7643036" y="5040"/>
                  <a:pt x="7806121" y="20054"/>
                  <a:pt x="8194702" y="0"/>
                </a:cubicBezTo>
                <a:cubicBezTo>
                  <a:pt x="8251390" y="8008"/>
                  <a:pt x="8288527" y="38014"/>
                  <a:pt x="8285509" y="90807"/>
                </a:cubicBezTo>
                <a:cubicBezTo>
                  <a:pt x="8279819" y="249515"/>
                  <a:pt x="8271950" y="340606"/>
                  <a:pt x="8285509" y="454023"/>
                </a:cubicBezTo>
                <a:cubicBezTo>
                  <a:pt x="8279216" y="498245"/>
                  <a:pt x="8243139" y="542267"/>
                  <a:pt x="8194702" y="544830"/>
                </a:cubicBezTo>
                <a:cubicBezTo>
                  <a:pt x="7885811" y="513076"/>
                  <a:pt x="7623518" y="527239"/>
                  <a:pt x="7438338" y="544830"/>
                </a:cubicBezTo>
                <a:cubicBezTo>
                  <a:pt x="7253158" y="562421"/>
                  <a:pt x="7098142" y="548841"/>
                  <a:pt x="7006131" y="544830"/>
                </a:cubicBezTo>
                <a:cubicBezTo>
                  <a:pt x="6914120" y="540819"/>
                  <a:pt x="6608922" y="570027"/>
                  <a:pt x="6492884" y="544830"/>
                </a:cubicBezTo>
                <a:cubicBezTo>
                  <a:pt x="6376846" y="519633"/>
                  <a:pt x="5872107" y="568240"/>
                  <a:pt x="5655482" y="544830"/>
                </a:cubicBezTo>
                <a:cubicBezTo>
                  <a:pt x="5438857" y="521420"/>
                  <a:pt x="5158405" y="514814"/>
                  <a:pt x="4980157" y="544830"/>
                </a:cubicBezTo>
                <a:cubicBezTo>
                  <a:pt x="4801910" y="574846"/>
                  <a:pt x="4600261" y="537546"/>
                  <a:pt x="4466910" y="544830"/>
                </a:cubicBezTo>
                <a:cubicBezTo>
                  <a:pt x="4333559" y="552114"/>
                  <a:pt x="4066014" y="553081"/>
                  <a:pt x="3791586" y="544830"/>
                </a:cubicBezTo>
                <a:cubicBezTo>
                  <a:pt x="3517158" y="536579"/>
                  <a:pt x="3571395" y="531252"/>
                  <a:pt x="3359378" y="544830"/>
                </a:cubicBezTo>
                <a:cubicBezTo>
                  <a:pt x="3147361" y="558408"/>
                  <a:pt x="3046683" y="539824"/>
                  <a:pt x="2927170" y="544830"/>
                </a:cubicBezTo>
                <a:cubicBezTo>
                  <a:pt x="2807657" y="549836"/>
                  <a:pt x="2529708" y="577205"/>
                  <a:pt x="2251846" y="544830"/>
                </a:cubicBezTo>
                <a:cubicBezTo>
                  <a:pt x="1973984" y="512455"/>
                  <a:pt x="1904025" y="538823"/>
                  <a:pt x="1738599" y="544830"/>
                </a:cubicBezTo>
                <a:cubicBezTo>
                  <a:pt x="1573173" y="550837"/>
                  <a:pt x="1318067" y="528192"/>
                  <a:pt x="982235" y="544830"/>
                </a:cubicBezTo>
                <a:cubicBezTo>
                  <a:pt x="646403" y="561468"/>
                  <a:pt x="431961" y="509057"/>
                  <a:pt x="90807" y="544830"/>
                </a:cubicBezTo>
                <a:cubicBezTo>
                  <a:pt x="37771" y="553823"/>
                  <a:pt x="-972" y="501114"/>
                  <a:pt x="0" y="454023"/>
                </a:cubicBezTo>
                <a:cubicBezTo>
                  <a:pt x="-15253" y="300145"/>
                  <a:pt x="-13559" y="227367"/>
                  <a:pt x="0" y="90807"/>
                </a:cubicBezTo>
                <a:close/>
              </a:path>
            </a:pathLst>
          </a:custGeom>
          <a:solidFill>
            <a:srgbClr val="DCF4DC">
              <a:alpha val="32000"/>
            </a:srgbClr>
          </a:solidFill>
          <a:ln w="38100">
            <a:solidFill>
              <a:srgbClr val="00206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2600" dirty="0">
                <a:latin typeface="Milliard Book" panose="02010004040101010103" charset="0"/>
              </a:rPr>
              <a:t>Au sein des établissements ?</a:t>
            </a:r>
          </a:p>
        </p:txBody>
      </p:sp>
      <p:sp>
        <p:nvSpPr>
          <p:cNvPr id="9" name="ZoneTexte 10">
            <a:extLst>
              <a:ext uri="{FF2B5EF4-FFF2-40B4-BE49-F238E27FC236}">
                <a16:creationId xmlns:a16="http://schemas.microsoft.com/office/drawing/2014/main" id="{DEF3E0BE-2E22-3704-DA23-659812C75C29}"/>
              </a:ext>
            </a:extLst>
          </p:cNvPr>
          <p:cNvSpPr txBox="1"/>
          <p:nvPr/>
        </p:nvSpPr>
        <p:spPr>
          <a:xfrm>
            <a:off x="199748" y="1885341"/>
            <a:ext cx="432048" cy="544830"/>
          </a:xfrm>
          <a:custGeom>
            <a:avLst/>
            <a:gdLst>
              <a:gd name="connsiteX0" fmla="*/ 0 w 432048"/>
              <a:gd name="connsiteY0" fmla="*/ 72009 h 544830"/>
              <a:gd name="connsiteX1" fmla="*/ 72009 w 432048"/>
              <a:gd name="connsiteY1" fmla="*/ 0 h 544830"/>
              <a:gd name="connsiteX2" fmla="*/ 360039 w 432048"/>
              <a:gd name="connsiteY2" fmla="*/ 0 h 544830"/>
              <a:gd name="connsiteX3" fmla="*/ 432048 w 432048"/>
              <a:gd name="connsiteY3" fmla="*/ 72009 h 544830"/>
              <a:gd name="connsiteX4" fmla="*/ 432048 w 432048"/>
              <a:gd name="connsiteY4" fmla="*/ 472821 h 544830"/>
              <a:gd name="connsiteX5" fmla="*/ 360039 w 432048"/>
              <a:gd name="connsiteY5" fmla="*/ 544830 h 544830"/>
              <a:gd name="connsiteX6" fmla="*/ 72009 w 432048"/>
              <a:gd name="connsiteY6" fmla="*/ 544830 h 544830"/>
              <a:gd name="connsiteX7" fmla="*/ 0 w 432048"/>
              <a:gd name="connsiteY7" fmla="*/ 472821 h 544830"/>
              <a:gd name="connsiteX8" fmla="*/ 0 w 432048"/>
              <a:gd name="connsiteY8" fmla="*/ 72009 h 5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048" h="544830" fill="none" extrusionOk="0">
                <a:moveTo>
                  <a:pt x="0" y="72009"/>
                </a:moveTo>
                <a:cubicBezTo>
                  <a:pt x="2980" y="36676"/>
                  <a:pt x="32922" y="7061"/>
                  <a:pt x="72009" y="0"/>
                </a:cubicBezTo>
                <a:cubicBezTo>
                  <a:pt x="172623" y="-2538"/>
                  <a:pt x="245629" y="8857"/>
                  <a:pt x="360039" y="0"/>
                </a:cubicBezTo>
                <a:cubicBezTo>
                  <a:pt x="405577" y="-7162"/>
                  <a:pt x="429753" y="31353"/>
                  <a:pt x="432048" y="72009"/>
                </a:cubicBezTo>
                <a:cubicBezTo>
                  <a:pt x="412390" y="162447"/>
                  <a:pt x="448220" y="295960"/>
                  <a:pt x="432048" y="472821"/>
                </a:cubicBezTo>
                <a:cubicBezTo>
                  <a:pt x="428757" y="505882"/>
                  <a:pt x="400010" y="542094"/>
                  <a:pt x="360039" y="544830"/>
                </a:cubicBezTo>
                <a:cubicBezTo>
                  <a:pt x="290803" y="542756"/>
                  <a:pt x="186438" y="546475"/>
                  <a:pt x="72009" y="544830"/>
                </a:cubicBezTo>
                <a:cubicBezTo>
                  <a:pt x="26960" y="545047"/>
                  <a:pt x="3123" y="506961"/>
                  <a:pt x="0" y="472821"/>
                </a:cubicBezTo>
                <a:cubicBezTo>
                  <a:pt x="16411" y="343945"/>
                  <a:pt x="-1625" y="252714"/>
                  <a:pt x="0" y="72009"/>
                </a:cubicBezTo>
                <a:close/>
              </a:path>
              <a:path w="432048" h="544830" stroke="0" extrusionOk="0">
                <a:moveTo>
                  <a:pt x="0" y="72009"/>
                </a:moveTo>
                <a:cubicBezTo>
                  <a:pt x="-6057" y="28504"/>
                  <a:pt x="26124" y="2295"/>
                  <a:pt x="72009" y="0"/>
                </a:cubicBezTo>
                <a:cubicBezTo>
                  <a:pt x="202467" y="555"/>
                  <a:pt x="226363" y="1090"/>
                  <a:pt x="360039" y="0"/>
                </a:cubicBezTo>
                <a:cubicBezTo>
                  <a:pt x="395306" y="-3424"/>
                  <a:pt x="430560" y="35294"/>
                  <a:pt x="432048" y="72009"/>
                </a:cubicBezTo>
                <a:cubicBezTo>
                  <a:pt x="423707" y="269457"/>
                  <a:pt x="413172" y="298424"/>
                  <a:pt x="432048" y="472821"/>
                </a:cubicBezTo>
                <a:cubicBezTo>
                  <a:pt x="432805" y="511032"/>
                  <a:pt x="396298" y="544292"/>
                  <a:pt x="360039" y="544830"/>
                </a:cubicBezTo>
                <a:cubicBezTo>
                  <a:pt x="232784" y="542878"/>
                  <a:pt x="180503" y="545082"/>
                  <a:pt x="72009" y="544830"/>
                </a:cubicBezTo>
                <a:cubicBezTo>
                  <a:pt x="29269" y="549745"/>
                  <a:pt x="-2170" y="510073"/>
                  <a:pt x="0" y="472821"/>
                </a:cubicBezTo>
                <a:cubicBezTo>
                  <a:pt x="-15452" y="303866"/>
                  <a:pt x="-17036" y="155889"/>
                  <a:pt x="0" y="72009"/>
                </a:cubicBezTo>
                <a:close/>
              </a:path>
            </a:pathLst>
          </a:custGeom>
          <a:solidFill>
            <a:srgbClr val="DCF4DC">
              <a:alpha val="32000"/>
            </a:srgbClr>
          </a:solidFill>
          <a:ln w="38100">
            <a:solidFill>
              <a:srgbClr val="DF3A0B"/>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sz="2600" dirty="0">
                <a:latin typeface="Milliard Book" panose="02010004040101010103" charset="0"/>
              </a:rPr>
              <a:t>1</a:t>
            </a:r>
            <a:endParaRPr lang="fr-FR" sz="2600" dirty="0">
              <a:latin typeface="Alegreya" panose="00000500000000000000"/>
            </a:endParaRPr>
          </a:p>
        </p:txBody>
      </p:sp>
      <p:sp>
        <p:nvSpPr>
          <p:cNvPr id="5" name="ZoneTexte 10">
            <a:extLst>
              <a:ext uri="{FF2B5EF4-FFF2-40B4-BE49-F238E27FC236}">
                <a16:creationId xmlns:a16="http://schemas.microsoft.com/office/drawing/2014/main" id="{0F3A583B-9AAD-1966-C48F-749F79284FEB}"/>
              </a:ext>
            </a:extLst>
          </p:cNvPr>
          <p:cNvSpPr txBox="1"/>
          <p:nvPr/>
        </p:nvSpPr>
        <p:spPr>
          <a:xfrm>
            <a:off x="767781" y="2896688"/>
            <a:ext cx="8285509" cy="544830"/>
          </a:xfrm>
          <a:custGeom>
            <a:avLst/>
            <a:gdLst>
              <a:gd name="connsiteX0" fmla="*/ 0 w 8285509"/>
              <a:gd name="connsiteY0" fmla="*/ 90807 h 544830"/>
              <a:gd name="connsiteX1" fmla="*/ 90807 w 8285509"/>
              <a:gd name="connsiteY1" fmla="*/ 0 h 544830"/>
              <a:gd name="connsiteX2" fmla="*/ 766132 w 8285509"/>
              <a:gd name="connsiteY2" fmla="*/ 0 h 544830"/>
              <a:gd name="connsiteX3" fmla="*/ 1522495 w 8285509"/>
              <a:gd name="connsiteY3" fmla="*/ 0 h 544830"/>
              <a:gd name="connsiteX4" fmla="*/ 2035742 w 8285509"/>
              <a:gd name="connsiteY4" fmla="*/ 0 h 544830"/>
              <a:gd name="connsiteX5" fmla="*/ 2467950 w 8285509"/>
              <a:gd name="connsiteY5" fmla="*/ 0 h 544830"/>
              <a:gd name="connsiteX6" fmla="*/ 2981196 w 8285509"/>
              <a:gd name="connsiteY6" fmla="*/ 0 h 544830"/>
              <a:gd name="connsiteX7" fmla="*/ 3575482 w 8285509"/>
              <a:gd name="connsiteY7" fmla="*/ 0 h 544830"/>
              <a:gd name="connsiteX8" fmla="*/ 4250806 w 8285509"/>
              <a:gd name="connsiteY8" fmla="*/ 0 h 544830"/>
              <a:gd name="connsiteX9" fmla="*/ 4764053 w 8285509"/>
              <a:gd name="connsiteY9" fmla="*/ 0 h 544830"/>
              <a:gd name="connsiteX10" fmla="*/ 5601456 w 8285509"/>
              <a:gd name="connsiteY10" fmla="*/ 0 h 544830"/>
              <a:gd name="connsiteX11" fmla="*/ 6276780 w 8285509"/>
              <a:gd name="connsiteY11" fmla="*/ 0 h 544830"/>
              <a:gd name="connsiteX12" fmla="*/ 7114183 w 8285509"/>
              <a:gd name="connsiteY12" fmla="*/ 0 h 544830"/>
              <a:gd name="connsiteX13" fmla="*/ 8194702 w 8285509"/>
              <a:gd name="connsiteY13" fmla="*/ 0 h 544830"/>
              <a:gd name="connsiteX14" fmla="*/ 8285509 w 8285509"/>
              <a:gd name="connsiteY14" fmla="*/ 90807 h 544830"/>
              <a:gd name="connsiteX15" fmla="*/ 8285509 w 8285509"/>
              <a:gd name="connsiteY15" fmla="*/ 454023 h 544830"/>
              <a:gd name="connsiteX16" fmla="*/ 8194702 w 8285509"/>
              <a:gd name="connsiteY16" fmla="*/ 544830 h 544830"/>
              <a:gd name="connsiteX17" fmla="*/ 7438338 w 8285509"/>
              <a:gd name="connsiteY17" fmla="*/ 544830 h 544830"/>
              <a:gd name="connsiteX18" fmla="*/ 6763014 w 8285509"/>
              <a:gd name="connsiteY18" fmla="*/ 544830 h 544830"/>
              <a:gd name="connsiteX19" fmla="*/ 5925611 w 8285509"/>
              <a:gd name="connsiteY19" fmla="*/ 544830 h 544830"/>
              <a:gd name="connsiteX20" fmla="*/ 5331326 w 8285509"/>
              <a:gd name="connsiteY20" fmla="*/ 544830 h 544830"/>
              <a:gd name="connsiteX21" fmla="*/ 4818079 w 8285509"/>
              <a:gd name="connsiteY21" fmla="*/ 544830 h 544830"/>
              <a:gd name="connsiteX22" fmla="*/ 4142755 w 8285509"/>
              <a:gd name="connsiteY22" fmla="*/ 544830 h 544830"/>
              <a:gd name="connsiteX23" fmla="*/ 3386391 w 8285509"/>
              <a:gd name="connsiteY23" fmla="*/ 544830 h 544830"/>
              <a:gd name="connsiteX24" fmla="*/ 2548988 w 8285509"/>
              <a:gd name="connsiteY24" fmla="*/ 544830 h 544830"/>
              <a:gd name="connsiteX25" fmla="*/ 1792625 w 8285509"/>
              <a:gd name="connsiteY25" fmla="*/ 544830 h 544830"/>
              <a:gd name="connsiteX26" fmla="*/ 955222 w 8285509"/>
              <a:gd name="connsiteY26" fmla="*/ 544830 h 544830"/>
              <a:gd name="connsiteX27" fmla="*/ 90807 w 8285509"/>
              <a:gd name="connsiteY27" fmla="*/ 544830 h 544830"/>
              <a:gd name="connsiteX28" fmla="*/ 0 w 8285509"/>
              <a:gd name="connsiteY28" fmla="*/ 454023 h 544830"/>
              <a:gd name="connsiteX29" fmla="*/ 0 w 8285509"/>
              <a:gd name="connsiteY29" fmla="*/ 90807 h 5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85509" h="544830" fill="none" extrusionOk="0">
                <a:moveTo>
                  <a:pt x="0" y="90807"/>
                </a:moveTo>
                <a:cubicBezTo>
                  <a:pt x="8885" y="48895"/>
                  <a:pt x="46596" y="-3552"/>
                  <a:pt x="90807" y="0"/>
                </a:cubicBezTo>
                <a:cubicBezTo>
                  <a:pt x="311395" y="-16792"/>
                  <a:pt x="433737" y="-29958"/>
                  <a:pt x="766132" y="0"/>
                </a:cubicBezTo>
                <a:cubicBezTo>
                  <a:pt x="1098528" y="29958"/>
                  <a:pt x="1177335" y="14788"/>
                  <a:pt x="1522495" y="0"/>
                </a:cubicBezTo>
                <a:cubicBezTo>
                  <a:pt x="1867655" y="-14788"/>
                  <a:pt x="1819248" y="10507"/>
                  <a:pt x="2035742" y="0"/>
                </a:cubicBezTo>
                <a:cubicBezTo>
                  <a:pt x="2252236" y="-10507"/>
                  <a:pt x="2280385" y="-9711"/>
                  <a:pt x="2467950" y="0"/>
                </a:cubicBezTo>
                <a:cubicBezTo>
                  <a:pt x="2655515" y="9711"/>
                  <a:pt x="2747926" y="-22543"/>
                  <a:pt x="2981196" y="0"/>
                </a:cubicBezTo>
                <a:cubicBezTo>
                  <a:pt x="3214466" y="22543"/>
                  <a:pt x="3375789" y="4739"/>
                  <a:pt x="3575482" y="0"/>
                </a:cubicBezTo>
                <a:cubicBezTo>
                  <a:pt x="3775175" y="-4739"/>
                  <a:pt x="3992794" y="27886"/>
                  <a:pt x="4250806" y="0"/>
                </a:cubicBezTo>
                <a:cubicBezTo>
                  <a:pt x="4508818" y="-27886"/>
                  <a:pt x="4614266" y="-22045"/>
                  <a:pt x="4764053" y="0"/>
                </a:cubicBezTo>
                <a:cubicBezTo>
                  <a:pt x="4913840" y="22045"/>
                  <a:pt x="5299396" y="15174"/>
                  <a:pt x="5601456" y="0"/>
                </a:cubicBezTo>
                <a:cubicBezTo>
                  <a:pt x="5903516" y="-15174"/>
                  <a:pt x="5984936" y="-33451"/>
                  <a:pt x="6276780" y="0"/>
                </a:cubicBezTo>
                <a:cubicBezTo>
                  <a:pt x="6568624" y="33451"/>
                  <a:pt x="6814887" y="-4716"/>
                  <a:pt x="7114183" y="0"/>
                </a:cubicBezTo>
                <a:cubicBezTo>
                  <a:pt x="7413479" y="4716"/>
                  <a:pt x="7887143" y="51438"/>
                  <a:pt x="8194702" y="0"/>
                </a:cubicBezTo>
                <a:cubicBezTo>
                  <a:pt x="8242772" y="7623"/>
                  <a:pt x="8289597" y="33772"/>
                  <a:pt x="8285509" y="90807"/>
                </a:cubicBezTo>
                <a:cubicBezTo>
                  <a:pt x="8275128" y="235009"/>
                  <a:pt x="8270397" y="318486"/>
                  <a:pt x="8285509" y="454023"/>
                </a:cubicBezTo>
                <a:cubicBezTo>
                  <a:pt x="8286186" y="497332"/>
                  <a:pt x="8246932" y="538683"/>
                  <a:pt x="8194702" y="544830"/>
                </a:cubicBezTo>
                <a:cubicBezTo>
                  <a:pt x="7836380" y="539160"/>
                  <a:pt x="7747685" y="567112"/>
                  <a:pt x="7438338" y="544830"/>
                </a:cubicBezTo>
                <a:cubicBezTo>
                  <a:pt x="7128991" y="522548"/>
                  <a:pt x="6935906" y="528072"/>
                  <a:pt x="6763014" y="544830"/>
                </a:cubicBezTo>
                <a:cubicBezTo>
                  <a:pt x="6590122" y="561588"/>
                  <a:pt x="6187898" y="541922"/>
                  <a:pt x="5925611" y="544830"/>
                </a:cubicBezTo>
                <a:cubicBezTo>
                  <a:pt x="5663324" y="547738"/>
                  <a:pt x="5471447" y="558615"/>
                  <a:pt x="5331326" y="544830"/>
                </a:cubicBezTo>
                <a:cubicBezTo>
                  <a:pt x="5191206" y="531045"/>
                  <a:pt x="5053131" y="543363"/>
                  <a:pt x="4818079" y="544830"/>
                </a:cubicBezTo>
                <a:cubicBezTo>
                  <a:pt x="4583027" y="546297"/>
                  <a:pt x="4335991" y="519864"/>
                  <a:pt x="4142755" y="544830"/>
                </a:cubicBezTo>
                <a:cubicBezTo>
                  <a:pt x="3949519" y="569796"/>
                  <a:pt x="3628592" y="560068"/>
                  <a:pt x="3386391" y="544830"/>
                </a:cubicBezTo>
                <a:cubicBezTo>
                  <a:pt x="3144190" y="529592"/>
                  <a:pt x="2842830" y="533282"/>
                  <a:pt x="2548988" y="544830"/>
                </a:cubicBezTo>
                <a:cubicBezTo>
                  <a:pt x="2255146" y="556378"/>
                  <a:pt x="2026948" y="571236"/>
                  <a:pt x="1792625" y="544830"/>
                </a:cubicBezTo>
                <a:cubicBezTo>
                  <a:pt x="1558302" y="518424"/>
                  <a:pt x="1213901" y="529174"/>
                  <a:pt x="955222" y="544830"/>
                </a:cubicBezTo>
                <a:cubicBezTo>
                  <a:pt x="696543" y="560486"/>
                  <a:pt x="400219" y="520184"/>
                  <a:pt x="90807" y="544830"/>
                </a:cubicBezTo>
                <a:cubicBezTo>
                  <a:pt x="43885" y="541486"/>
                  <a:pt x="-1587" y="509521"/>
                  <a:pt x="0" y="454023"/>
                </a:cubicBezTo>
                <a:cubicBezTo>
                  <a:pt x="-5492" y="323838"/>
                  <a:pt x="-1008" y="168425"/>
                  <a:pt x="0" y="90807"/>
                </a:cubicBezTo>
                <a:close/>
              </a:path>
              <a:path w="8285509" h="544830" stroke="0" extrusionOk="0">
                <a:moveTo>
                  <a:pt x="0" y="90807"/>
                </a:moveTo>
                <a:cubicBezTo>
                  <a:pt x="-5315" y="37378"/>
                  <a:pt x="32217" y="3167"/>
                  <a:pt x="90807" y="0"/>
                </a:cubicBezTo>
                <a:cubicBezTo>
                  <a:pt x="465565" y="20008"/>
                  <a:pt x="694310" y="-26416"/>
                  <a:pt x="928209" y="0"/>
                </a:cubicBezTo>
                <a:cubicBezTo>
                  <a:pt x="1162108" y="26416"/>
                  <a:pt x="1248527" y="26148"/>
                  <a:pt x="1522495" y="0"/>
                </a:cubicBezTo>
                <a:cubicBezTo>
                  <a:pt x="1796463" y="-26148"/>
                  <a:pt x="1844650" y="5048"/>
                  <a:pt x="2035742" y="0"/>
                </a:cubicBezTo>
                <a:cubicBezTo>
                  <a:pt x="2226834" y="-5048"/>
                  <a:pt x="2550194" y="7571"/>
                  <a:pt x="2792105" y="0"/>
                </a:cubicBezTo>
                <a:cubicBezTo>
                  <a:pt x="3034016" y="-7571"/>
                  <a:pt x="3175183" y="10170"/>
                  <a:pt x="3386391" y="0"/>
                </a:cubicBezTo>
                <a:cubicBezTo>
                  <a:pt x="3597599" y="-10170"/>
                  <a:pt x="4044865" y="12734"/>
                  <a:pt x="4223793" y="0"/>
                </a:cubicBezTo>
                <a:cubicBezTo>
                  <a:pt x="4402721" y="-12734"/>
                  <a:pt x="4496673" y="1294"/>
                  <a:pt x="4737040" y="0"/>
                </a:cubicBezTo>
                <a:cubicBezTo>
                  <a:pt x="4977407" y="-1294"/>
                  <a:pt x="5219788" y="23755"/>
                  <a:pt x="5574443" y="0"/>
                </a:cubicBezTo>
                <a:cubicBezTo>
                  <a:pt x="5929098" y="-23755"/>
                  <a:pt x="5856962" y="-14104"/>
                  <a:pt x="6006650" y="0"/>
                </a:cubicBezTo>
                <a:cubicBezTo>
                  <a:pt x="6156338" y="14104"/>
                  <a:pt x="6438154" y="12519"/>
                  <a:pt x="6681975" y="0"/>
                </a:cubicBezTo>
                <a:cubicBezTo>
                  <a:pt x="6925797" y="-12519"/>
                  <a:pt x="7071565" y="-5040"/>
                  <a:pt x="7357300" y="0"/>
                </a:cubicBezTo>
                <a:cubicBezTo>
                  <a:pt x="7643036" y="5040"/>
                  <a:pt x="7806121" y="20054"/>
                  <a:pt x="8194702" y="0"/>
                </a:cubicBezTo>
                <a:cubicBezTo>
                  <a:pt x="8251390" y="8008"/>
                  <a:pt x="8288527" y="38014"/>
                  <a:pt x="8285509" y="90807"/>
                </a:cubicBezTo>
                <a:cubicBezTo>
                  <a:pt x="8279819" y="249515"/>
                  <a:pt x="8271950" y="340606"/>
                  <a:pt x="8285509" y="454023"/>
                </a:cubicBezTo>
                <a:cubicBezTo>
                  <a:pt x="8279216" y="498245"/>
                  <a:pt x="8243139" y="542267"/>
                  <a:pt x="8194702" y="544830"/>
                </a:cubicBezTo>
                <a:cubicBezTo>
                  <a:pt x="7885811" y="513076"/>
                  <a:pt x="7623518" y="527239"/>
                  <a:pt x="7438338" y="544830"/>
                </a:cubicBezTo>
                <a:cubicBezTo>
                  <a:pt x="7253158" y="562421"/>
                  <a:pt x="7098142" y="548841"/>
                  <a:pt x="7006131" y="544830"/>
                </a:cubicBezTo>
                <a:cubicBezTo>
                  <a:pt x="6914120" y="540819"/>
                  <a:pt x="6608922" y="570027"/>
                  <a:pt x="6492884" y="544830"/>
                </a:cubicBezTo>
                <a:cubicBezTo>
                  <a:pt x="6376846" y="519633"/>
                  <a:pt x="5872107" y="568240"/>
                  <a:pt x="5655482" y="544830"/>
                </a:cubicBezTo>
                <a:cubicBezTo>
                  <a:pt x="5438857" y="521420"/>
                  <a:pt x="5158405" y="514814"/>
                  <a:pt x="4980157" y="544830"/>
                </a:cubicBezTo>
                <a:cubicBezTo>
                  <a:pt x="4801910" y="574846"/>
                  <a:pt x="4600261" y="537546"/>
                  <a:pt x="4466910" y="544830"/>
                </a:cubicBezTo>
                <a:cubicBezTo>
                  <a:pt x="4333559" y="552114"/>
                  <a:pt x="4066014" y="553081"/>
                  <a:pt x="3791586" y="544830"/>
                </a:cubicBezTo>
                <a:cubicBezTo>
                  <a:pt x="3517158" y="536579"/>
                  <a:pt x="3571395" y="531252"/>
                  <a:pt x="3359378" y="544830"/>
                </a:cubicBezTo>
                <a:cubicBezTo>
                  <a:pt x="3147361" y="558408"/>
                  <a:pt x="3046683" y="539824"/>
                  <a:pt x="2927170" y="544830"/>
                </a:cubicBezTo>
                <a:cubicBezTo>
                  <a:pt x="2807657" y="549836"/>
                  <a:pt x="2529708" y="577205"/>
                  <a:pt x="2251846" y="544830"/>
                </a:cubicBezTo>
                <a:cubicBezTo>
                  <a:pt x="1973984" y="512455"/>
                  <a:pt x="1904025" y="538823"/>
                  <a:pt x="1738599" y="544830"/>
                </a:cubicBezTo>
                <a:cubicBezTo>
                  <a:pt x="1573173" y="550837"/>
                  <a:pt x="1318067" y="528192"/>
                  <a:pt x="982235" y="544830"/>
                </a:cubicBezTo>
                <a:cubicBezTo>
                  <a:pt x="646403" y="561468"/>
                  <a:pt x="431961" y="509057"/>
                  <a:pt x="90807" y="544830"/>
                </a:cubicBezTo>
                <a:cubicBezTo>
                  <a:pt x="37771" y="553823"/>
                  <a:pt x="-972" y="501114"/>
                  <a:pt x="0" y="454023"/>
                </a:cubicBezTo>
                <a:cubicBezTo>
                  <a:pt x="-15253" y="300145"/>
                  <a:pt x="-13559" y="227367"/>
                  <a:pt x="0" y="90807"/>
                </a:cubicBezTo>
                <a:close/>
              </a:path>
            </a:pathLst>
          </a:custGeom>
          <a:solidFill>
            <a:srgbClr val="DCF4DC">
              <a:alpha val="32000"/>
            </a:srgbClr>
          </a:solidFill>
          <a:ln w="38100">
            <a:solidFill>
              <a:srgbClr val="00206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2600" dirty="0">
                <a:latin typeface="Milliard Book" panose="02010004040101010103" charset="0"/>
              </a:rPr>
              <a:t>Pas de relation sur les dispenses</a:t>
            </a:r>
          </a:p>
        </p:txBody>
      </p:sp>
      <p:sp>
        <p:nvSpPr>
          <p:cNvPr id="6" name="ZoneTexte 10">
            <a:extLst>
              <a:ext uri="{FF2B5EF4-FFF2-40B4-BE49-F238E27FC236}">
                <a16:creationId xmlns:a16="http://schemas.microsoft.com/office/drawing/2014/main" id="{3302E7E0-324B-EDED-AE6F-9A60BC733BC3}"/>
              </a:ext>
            </a:extLst>
          </p:cNvPr>
          <p:cNvSpPr txBox="1"/>
          <p:nvPr/>
        </p:nvSpPr>
        <p:spPr>
          <a:xfrm>
            <a:off x="160939" y="2890188"/>
            <a:ext cx="432048" cy="544830"/>
          </a:xfrm>
          <a:custGeom>
            <a:avLst/>
            <a:gdLst>
              <a:gd name="connsiteX0" fmla="*/ 0 w 432048"/>
              <a:gd name="connsiteY0" fmla="*/ 72009 h 544830"/>
              <a:gd name="connsiteX1" fmla="*/ 72009 w 432048"/>
              <a:gd name="connsiteY1" fmla="*/ 0 h 544830"/>
              <a:gd name="connsiteX2" fmla="*/ 360039 w 432048"/>
              <a:gd name="connsiteY2" fmla="*/ 0 h 544830"/>
              <a:gd name="connsiteX3" fmla="*/ 432048 w 432048"/>
              <a:gd name="connsiteY3" fmla="*/ 72009 h 544830"/>
              <a:gd name="connsiteX4" fmla="*/ 432048 w 432048"/>
              <a:gd name="connsiteY4" fmla="*/ 472821 h 544830"/>
              <a:gd name="connsiteX5" fmla="*/ 360039 w 432048"/>
              <a:gd name="connsiteY5" fmla="*/ 544830 h 544830"/>
              <a:gd name="connsiteX6" fmla="*/ 72009 w 432048"/>
              <a:gd name="connsiteY6" fmla="*/ 544830 h 544830"/>
              <a:gd name="connsiteX7" fmla="*/ 0 w 432048"/>
              <a:gd name="connsiteY7" fmla="*/ 472821 h 544830"/>
              <a:gd name="connsiteX8" fmla="*/ 0 w 432048"/>
              <a:gd name="connsiteY8" fmla="*/ 72009 h 5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048" h="544830" fill="none" extrusionOk="0">
                <a:moveTo>
                  <a:pt x="0" y="72009"/>
                </a:moveTo>
                <a:cubicBezTo>
                  <a:pt x="2980" y="36676"/>
                  <a:pt x="32922" y="7061"/>
                  <a:pt x="72009" y="0"/>
                </a:cubicBezTo>
                <a:cubicBezTo>
                  <a:pt x="172623" y="-2538"/>
                  <a:pt x="245629" y="8857"/>
                  <a:pt x="360039" y="0"/>
                </a:cubicBezTo>
                <a:cubicBezTo>
                  <a:pt x="405577" y="-7162"/>
                  <a:pt x="429753" y="31353"/>
                  <a:pt x="432048" y="72009"/>
                </a:cubicBezTo>
                <a:cubicBezTo>
                  <a:pt x="412390" y="162447"/>
                  <a:pt x="448220" y="295960"/>
                  <a:pt x="432048" y="472821"/>
                </a:cubicBezTo>
                <a:cubicBezTo>
                  <a:pt x="428757" y="505882"/>
                  <a:pt x="400010" y="542094"/>
                  <a:pt x="360039" y="544830"/>
                </a:cubicBezTo>
                <a:cubicBezTo>
                  <a:pt x="290803" y="542756"/>
                  <a:pt x="186438" y="546475"/>
                  <a:pt x="72009" y="544830"/>
                </a:cubicBezTo>
                <a:cubicBezTo>
                  <a:pt x="26960" y="545047"/>
                  <a:pt x="3123" y="506961"/>
                  <a:pt x="0" y="472821"/>
                </a:cubicBezTo>
                <a:cubicBezTo>
                  <a:pt x="16411" y="343945"/>
                  <a:pt x="-1625" y="252714"/>
                  <a:pt x="0" y="72009"/>
                </a:cubicBezTo>
                <a:close/>
              </a:path>
              <a:path w="432048" h="544830" stroke="0" extrusionOk="0">
                <a:moveTo>
                  <a:pt x="0" y="72009"/>
                </a:moveTo>
                <a:cubicBezTo>
                  <a:pt x="-6057" y="28504"/>
                  <a:pt x="26124" y="2295"/>
                  <a:pt x="72009" y="0"/>
                </a:cubicBezTo>
                <a:cubicBezTo>
                  <a:pt x="202467" y="555"/>
                  <a:pt x="226363" y="1090"/>
                  <a:pt x="360039" y="0"/>
                </a:cubicBezTo>
                <a:cubicBezTo>
                  <a:pt x="395306" y="-3424"/>
                  <a:pt x="430560" y="35294"/>
                  <a:pt x="432048" y="72009"/>
                </a:cubicBezTo>
                <a:cubicBezTo>
                  <a:pt x="423707" y="269457"/>
                  <a:pt x="413172" y="298424"/>
                  <a:pt x="432048" y="472821"/>
                </a:cubicBezTo>
                <a:cubicBezTo>
                  <a:pt x="432805" y="511032"/>
                  <a:pt x="396298" y="544292"/>
                  <a:pt x="360039" y="544830"/>
                </a:cubicBezTo>
                <a:cubicBezTo>
                  <a:pt x="232784" y="542878"/>
                  <a:pt x="180503" y="545082"/>
                  <a:pt x="72009" y="544830"/>
                </a:cubicBezTo>
                <a:cubicBezTo>
                  <a:pt x="29269" y="549745"/>
                  <a:pt x="-2170" y="510073"/>
                  <a:pt x="0" y="472821"/>
                </a:cubicBezTo>
                <a:cubicBezTo>
                  <a:pt x="-15452" y="303866"/>
                  <a:pt x="-17036" y="155889"/>
                  <a:pt x="0" y="72009"/>
                </a:cubicBezTo>
                <a:close/>
              </a:path>
            </a:pathLst>
          </a:custGeom>
          <a:solidFill>
            <a:srgbClr val="DCF4DC">
              <a:alpha val="32000"/>
            </a:srgbClr>
          </a:solidFill>
          <a:ln w="38100">
            <a:solidFill>
              <a:srgbClr val="DF3A0B"/>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sz="2600" dirty="0">
                <a:latin typeface="Milliard Book" panose="02010004040101010103" charset="0"/>
              </a:rPr>
              <a:t>2</a:t>
            </a:r>
            <a:endParaRPr lang="fr-FR" sz="2600" dirty="0">
              <a:latin typeface="Alegreya" panose="00000500000000000000"/>
            </a:endParaRPr>
          </a:p>
        </p:txBody>
      </p:sp>
      <p:sp>
        <p:nvSpPr>
          <p:cNvPr id="2" name="ZoneTexte 10">
            <a:extLst>
              <a:ext uri="{FF2B5EF4-FFF2-40B4-BE49-F238E27FC236}">
                <a16:creationId xmlns:a16="http://schemas.microsoft.com/office/drawing/2014/main" id="{9C405F9F-F0AA-4366-7E1C-4E287809C16A}"/>
              </a:ext>
            </a:extLst>
          </p:cNvPr>
          <p:cNvSpPr txBox="1"/>
          <p:nvPr/>
        </p:nvSpPr>
        <p:spPr>
          <a:xfrm>
            <a:off x="767781" y="3864745"/>
            <a:ext cx="8285509" cy="544830"/>
          </a:xfrm>
          <a:custGeom>
            <a:avLst/>
            <a:gdLst>
              <a:gd name="connsiteX0" fmla="*/ 0 w 8285509"/>
              <a:gd name="connsiteY0" fmla="*/ 90807 h 544830"/>
              <a:gd name="connsiteX1" fmla="*/ 90807 w 8285509"/>
              <a:gd name="connsiteY1" fmla="*/ 0 h 544830"/>
              <a:gd name="connsiteX2" fmla="*/ 766132 w 8285509"/>
              <a:gd name="connsiteY2" fmla="*/ 0 h 544830"/>
              <a:gd name="connsiteX3" fmla="*/ 1522495 w 8285509"/>
              <a:gd name="connsiteY3" fmla="*/ 0 h 544830"/>
              <a:gd name="connsiteX4" fmla="*/ 2035742 w 8285509"/>
              <a:gd name="connsiteY4" fmla="*/ 0 h 544830"/>
              <a:gd name="connsiteX5" fmla="*/ 2467950 w 8285509"/>
              <a:gd name="connsiteY5" fmla="*/ 0 h 544830"/>
              <a:gd name="connsiteX6" fmla="*/ 2981196 w 8285509"/>
              <a:gd name="connsiteY6" fmla="*/ 0 h 544830"/>
              <a:gd name="connsiteX7" fmla="*/ 3575482 w 8285509"/>
              <a:gd name="connsiteY7" fmla="*/ 0 h 544830"/>
              <a:gd name="connsiteX8" fmla="*/ 4250806 w 8285509"/>
              <a:gd name="connsiteY8" fmla="*/ 0 h 544830"/>
              <a:gd name="connsiteX9" fmla="*/ 4764053 w 8285509"/>
              <a:gd name="connsiteY9" fmla="*/ 0 h 544830"/>
              <a:gd name="connsiteX10" fmla="*/ 5601456 w 8285509"/>
              <a:gd name="connsiteY10" fmla="*/ 0 h 544830"/>
              <a:gd name="connsiteX11" fmla="*/ 6276780 w 8285509"/>
              <a:gd name="connsiteY11" fmla="*/ 0 h 544830"/>
              <a:gd name="connsiteX12" fmla="*/ 7114183 w 8285509"/>
              <a:gd name="connsiteY12" fmla="*/ 0 h 544830"/>
              <a:gd name="connsiteX13" fmla="*/ 8194702 w 8285509"/>
              <a:gd name="connsiteY13" fmla="*/ 0 h 544830"/>
              <a:gd name="connsiteX14" fmla="*/ 8285509 w 8285509"/>
              <a:gd name="connsiteY14" fmla="*/ 90807 h 544830"/>
              <a:gd name="connsiteX15" fmla="*/ 8285509 w 8285509"/>
              <a:gd name="connsiteY15" fmla="*/ 454023 h 544830"/>
              <a:gd name="connsiteX16" fmla="*/ 8194702 w 8285509"/>
              <a:gd name="connsiteY16" fmla="*/ 544830 h 544830"/>
              <a:gd name="connsiteX17" fmla="*/ 7438338 w 8285509"/>
              <a:gd name="connsiteY17" fmla="*/ 544830 h 544830"/>
              <a:gd name="connsiteX18" fmla="*/ 6763014 w 8285509"/>
              <a:gd name="connsiteY18" fmla="*/ 544830 h 544830"/>
              <a:gd name="connsiteX19" fmla="*/ 5925611 w 8285509"/>
              <a:gd name="connsiteY19" fmla="*/ 544830 h 544830"/>
              <a:gd name="connsiteX20" fmla="*/ 5331326 w 8285509"/>
              <a:gd name="connsiteY20" fmla="*/ 544830 h 544830"/>
              <a:gd name="connsiteX21" fmla="*/ 4818079 w 8285509"/>
              <a:gd name="connsiteY21" fmla="*/ 544830 h 544830"/>
              <a:gd name="connsiteX22" fmla="*/ 4142755 w 8285509"/>
              <a:gd name="connsiteY22" fmla="*/ 544830 h 544830"/>
              <a:gd name="connsiteX23" fmla="*/ 3386391 w 8285509"/>
              <a:gd name="connsiteY23" fmla="*/ 544830 h 544830"/>
              <a:gd name="connsiteX24" fmla="*/ 2548988 w 8285509"/>
              <a:gd name="connsiteY24" fmla="*/ 544830 h 544830"/>
              <a:gd name="connsiteX25" fmla="*/ 1792625 w 8285509"/>
              <a:gd name="connsiteY25" fmla="*/ 544830 h 544830"/>
              <a:gd name="connsiteX26" fmla="*/ 955222 w 8285509"/>
              <a:gd name="connsiteY26" fmla="*/ 544830 h 544830"/>
              <a:gd name="connsiteX27" fmla="*/ 90807 w 8285509"/>
              <a:gd name="connsiteY27" fmla="*/ 544830 h 544830"/>
              <a:gd name="connsiteX28" fmla="*/ 0 w 8285509"/>
              <a:gd name="connsiteY28" fmla="*/ 454023 h 544830"/>
              <a:gd name="connsiteX29" fmla="*/ 0 w 8285509"/>
              <a:gd name="connsiteY29" fmla="*/ 90807 h 5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85509" h="544830" fill="none" extrusionOk="0">
                <a:moveTo>
                  <a:pt x="0" y="90807"/>
                </a:moveTo>
                <a:cubicBezTo>
                  <a:pt x="8885" y="48895"/>
                  <a:pt x="46596" y="-3552"/>
                  <a:pt x="90807" y="0"/>
                </a:cubicBezTo>
                <a:cubicBezTo>
                  <a:pt x="311395" y="-16792"/>
                  <a:pt x="433737" y="-29958"/>
                  <a:pt x="766132" y="0"/>
                </a:cubicBezTo>
                <a:cubicBezTo>
                  <a:pt x="1098528" y="29958"/>
                  <a:pt x="1177335" y="14788"/>
                  <a:pt x="1522495" y="0"/>
                </a:cubicBezTo>
                <a:cubicBezTo>
                  <a:pt x="1867655" y="-14788"/>
                  <a:pt x="1819248" y="10507"/>
                  <a:pt x="2035742" y="0"/>
                </a:cubicBezTo>
                <a:cubicBezTo>
                  <a:pt x="2252236" y="-10507"/>
                  <a:pt x="2280385" y="-9711"/>
                  <a:pt x="2467950" y="0"/>
                </a:cubicBezTo>
                <a:cubicBezTo>
                  <a:pt x="2655515" y="9711"/>
                  <a:pt x="2747926" y="-22543"/>
                  <a:pt x="2981196" y="0"/>
                </a:cubicBezTo>
                <a:cubicBezTo>
                  <a:pt x="3214466" y="22543"/>
                  <a:pt x="3375789" y="4739"/>
                  <a:pt x="3575482" y="0"/>
                </a:cubicBezTo>
                <a:cubicBezTo>
                  <a:pt x="3775175" y="-4739"/>
                  <a:pt x="3992794" y="27886"/>
                  <a:pt x="4250806" y="0"/>
                </a:cubicBezTo>
                <a:cubicBezTo>
                  <a:pt x="4508818" y="-27886"/>
                  <a:pt x="4614266" y="-22045"/>
                  <a:pt x="4764053" y="0"/>
                </a:cubicBezTo>
                <a:cubicBezTo>
                  <a:pt x="4913840" y="22045"/>
                  <a:pt x="5299396" y="15174"/>
                  <a:pt x="5601456" y="0"/>
                </a:cubicBezTo>
                <a:cubicBezTo>
                  <a:pt x="5903516" y="-15174"/>
                  <a:pt x="5984936" y="-33451"/>
                  <a:pt x="6276780" y="0"/>
                </a:cubicBezTo>
                <a:cubicBezTo>
                  <a:pt x="6568624" y="33451"/>
                  <a:pt x="6814887" y="-4716"/>
                  <a:pt x="7114183" y="0"/>
                </a:cubicBezTo>
                <a:cubicBezTo>
                  <a:pt x="7413479" y="4716"/>
                  <a:pt x="7887143" y="51438"/>
                  <a:pt x="8194702" y="0"/>
                </a:cubicBezTo>
                <a:cubicBezTo>
                  <a:pt x="8242772" y="7623"/>
                  <a:pt x="8289597" y="33772"/>
                  <a:pt x="8285509" y="90807"/>
                </a:cubicBezTo>
                <a:cubicBezTo>
                  <a:pt x="8275128" y="235009"/>
                  <a:pt x="8270397" y="318486"/>
                  <a:pt x="8285509" y="454023"/>
                </a:cubicBezTo>
                <a:cubicBezTo>
                  <a:pt x="8286186" y="497332"/>
                  <a:pt x="8246932" y="538683"/>
                  <a:pt x="8194702" y="544830"/>
                </a:cubicBezTo>
                <a:cubicBezTo>
                  <a:pt x="7836380" y="539160"/>
                  <a:pt x="7747685" y="567112"/>
                  <a:pt x="7438338" y="544830"/>
                </a:cubicBezTo>
                <a:cubicBezTo>
                  <a:pt x="7128991" y="522548"/>
                  <a:pt x="6935906" y="528072"/>
                  <a:pt x="6763014" y="544830"/>
                </a:cubicBezTo>
                <a:cubicBezTo>
                  <a:pt x="6590122" y="561588"/>
                  <a:pt x="6187898" y="541922"/>
                  <a:pt x="5925611" y="544830"/>
                </a:cubicBezTo>
                <a:cubicBezTo>
                  <a:pt x="5663324" y="547738"/>
                  <a:pt x="5471447" y="558615"/>
                  <a:pt x="5331326" y="544830"/>
                </a:cubicBezTo>
                <a:cubicBezTo>
                  <a:pt x="5191206" y="531045"/>
                  <a:pt x="5053131" y="543363"/>
                  <a:pt x="4818079" y="544830"/>
                </a:cubicBezTo>
                <a:cubicBezTo>
                  <a:pt x="4583027" y="546297"/>
                  <a:pt x="4335991" y="519864"/>
                  <a:pt x="4142755" y="544830"/>
                </a:cubicBezTo>
                <a:cubicBezTo>
                  <a:pt x="3949519" y="569796"/>
                  <a:pt x="3628592" y="560068"/>
                  <a:pt x="3386391" y="544830"/>
                </a:cubicBezTo>
                <a:cubicBezTo>
                  <a:pt x="3144190" y="529592"/>
                  <a:pt x="2842830" y="533282"/>
                  <a:pt x="2548988" y="544830"/>
                </a:cubicBezTo>
                <a:cubicBezTo>
                  <a:pt x="2255146" y="556378"/>
                  <a:pt x="2026948" y="571236"/>
                  <a:pt x="1792625" y="544830"/>
                </a:cubicBezTo>
                <a:cubicBezTo>
                  <a:pt x="1558302" y="518424"/>
                  <a:pt x="1213901" y="529174"/>
                  <a:pt x="955222" y="544830"/>
                </a:cubicBezTo>
                <a:cubicBezTo>
                  <a:pt x="696543" y="560486"/>
                  <a:pt x="400219" y="520184"/>
                  <a:pt x="90807" y="544830"/>
                </a:cubicBezTo>
                <a:cubicBezTo>
                  <a:pt x="43885" y="541486"/>
                  <a:pt x="-1587" y="509521"/>
                  <a:pt x="0" y="454023"/>
                </a:cubicBezTo>
                <a:cubicBezTo>
                  <a:pt x="-5492" y="323838"/>
                  <a:pt x="-1008" y="168425"/>
                  <a:pt x="0" y="90807"/>
                </a:cubicBezTo>
                <a:close/>
              </a:path>
              <a:path w="8285509" h="544830" stroke="0" extrusionOk="0">
                <a:moveTo>
                  <a:pt x="0" y="90807"/>
                </a:moveTo>
                <a:cubicBezTo>
                  <a:pt x="-5315" y="37378"/>
                  <a:pt x="32217" y="3167"/>
                  <a:pt x="90807" y="0"/>
                </a:cubicBezTo>
                <a:cubicBezTo>
                  <a:pt x="465565" y="20008"/>
                  <a:pt x="694310" y="-26416"/>
                  <a:pt x="928209" y="0"/>
                </a:cubicBezTo>
                <a:cubicBezTo>
                  <a:pt x="1162108" y="26416"/>
                  <a:pt x="1248527" y="26148"/>
                  <a:pt x="1522495" y="0"/>
                </a:cubicBezTo>
                <a:cubicBezTo>
                  <a:pt x="1796463" y="-26148"/>
                  <a:pt x="1844650" y="5048"/>
                  <a:pt x="2035742" y="0"/>
                </a:cubicBezTo>
                <a:cubicBezTo>
                  <a:pt x="2226834" y="-5048"/>
                  <a:pt x="2550194" y="7571"/>
                  <a:pt x="2792105" y="0"/>
                </a:cubicBezTo>
                <a:cubicBezTo>
                  <a:pt x="3034016" y="-7571"/>
                  <a:pt x="3175183" y="10170"/>
                  <a:pt x="3386391" y="0"/>
                </a:cubicBezTo>
                <a:cubicBezTo>
                  <a:pt x="3597599" y="-10170"/>
                  <a:pt x="4044865" y="12734"/>
                  <a:pt x="4223793" y="0"/>
                </a:cubicBezTo>
                <a:cubicBezTo>
                  <a:pt x="4402721" y="-12734"/>
                  <a:pt x="4496673" y="1294"/>
                  <a:pt x="4737040" y="0"/>
                </a:cubicBezTo>
                <a:cubicBezTo>
                  <a:pt x="4977407" y="-1294"/>
                  <a:pt x="5219788" y="23755"/>
                  <a:pt x="5574443" y="0"/>
                </a:cubicBezTo>
                <a:cubicBezTo>
                  <a:pt x="5929098" y="-23755"/>
                  <a:pt x="5856962" y="-14104"/>
                  <a:pt x="6006650" y="0"/>
                </a:cubicBezTo>
                <a:cubicBezTo>
                  <a:pt x="6156338" y="14104"/>
                  <a:pt x="6438154" y="12519"/>
                  <a:pt x="6681975" y="0"/>
                </a:cubicBezTo>
                <a:cubicBezTo>
                  <a:pt x="6925797" y="-12519"/>
                  <a:pt x="7071565" y="-5040"/>
                  <a:pt x="7357300" y="0"/>
                </a:cubicBezTo>
                <a:cubicBezTo>
                  <a:pt x="7643036" y="5040"/>
                  <a:pt x="7806121" y="20054"/>
                  <a:pt x="8194702" y="0"/>
                </a:cubicBezTo>
                <a:cubicBezTo>
                  <a:pt x="8251390" y="8008"/>
                  <a:pt x="8288527" y="38014"/>
                  <a:pt x="8285509" y="90807"/>
                </a:cubicBezTo>
                <a:cubicBezTo>
                  <a:pt x="8279819" y="249515"/>
                  <a:pt x="8271950" y="340606"/>
                  <a:pt x="8285509" y="454023"/>
                </a:cubicBezTo>
                <a:cubicBezTo>
                  <a:pt x="8279216" y="498245"/>
                  <a:pt x="8243139" y="542267"/>
                  <a:pt x="8194702" y="544830"/>
                </a:cubicBezTo>
                <a:cubicBezTo>
                  <a:pt x="7885811" y="513076"/>
                  <a:pt x="7623518" y="527239"/>
                  <a:pt x="7438338" y="544830"/>
                </a:cubicBezTo>
                <a:cubicBezTo>
                  <a:pt x="7253158" y="562421"/>
                  <a:pt x="7098142" y="548841"/>
                  <a:pt x="7006131" y="544830"/>
                </a:cubicBezTo>
                <a:cubicBezTo>
                  <a:pt x="6914120" y="540819"/>
                  <a:pt x="6608922" y="570027"/>
                  <a:pt x="6492884" y="544830"/>
                </a:cubicBezTo>
                <a:cubicBezTo>
                  <a:pt x="6376846" y="519633"/>
                  <a:pt x="5872107" y="568240"/>
                  <a:pt x="5655482" y="544830"/>
                </a:cubicBezTo>
                <a:cubicBezTo>
                  <a:pt x="5438857" y="521420"/>
                  <a:pt x="5158405" y="514814"/>
                  <a:pt x="4980157" y="544830"/>
                </a:cubicBezTo>
                <a:cubicBezTo>
                  <a:pt x="4801910" y="574846"/>
                  <a:pt x="4600261" y="537546"/>
                  <a:pt x="4466910" y="544830"/>
                </a:cubicBezTo>
                <a:cubicBezTo>
                  <a:pt x="4333559" y="552114"/>
                  <a:pt x="4066014" y="553081"/>
                  <a:pt x="3791586" y="544830"/>
                </a:cubicBezTo>
                <a:cubicBezTo>
                  <a:pt x="3517158" y="536579"/>
                  <a:pt x="3571395" y="531252"/>
                  <a:pt x="3359378" y="544830"/>
                </a:cubicBezTo>
                <a:cubicBezTo>
                  <a:pt x="3147361" y="558408"/>
                  <a:pt x="3046683" y="539824"/>
                  <a:pt x="2927170" y="544830"/>
                </a:cubicBezTo>
                <a:cubicBezTo>
                  <a:pt x="2807657" y="549836"/>
                  <a:pt x="2529708" y="577205"/>
                  <a:pt x="2251846" y="544830"/>
                </a:cubicBezTo>
                <a:cubicBezTo>
                  <a:pt x="1973984" y="512455"/>
                  <a:pt x="1904025" y="538823"/>
                  <a:pt x="1738599" y="544830"/>
                </a:cubicBezTo>
                <a:cubicBezTo>
                  <a:pt x="1573173" y="550837"/>
                  <a:pt x="1318067" y="528192"/>
                  <a:pt x="982235" y="544830"/>
                </a:cubicBezTo>
                <a:cubicBezTo>
                  <a:pt x="646403" y="561468"/>
                  <a:pt x="431961" y="509057"/>
                  <a:pt x="90807" y="544830"/>
                </a:cubicBezTo>
                <a:cubicBezTo>
                  <a:pt x="37771" y="553823"/>
                  <a:pt x="-972" y="501114"/>
                  <a:pt x="0" y="454023"/>
                </a:cubicBezTo>
                <a:cubicBezTo>
                  <a:pt x="-15253" y="300145"/>
                  <a:pt x="-13559" y="227367"/>
                  <a:pt x="0" y="90807"/>
                </a:cubicBezTo>
                <a:close/>
              </a:path>
            </a:pathLst>
          </a:custGeom>
          <a:solidFill>
            <a:srgbClr val="DCF4DC">
              <a:alpha val="32000"/>
            </a:srgbClr>
          </a:solidFill>
          <a:ln w="38100">
            <a:solidFill>
              <a:srgbClr val="00206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2600" dirty="0">
                <a:latin typeface="Milliard Book" panose="02010004040101010103" charset="0"/>
              </a:rPr>
              <a:t>Quelle partie de la note est inégalitaire ?</a:t>
            </a:r>
          </a:p>
        </p:txBody>
      </p:sp>
      <p:sp>
        <p:nvSpPr>
          <p:cNvPr id="3" name="ZoneTexte 10">
            <a:extLst>
              <a:ext uri="{FF2B5EF4-FFF2-40B4-BE49-F238E27FC236}">
                <a16:creationId xmlns:a16="http://schemas.microsoft.com/office/drawing/2014/main" id="{F30368D8-FFDF-8885-6FF4-BF8A93C610B1}"/>
              </a:ext>
            </a:extLst>
          </p:cNvPr>
          <p:cNvSpPr txBox="1"/>
          <p:nvPr/>
        </p:nvSpPr>
        <p:spPr>
          <a:xfrm>
            <a:off x="160939" y="3858245"/>
            <a:ext cx="432048" cy="544830"/>
          </a:xfrm>
          <a:custGeom>
            <a:avLst/>
            <a:gdLst>
              <a:gd name="connsiteX0" fmla="*/ 0 w 432048"/>
              <a:gd name="connsiteY0" fmla="*/ 72009 h 544830"/>
              <a:gd name="connsiteX1" fmla="*/ 72009 w 432048"/>
              <a:gd name="connsiteY1" fmla="*/ 0 h 544830"/>
              <a:gd name="connsiteX2" fmla="*/ 360039 w 432048"/>
              <a:gd name="connsiteY2" fmla="*/ 0 h 544830"/>
              <a:gd name="connsiteX3" fmla="*/ 432048 w 432048"/>
              <a:gd name="connsiteY3" fmla="*/ 72009 h 544830"/>
              <a:gd name="connsiteX4" fmla="*/ 432048 w 432048"/>
              <a:gd name="connsiteY4" fmla="*/ 472821 h 544830"/>
              <a:gd name="connsiteX5" fmla="*/ 360039 w 432048"/>
              <a:gd name="connsiteY5" fmla="*/ 544830 h 544830"/>
              <a:gd name="connsiteX6" fmla="*/ 72009 w 432048"/>
              <a:gd name="connsiteY6" fmla="*/ 544830 h 544830"/>
              <a:gd name="connsiteX7" fmla="*/ 0 w 432048"/>
              <a:gd name="connsiteY7" fmla="*/ 472821 h 544830"/>
              <a:gd name="connsiteX8" fmla="*/ 0 w 432048"/>
              <a:gd name="connsiteY8" fmla="*/ 72009 h 5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048" h="544830" fill="none" extrusionOk="0">
                <a:moveTo>
                  <a:pt x="0" y="72009"/>
                </a:moveTo>
                <a:cubicBezTo>
                  <a:pt x="2980" y="36676"/>
                  <a:pt x="32922" y="7061"/>
                  <a:pt x="72009" y="0"/>
                </a:cubicBezTo>
                <a:cubicBezTo>
                  <a:pt x="172623" y="-2538"/>
                  <a:pt x="245629" y="8857"/>
                  <a:pt x="360039" y="0"/>
                </a:cubicBezTo>
                <a:cubicBezTo>
                  <a:pt x="405577" y="-7162"/>
                  <a:pt x="429753" y="31353"/>
                  <a:pt x="432048" y="72009"/>
                </a:cubicBezTo>
                <a:cubicBezTo>
                  <a:pt x="412390" y="162447"/>
                  <a:pt x="448220" y="295960"/>
                  <a:pt x="432048" y="472821"/>
                </a:cubicBezTo>
                <a:cubicBezTo>
                  <a:pt x="428757" y="505882"/>
                  <a:pt x="400010" y="542094"/>
                  <a:pt x="360039" y="544830"/>
                </a:cubicBezTo>
                <a:cubicBezTo>
                  <a:pt x="290803" y="542756"/>
                  <a:pt x="186438" y="546475"/>
                  <a:pt x="72009" y="544830"/>
                </a:cubicBezTo>
                <a:cubicBezTo>
                  <a:pt x="26960" y="545047"/>
                  <a:pt x="3123" y="506961"/>
                  <a:pt x="0" y="472821"/>
                </a:cubicBezTo>
                <a:cubicBezTo>
                  <a:pt x="16411" y="343945"/>
                  <a:pt x="-1625" y="252714"/>
                  <a:pt x="0" y="72009"/>
                </a:cubicBezTo>
                <a:close/>
              </a:path>
              <a:path w="432048" h="544830" stroke="0" extrusionOk="0">
                <a:moveTo>
                  <a:pt x="0" y="72009"/>
                </a:moveTo>
                <a:cubicBezTo>
                  <a:pt x="-6057" y="28504"/>
                  <a:pt x="26124" y="2295"/>
                  <a:pt x="72009" y="0"/>
                </a:cubicBezTo>
                <a:cubicBezTo>
                  <a:pt x="202467" y="555"/>
                  <a:pt x="226363" y="1090"/>
                  <a:pt x="360039" y="0"/>
                </a:cubicBezTo>
                <a:cubicBezTo>
                  <a:pt x="395306" y="-3424"/>
                  <a:pt x="430560" y="35294"/>
                  <a:pt x="432048" y="72009"/>
                </a:cubicBezTo>
                <a:cubicBezTo>
                  <a:pt x="423707" y="269457"/>
                  <a:pt x="413172" y="298424"/>
                  <a:pt x="432048" y="472821"/>
                </a:cubicBezTo>
                <a:cubicBezTo>
                  <a:pt x="432805" y="511032"/>
                  <a:pt x="396298" y="544292"/>
                  <a:pt x="360039" y="544830"/>
                </a:cubicBezTo>
                <a:cubicBezTo>
                  <a:pt x="232784" y="542878"/>
                  <a:pt x="180503" y="545082"/>
                  <a:pt x="72009" y="544830"/>
                </a:cubicBezTo>
                <a:cubicBezTo>
                  <a:pt x="29269" y="549745"/>
                  <a:pt x="-2170" y="510073"/>
                  <a:pt x="0" y="472821"/>
                </a:cubicBezTo>
                <a:cubicBezTo>
                  <a:pt x="-15452" y="303866"/>
                  <a:pt x="-17036" y="155889"/>
                  <a:pt x="0" y="72009"/>
                </a:cubicBezTo>
                <a:close/>
              </a:path>
            </a:pathLst>
          </a:custGeom>
          <a:solidFill>
            <a:srgbClr val="DCF4DC">
              <a:alpha val="32000"/>
            </a:srgbClr>
          </a:solidFill>
          <a:ln w="38100">
            <a:solidFill>
              <a:srgbClr val="DF3A0B"/>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sz="2600" dirty="0">
                <a:latin typeface="Milliard Book" panose="02010004040101010103" charset="0"/>
              </a:rPr>
              <a:t>3</a:t>
            </a:r>
            <a:endParaRPr lang="fr-FR" sz="2600" dirty="0">
              <a:latin typeface="Alegreya" panose="00000500000000000000"/>
            </a:endParaRPr>
          </a:p>
        </p:txBody>
      </p:sp>
    </p:spTree>
    <p:extLst>
      <p:ext uri="{BB962C8B-B14F-4D97-AF65-F5344CB8AC3E}">
        <p14:creationId xmlns:p14="http://schemas.microsoft.com/office/powerpoint/2010/main" val="7567683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8757C-73DE-A4A1-C960-1704BF2E528E}"/>
              </a:ext>
            </a:extLst>
          </p:cNvPr>
          <p:cNvPicPr>
            <a:picLocks noChangeAspect="1"/>
          </p:cNvPicPr>
          <p:nvPr/>
        </p:nvPicPr>
        <p:blipFill>
          <a:blip r:embed="rId3"/>
          <a:stretch>
            <a:fillRect/>
          </a:stretch>
        </p:blipFill>
        <p:spPr>
          <a:xfrm>
            <a:off x="7413930" y="-6059"/>
            <a:ext cx="1730070" cy="802230"/>
          </a:xfrm>
          <a:prstGeom prst="rect">
            <a:avLst/>
          </a:prstGeom>
        </p:spPr>
      </p:pic>
      <p:sp>
        <p:nvSpPr>
          <p:cNvPr id="30" name="ZoneTexte 10">
            <a:extLst>
              <a:ext uri="{FF2B5EF4-FFF2-40B4-BE49-F238E27FC236}">
                <a16:creationId xmlns:a16="http://schemas.microsoft.com/office/drawing/2014/main" id="{BA04A4BF-C9CC-E040-8B0A-2D8A0B984728}"/>
              </a:ext>
            </a:extLst>
          </p:cNvPr>
          <p:cNvSpPr txBox="1"/>
          <p:nvPr/>
        </p:nvSpPr>
        <p:spPr>
          <a:xfrm>
            <a:off x="180890" y="122775"/>
            <a:ext cx="6806255" cy="523220"/>
          </a:xfrm>
          <a:prstGeom prst="rect">
            <a:avLst/>
          </a:prstGeom>
          <a:solidFill>
            <a:schemeClr val="accent5">
              <a:lumMod val="20000"/>
              <a:lumOff val="80000"/>
            </a:schemeClr>
          </a:solidFill>
        </p:spPr>
        <p:txBody>
          <a:bodyPr wrap="square" rtlCol="0">
            <a:spAutoFit/>
          </a:bodyPr>
          <a:lstStyle/>
          <a:p>
            <a:r>
              <a:rPr lang="fr-FR" sz="2800" dirty="0">
                <a:latin typeface="Milliard Book" panose="02010004040101010103" charset="0"/>
              </a:rPr>
              <a:t>Conclusion</a:t>
            </a:r>
            <a:endParaRPr lang="fr-FR" sz="2800" dirty="0">
              <a:latin typeface="Alegreya" panose="00000500000000000000"/>
            </a:endParaRPr>
          </a:p>
        </p:txBody>
      </p:sp>
      <p:sp>
        <p:nvSpPr>
          <p:cNvPr id="8" name="ZoneTexte 10">
            <a:extLst>
              <a:ext uri="{FF2B5EF4-FFF2-40B4-BE49-F238E27FC236}">
                <a16:creationId xmlns:a16="http://schemas.microsoft.com/office/drawing/2014/main" id="{61C67E19-EC90-96D7-B90E-84A9BBE3E1A0}"/>
              </a:ext>
            </a:extLst>
          </p:cNvPr>
          <p:cNvSpPr txBox="1"/>
          <p:nvPr/>
        </p:nvSpPr>
        <p:spPr>
          <a:xfrm>
            <a:off x="784452" y="1484784"/>
            <a:ext cx="8285509" cy="1430179"/>
          </a:xfrm>
          <a:custGeom>
            <a:avLst/>
            <a:gdLst>
              <a:gd name="connsiteX0" fmla="*/ 0 w 8285509"/>
              <a:gd name="connsiteY0" fmla="*/ 238368 h 1430179"/>
              <a:gd name="connsiteX1" fmla="*/ 238368 w 8285509"/>
              <a:gd name="connsiteY1" fmla="*/ 0 h 1430179"/>
              <a:gd name="connsiteX2" fmla="*/ 732924 w 8285509"/>
              <a:gd name="connsiteY2" fmla="*/ 0 h 1430179"/>
              <a:gd name="connsiteX3" fmla="*/ 1149392 w 8285509"/>
              <a:gd name="connsiteY3" fmla="*/ 0 h 1430179"/>
              <a:gd name="connsiteX4" fmla="*/ 1643947 w 8285509"/>
              <a:gd name="connsiteY4" fmla="*/ 0 h 1430179"/>
              <a:gd name="connsiteX5" fmla="*/ 2216590 w 8285509"/>
              <a:gd name="connsiteY5" fmla="*/ 0 h 1430179"/>
              <a:gd name="connsiteX6" fmla="*/ 2867322 w 8285509"/>
              <a:gd name="connsiteY6" fmla="*/ 0 h 1430179"/>
              <a:gd name="connsiteX7" fmla="*/ 3361877 w 8285509"/>
              <a:gd name="connsiteY7" fmla="*/ 0 h 1430179"/>
              <a:gd name="connsiteX8" fmla="*/ 4168784 w 8285509"/>
              <a:gd name="connsiteY8" fmla="*/ 0 h 1430179"/>
              <a:gd name="connsiteX9" fmla="*/ 4819515 w 8285509"/>
              <a:gd name="connsiteY9" fmla="*/ 0 h 1430179"/>
              <a:gd name="connsiteX10" fmla="*/ 5626421 w 8285509"/>
              <a:gd name="connsiteY10" fmla="*/ 0 h 1430179"/>
              <a:gd name="connsiteX11" fmla="*/ 6355240 w 8285509"/>
              <a:gd name="connsiteY11" fmla="*/ 0 h 1430179"/>
              <a:gd name="connsiteX12" fmla="*/ 6927884 w 8285509"/>
              <a:gd name="connsiteY12" fmla="*/ 0 h 1430179"/>
              <a:gd name="connsiteX13" fmla="*/ 8047141 w 8285509"/>
              <a:gd name="connsiteY13" fmla="*/ 0 h 1430179"/>
              <a:gd name="connsiteX14" fmla="*/ 8285509 w 8285509"/>
              <a:gd name="connsiteY14" fmla="*/ 238368 h 1430179"/>
              <a:gd name="connsiteX15" fmla="*/ 8285509 w 8285509"/>
              <a:gd name="connsiteY15" fmla="*/ 715090 h 1430179"/>
              <a:gd name="connsiteX16" fmla="*/ 8285509 w 8285509"/>
              <a:gd name="connsiteY16" fmla="*/ 1191811 h 1430179"/>
              <a:gd name="connsiteX17" fmla="*/ 8047141 w 8285509"/>
              <a:gd name="connsiteY17" fmla="*/ 1430179 h 1430179"/>
              <a:gd name="connsiteX18" fmla="*/ 7240234 w 8285509"/>
              <a:gd name="connsiteY18" fmla="*/ 1430179 h 1430179"/>
              <a:gd name="connsiteX19" fmla="*/ 6745679 w 8285509"/>
              <a:gd name="connsiteY19" fmla="*/ 1430179 h 1430179"/>
              <a:gd name="connsiteX20" fmla="*/ 6094948 w 8285509"/>
              <a:gd name="connsiteY20" fmla="*/ 1430179 h 1430179"/>
              <a:gd name="connsiteX21" fmla="*/ 5366129 w 8285509"/>
              <a:gd name="connsiteY21" fmla="*/ 1430179 h 1430179"/>
              <a:gd name="connsiteX22" fmla="*/ 4559222 w 8285509"/>
              <a:gd name="connsiteY22" fmla="*/ 1430179 h 1430179"/>
              <a:gd name="connsiteX23" fmla="*/ 3830404 w 8285509"/>
              <a:gd name="connsiteY23" fmla="*/ 1430179 h 1430179"/>
              <a:gd name="connsiteX24" fmla="*/ 3023497 w 8285509"/>
              <a:gd name="connsiteY24" fmla="*/ 1430179 h 1430179"/>
              <a:gd name="connsiteX25" fmla="*/ 2294678 w 8285509"/>
              <a:gd name="connsiteY25" fmla="*/ 1430179 h 1430179"/>
              <a:gd name="connsiteX26" fmla="*/ 1800123 w 8285509"/>
              <a:gd name="connsiteY26" fmla="*/ 1430179 h 1430179"/>
              <a:gd name="connsiteX27" fmla="*/ 1071304 w 8285509"/>
              <a:gd name="connsiteY27" fmla="*/ 1430179 h 1430179"/>
              <a:gd name="connsiteX28" fmla="*/ 238368 w 8285509"/>
              <a:gd name="connsiteY28" fmla="*/ 1430179 h 1430179"/>
              <a:gd name="connsiteX29" fmla="*/ 0 w 8285509"/>
              <a:gd name="connsiteY29" fmla="*/ 1191811 h 1430179"/>
              <a:gd name="connsiteX30" fmla="*/ 0 w 8285509"/>
              <a:gd name="connsiteY30" fmla="*/ 724624 h 1430179"/>
              <a:gd name="connsiteX31" fmla="*/ 0 w 8285509"/>
              <a:gd name="connsiteY31" fmla="*/ 238368 h 143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85509" h="1430179" fill="none" extrusionOk="0">
                <a:moveTo>
                  <a:pt x="0" y="238368"/>
                </a:moveTo>
                <a:cubicBezTo>
                  <a:pt x="1788" y="98916"/>
                  <a:pt x="81018" y="-828"/>
                  <a:pt x="238368" y="0"/>
                </a:cubicBezTo>
                <a:cubicBezTo>
                  <a:pt x="351018" y="7394"/>
                  <a:pt x="542182" y="17560"/>
                  <a:pt x="732924" y="0"/>
                </a:cubicBezTo>
                <a:cubicBezTo>
                  <a:pt x="923666" y="-17560"/>
                  <a:pt x="944363" y="14848"/>
                  <a:pt x="1149392" y="0"/>
                </a:cubicBezTo>
                <a:cubicBezTo>
                  <a:pt x="1354421" y="-14848"/>
                  <a:pt x="1506930" y="2496"/>
                  <a:pt x="1643947" y="0"/>
                </a:cubicBezTo>
                <a:cubicBezTo>
                  <a:pt x="1780965" y="-2496"/>
                  <a:pt x="1937719" y="-20628"/>
                  <a:pt x="2216590" y="0"/>
                </a:cubicBezTo>
                <a:cubicBezTo>
                  <a:pt x="2495461" y="20628"/>
                  <a:pt x="2655715" y="-20548"/>
                  <a:pt x="2867322" y="0"/>
                </a:cubicBezTo>
                <a:cubicBezTo>
                  <a:pt x="3078929" y="20548"/>
                  <a:pt x="3194720" y="8094"/>
                  <a:pt x="3361877" y="0"/>
                </a:cubicBezTo>
                <a:cubicBezTo>
                  <a:pt x="3529034" y="-8094"/>
                  <a:pt x="3805556" y="-19091"/>
                  <a:pt x="4168784" y="0"/>
                </a:cubicBezTo>
                <a:cubicBezTo>
                  <a:pt x="4532012" y="19091"/>
                  <a:pt x="4545422" y="-18271"/>
                  <a:pt x="4819515" y="0"/>
                </a:cubicBezTo>
                <a:cubicBezTo>
                  <a:pt x="5093608" y="18271"/>
                  <a:pt x="5451957" y="29164"/>
                  <a:pt x="5626421" y="0"/>
                </a:cubicBezTo>
                <a:cubicBezTo>
                  <a:pt x="5800885" y="-29164"/>
                  <a:pt x="6165703" y="13028"/>
                  <a:pt x="6355240" y="0"/>
                </a:cubicBezTo>
                <a:cubicBezTo>
                  <a:pt x="6544777" y="-13028"/>
                  <a:pt x="6769890" y="18210"/>
                  <a:pt x="6927884" y="0"/>
                </a:cubicBezTo>
                <a:cubicBezTo>
                  <a:pt x="7085878" y="-18210"/>
                  <a:pt x="7714879" y="-23758"/>
                  <a:pt x="8047141" y="0"/>
                </a:cubicBezTo>
                <a:cubicBezTo>
                  <a:pt x="8178892" y="4747"/>
                  <a:pt x="8292205" y="100712"/>
                  <a:pt x="8285509" y="238368"/>
                </a:cubicBezTo>
                <a:cubicBezTo>
                  <a:pt x="8294262" y="339233"/>
                  <a:pt x="8285399" y="548001"/>
                  <a:pt x="8285509" y="715090"/>
                </a:cubicBezTo>
                <a:cubicBezTo>
                  <a:pt x="8285619" y="882179"/>
                  <a:pt x="8297013" y="985738"/>
                  <a:pt x="8285509" y="1191811"/>
                </a:cubicBezTo>
                <a:cubicBezTo>
                  <a:pt x="8290606" y="1305555"/>
                  <a:pt x="8177121" y="1427216"/>
                  <a:pt x="8047141" y="1430179"/>
                </a:cubicBezTo>
                <a:cubicBezTo>
                  <a:pt x="7738660" y="1422731"/>
                  <a:pt x="7434110" y="1414868"/>
                  <a:pt x="7240234" y="1430179"/>
                </a:cubicBezTo>
                <a:cubicBezTo>
                  <a:pt x="7046358" y="1445490"/>
                  <a:pt x="6899320" y="1435230"/>
                  <a:pt x="6745679" y="1430179"/>
                </a:cubicBezTo>
                <a:cubicBezTo>
                  <a:pt x="6592039" y="1425128"/>
                  <a:pt x="6228892" y="1421861"/>
                  <a:pt x="6094948" y="1430179"/>
                </a:cubicBezTo>
                <a:cubicBezTo>
                  <a:pt x="5961004" y="1438497"/>
                  <a:pt x="5549136" y="1452965"/>
                  <a:pt x="5366129" y="1430179"/>
                </a:cubicBezTo>
                <a:cubicBezTo>
                  <a:pt x="5183122" y="1407393"/>
                  <a:pt x="4850103" y="1400039"/>
                  <a:pt x="4559222" y="1430179"/>
                </a:cubicBezTo>
                <a:cubicBezTo>
                  <a:pt x="4268341" y="1460319"/>
                  <a:pt x="4103827" y="1404350"/>
                  <a:pt x="3830404" y="1430179"/>
                </a:cubicBezTo>
                <a:cubicBezTo>
                  <a:pt x="3556981" y="1456008"/>
                  <a:pt x="3229976" y="1434059"/>
                  <a:pt x="3023497" y="1430179"/>
                </a:cubicBezTo>
                <a:cubicBezTo>
                  <a:pt x="2817018" y="1426299"/>
                  <a:pt x="2536102" y="1455752"/>
                  <a:pt x="2294678" y="1430179"/>
                </a:cubicBezTo>
                <a:cubicBezTo>
                  <a:pt x="2053254" y="1404606"/>
                  <a:pt x="1929514" y="1407730"/>
                  <a:pt x="1800123" y="1430179"/>
                </a:cubicBezTo>
                <a:cubicBezTo>
                  <a:pt x="1670732" y="1452628"/>
                  <a:pt x="1285620" y="1427603"/>
                  <a:pt x="1071304" y="1430179"/>
                </a:cubicBezTo>
                <a:cubicBezTo>
                  <a:pt x="856988" y="1432755"/>
                  <a:pt x="461222" y="1417180"/>
                  <a:pt x="238368" y="1430179"/>
                </a:cubicBezTo>
                <a:cubicBezTo>
                  <a:pt x="99548" y="1431902"/>
                  <a:pt x="8376" y="1346433"/>
                  <a:pt x="0" y="1191811"/>
                </a:cubicBezTo>
                <a:cubicBezTo>
                  <a:pt x="3400" y="1012090"/>
                  <a:pt x="3349" y="839864"/>
                  <a:pt x="0" y="724624"/>
                </a:cubicBezTo>
                <a:cubicBezTo>
                  <a:pt x="-3349" y="609384"/>
                  <a:pt x="-2940" y="459021"/>
                  <a:pt x="0" y="238368"/>
                </a:cubicBezTo>
                <a:close/>
              </a:path>
              <a:path w="8285509" h="1430179" stroke="0" extrusionOk="0">
                <a:moveTo>
                  <a:pt x="0" y="238368"/>
                </a:moveTo>
                <a:cubicBezTo>
                  <a:pt x="-17854" y="95708"/>
                  <a:pt x="77510" y="10963"/>
                  <a:pt x="238368" y="0"/>
                </a:cubicBezTo>
                <a:cubicBezTo>
                  <a:pt x="468874" y="-15490"/>
                  <a:pt x="861378" y="-5348"/>
                  <a:pt x="1045275" y="0"/>
                </a:cubicBezTo>
                <a:cubicBezTo>
                  <a:pt x="1229172" y="5348"/>
                  <a:pt x="1472760" y="-14676"/>
                  <a:pt x="1617918" y="0"/>
                </a:cubicBezTo>
                <a:cubicBezTo>
                  <a:pt x="1763076" y="14676"/>
                  <a:pt x="1872527" y="17859"/>
                  <a:pt x="2112474" y="0"/>
                </a:cubicBezTo>
                <a:cubicBezTo>
                  <a:pt x="2352421" y="-17859"/>
                  <a:pt x="2480862" y="4463"/>
                  <a:pt x="2841292" y="0"/>
                </a:cubicBezTo>
                <a:cubicBezTo>
                  <a:pt x="3201722" y="-4463"/>
                  <a:pt x="3137843" y="-5514"/>
                  <a:pt x="3413936" y="0"/>
                </a:cubicBezTo>
                <a:cubicBezTo>
                  <a:pt x="3690029" y="5514"/>
                  <a:pt x="4036550" y="22230"/>
                  <a:pt x="4220842" y="0"/>
                </a:cubicBezTo>
                <a:cubicBezTo>
                  <a:pt x="4405134" y="-22230"/>
                  <a:pt x="4506033" y="-9708"/>
                  <a:pt x="4715398" y="0"/>
                </a:cubicBezTo>
                <a:cubicBezTo>
                  <a:pt x="4924763" y="9708"/>
                  <a:pt x="5147471" y="39829"/>
                  <a:pt x="5522304" y="0"/>
                </a:cubicBezTo>
                <a:cubicBezTo>
                  <a:pt x="5897137" y="-39829"/>
                  <a:pt x="5761568" y="4867"/>
                  <a:pt x="5938772" y="0"/>
                </a:cubicBezTo>
                <a:cubicBezTo>
                  <a:pt x="6115976" y="-4867"/>
                  <a:pt x="6274699" y="16225"/>
                  <a:pt x="6589503" y="0"/>
                </a:cubicBezTo>
                <a:cubicBezTo>
                  <a:pt x="6904307" y="-16225"/>
                  <a:pt x="6994816" y="10124"/>
                  <a:pt x="7240234" y="0"/>
                </a:cubicBezTo>
                <a:cubicBezTo>
                  <a:pt x="7485652" y="-10124"/>
                  <a:pt x="7741836" y="4394"/>
                  <a:pt x="8047141" y="0"/>
                </a:cubicBezTo>
                <a:cubicBezTo>
                  <a:pt x="8197300" y="22676"/>
                  <a:pt x="8308280" y="86784"/>
                  <a:pt x="8285509" y="238368"/>
                </a:cubicBezTo>
                <a:cubicBezTo>
                  <a:pt x="8303759" y="467501"/>
                  <a:pt x="8264843" y="545081"/>
                  <a:pt x="8285509" y="715090"/>
                </a:cubicBezTo>
                <a:cubicBezTo>
                  <a:pt x="8306175" y="885099"/>
                  <a:pt x="8303473" y="1090454"/>
                  <a:pt x="8285509" y="1191811"/>
                </a:cubicBezTo>
                <a:cubicBezTo>
                  <a:pt x="8278245" y="1308651"/>
                  <a:pt x="8181022" y="1399965"/>
                  <a:pt x="8047141" y="1430179"/>
                </a:cubicBezTo>
                <a:cubicBezTo>
                  <a:pt x="7888780" y="1459635"/>
                  <a:pt x="7574376" y="1406375"/>
                  <a:pt x="7318322" y="1430179"/>
                </a:cubicBezTo>
                <a:cubicBezTo>
                  <a:pt x="7062268" y="1453983"/>
                  <a:pt x="7032746" y="1406422"/>
                  <a:pt x="6823767" y="1430179"/>
                </a:cubicBezTo>
                <a:cubicBezTo>
                  <a:pt x="6614789" y="1453936"/>
                  <a:pt x="6272071" y="1460098"/>
                  <a:pt x="6016860" y="1430179"/>
                </a:cubicBezTo>
                <a:cubicBezTo>
                  <a:pt x="5761649" y="1400260"/>
                  <a:pt x="5548304" y="1400096"/>
                  <a:pt x="5366129" y="1430179"/>
                </a:cubicBezTo>
                <a:cubicBezTo>
                  <a:pt x="5183954" y="1460262"/>
                  <a:pt x="4981676" y="1452807"/>
                  <a:pt x="4871573" y="1430179"/>
                </a:cubicBezTo>
                <a:cubicBezTo>
                  <a:pt x="4761470" y="1407551"/>
                  <a:pt x="4499066" y="1460872"/>
                  <a:pt x="4220842" y="1430179"/>
                </a:cubicBezTo>
                <a:cubicBezTo>
                  <a:pt x="3942618" y="1399486"/>
                  <a:pt x="3982358" y="1425893"/>
                  <a:pt x="3804374" y="1430179"/>
                </a:cubicBezTo>
                <a:cubicBezTo>
                  <a:pt x="3626390" y="1434465"/>
                  <a:pt x="3572844" y="1414618"/>
                  <a:pt x="3387906" y="1430179"/>
                </a:cubicBezTo>
                <a:cubicBezTo>
                  <a:pt x="3202968" y="1445740"/>
                  <a:pt x="2897444" y="1459722"/>
                  <a:pt x="2737175" y="1430179"/>
                </a:cubicBezTo>
                <a:cubicBezTo>
                  <a:pt x="2576906" y="1400636"/>
                  <a:pt x="2463989" y="1406514"/>
                  <a:pt x="2242620" y="1430179"/>
                </a:cubicBezTo>
                <a:cubicBezTo>
                  <a:pt x="2021252" y="1453844"/>
                  <a:pt x="1833095" y="1403516"/>
                  <a:pt x="1513801" y="1430179"/>
                </a:cubicBezTo>
                <a:cubicBezTo>
                  <a:pt x="1194507" y="1456842"/>
                  <a:pt x="1263580" y="1428028"/>
                  <a:pt x="1019245" y="1430179"/>
                </a:cubicBezTo>
                <a:cubicBezTo>
                  <a:pt x="774910" y="1432330"/>
                  <a:pt x="584166" y="1404842"/>
                  <a:pt x="238368" y="1430179"/>
                </a:cubicBezTo>
                <a:cubicBezTo>
                  <a:pt x="84100" y="1453077"/>
                  <a:pt x="-3853" y="1331704"/>
                  <a:pt x="0" y="1191811"/>
                </a:cubicBezTo>
                <a:cubicBezTo>
                  <a:pt x="16926" y="1042513"/>
                  <a:pt x="-17281" y="890410"/>
                  <a:pt x="0" y="705555"/>
                </a:cubicBezTo>
                <a:cubicBezTo>
                  <a:pt x="17281" y="520700"/>
                  <a:pt x="5528" y="446214"/>
                  <a:pt x="0" y="238368"/>
                </a:cubicBezTo>
                <a:close/>
              </a:path>
            </a:pathLst>
          </a:custGeom>
          <a:solidFill>
            <a:srgbClr val="DCF4DC">
              <a:alpha val="32000"/>
            </a:srgbClr>
          </a:solidFill>
          <a:ln w="38100">
            <a:solidFill>
              <a:srgbClr val="00206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2600" b="1" dirty="0">
                <a:latin typeface="Milliard Book" panose="02010004040101010103" charset="0"/>
              </a:rPr>
              <a:t>L’écart fille – garçon se creuse avec le désavantage social : </a:t>
            </a:r>
            <a:r>
              <a:rPr lang="fr-FR" sz="2600" dirty="0">
                <a:latin typeface="Milliard Book" panose="02010004040101010103" charset="0"/>
              </a:rPr>
              <a:t>La moyenne des filles perd 0.6 points tous les 20 points d’IPS d’établissement contre 0.4 points chez les garçons</a:t>
            </a:r>
          </a:p>
        </p:txBody>
      </p:sp>
      <p:sp>
        <p:nvSpPr>
          <p:cNvPr id="9" name="ZoneTexte 10">
            <a:extLst>
              <a:ext uri="{FF2B5EF4-FFF2-40B4-BE49-F238E27FC236}">
                <a16:creationId xmlns:a16="http://schemas.microsoft.com/office/drawing/2014/main" id="{DEF3E0BE-2E22-3704-DA23-659812C75C29}"/>
              </a:ext>
            </a:extLst>
          </p:cNvPr>
          <p:cNvSpPr txBox="1"/>
          <p:nvPr/>
        </p:nvSpPr>
        <p:spPr>
          <a:xfrm>
            <a:off x="209766" y="1706121"/>
            <a:ext cx="432048" cy="544830"/>
          </a:xfrm>
          <a:custGeom>
            <a:avLst/>
            <a:gdLst>
              <a:gd name="connsiteX0" fmla="*/ 0 w 432048"/>
              <a:gd name="connsiteY0" fmla="*/ 72009 h 544830"/>
              <a:gd name="connsiteX1" fmla="*/ 72009 w 432048"/>
              <a:gd name="connsiteY1" fmla="*/ 0 h 544830"/>
              <a:gd name="connsiteX2" fmla="*/ 360039 w 432048"/>
              <a:gd name="connsiteY2" fmla="*/ 0 h 544830"/>
              <a:gd name="connsiteX3" fmla="*/ 432048 w 432048"/>
              <a:gd name="connsiteY3" fmla="*/ 72009 h 544830"/>
              <a:gd name="connsiteX4" fmla="*/ 432048 w 432048"/>
              <a:gd name="connsiteY4" fmla="*/ 472821 h 544830"/>
              <a:gd name="connsiteX5" fmla="*/ 360039 w 432048"/>
              <a:gd name="connsiteY5" fmla="*/ 544830 h 544830"/>
              <a:gd name="connsiteX6" fmla="*/ 72009 w 432048"/>
              <a:gd name="connsiteY6" fmla="*/ 544830 h 544830"/>
              <a:gd name="connsiteX7" fmla="*/ 0 w 432048"/>
              <a:gd name="connsiteY7" fmla="*/ 472821 h 544830"/>
              <a:gd name="connsiteX8" fmla="*/ 0 w 432048"/>
              <a:gd name="connsiteY8" fmla="*/ 72009 h 5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048" h="544830" fill="none" extrusionOk="0">
                <a:moveTo>
                  <a:pt x="0" y="72009"/>
                </a:moveTo>
                <a:cubicBezTo>
                  <a:pt x="2980" y="36676"/>
                  <a:pt x="32922" y="7061"/>
                  <a:pt x="72009" y="0"/>
                </a:cubicBezTo>
                <a:cubicBezTo>
                  <a:pt x="172623" y="-2538"/>
                  <a:pt x="245629" y="8857"/>
                  <a:pt x="360039" y="0"/>
                </a:cubicBezTo>
                <a:cubicBezTo>
                  <a:pt x="405577" y="-7162"/>
                  <a:pt x="429753" y="31353"/>
                  <a:pt x="432048" y="72009"/>
                </a:cubicBezTo>
                <a:cubicBezTo>
                  <a:pt x="412390" y="162447"/>
                  <a:pt x="448220" y="295960"/>
                  <a:pt x="432048" y="472821"/>
                </a:cubicBezTo>
                <a:cubicBezTo>
                  <a:pt x="428757" y="505882"/>
                  <a:pt x="400010" y="542094"/>
                  <a:pt x="360039" y="544830"/>
                </a:cubicBezTo>
                <a:cubicBezTo>
                  <a:pt x="290803" y="542756"/>
                  <a:pt x="186438" y="546475"/>
                  <a:pt x="72009" y="544830"/>
                </a:cubicBezTo>
                <a:cubicBezTo>
                  <a:pt x="26960" y="545047"/>
                  <a:pt x="3123" y="506961"/>
                  <a:pt x="0" y="472821"/>
                </a:cubicBezTo>
                <a:cubicBezTo>
                  <a:pt x="16411" y="343945"/>
                  <a:pt x="-1625" y="252714"/>
                  <a:pt x="0" y="72009"/>
                </a:cubicBezTo>
                <a:close/>
              </a:path>
              <a:path w="432048" h="544830" stroke="0" extrusionOk="0">
                <a:moveTo>
                  <a:pt x="0" y="72009"/>
                </a:moveTo>
                <a:cubicBezTo>
                  <a:pt x="-6057" y="28504"/>
                  <a:pt x="26124" y="2295"/>
                  <a:pt x="72009" y="0"/>
                </a:cubicBezTo>
                <a:cubicBezTo>
                  <a:pt x="202467" y="555"/>
                  <a:pt x="226363" y="1090"/>
                  <a:pt x="360039" y="0"/>
                </a:cubicBezTo>
                <a:cubicBezTo>
                  <a:pt x="395306" y="-3424"/>
                  <a:pt x="430560" y="35294"/>
                  <a:pt x="432048" y="72009"/>
                </a:cubicBezTo>
                <a:cubicBezTo>
                  <a:pt x="423707" y="269457"/>
                  <a:pt x="413172" y="298424"/>
                  <a:pt x="432048" y="472821"/>
                </a:cubicBezTo>
                <a:cubicBezTo>
                  <a:pt x="432805" y="511032"/>
                  <a:pt x="396298" y="544292"/>
                  <a:pt x="360039" y="544830"/>
                </a:cubicBezTo>
                <a:cubicBezTo>
                  <a:pt x="232784" y="542878"/>
                  <a:pt x="180503" y="545082"/>
                  <a:pt x="72009" y="544830"/>
                </a:cubicBezTo>
                <a:cubicBezTo>
                  <a:pt x="29269" y="549745"/>
                  <a:pt x="-2170" y="510073"/>
                  <a:pt x="0" y="472821"/>
                </a:cubicBezTo>
                <a:cubicBezTo>
                  <a:pt x="-15452" y="303866"/>
                  <a:pt x="-17036" y="155889"/>
                  <a:pt x="0" y="72009"/>
                </a:cubicBezTo>
                <a:close/>
              </a:path>
            </a:pathLst>
          </a:custGeom>
          <a:solidFill>
            <a:srgbClr val="DCF4DC">
              <a:alpha val="32000"/>
            </a:srgbClr>
          </a:solidFill>
          <a:ln w="38100">
            <a:solidFill>
              <a:srgbClr val="DF3A0B"/>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sz="2600" dirty="0">
                <a:latin typeface="Milliard Book" panose="02010004040101010103" charset="0"/>
              </a:rPr>
              <a:t>1</a:t>
            </a:r>
            <a:endParaRPr lang="fr-FR" sz="2600" dirty="0">
              <a:latin typeface="Alegreya" panose="00000500000000000000"/>
            </a:endParaRPr>
          </a:p>
        </p:txBody>
      </p:sp>
      <p:sp>
        <p:nvSpPr>
          <p:cNvPr id="5" name="ZoneTexte 10">
            <a:extLst>
              <a:ext uri="{FF2B5EF4-FFF2-40B4-BE49-F238E27FC236}">
                <a16:creationId xmlns:a16="http://schemas.microsoft.com/office/drawing/2014/main" id="{0F3A583B-9AAD-1966-C48F-749F79284FEB}"/>
              </a:ext>
            </a:extLst>
          </p:cNvPr>
          <p:cNvSpPr txBox="1"/>
          <p:nvPr/>
        </p:nvSpPr>
        <p:spPr>
          <a:xfrm>
            <a:off x="784452" y="3314950"/>
            <a:ext cx="8285509" cy="1430179"/>
          </a:xfrm>
          <a:custGeom>
            <a:avLst/>
            <a:gdLst>
              <a:gd name="connsiteX0" fmla="*/ 0 w 8285509"/>
              <a:gd name="connsiteY0" fmla="*/ 238368 h 1430179"/>
              <a:gd name="connsiteX1" fmla="*/ 238368 w 8285509"/>
              <a:gd name="connsiteY1" fmla="*/ 0 h 1430179"/>
              <a:gd name="connsiteX2" fmla="*/ 732924 w 8285509"/>
              <a:gd name="connsiteY2" fmla="*/ 0 h 1430179"/>
              <a:gd name="connsiteX3" fmla="*/ 1149392 w 8285509"/>
              <a:gd name="connsiteY3" fmla="*/ 0 h 1430179"/>
              <a:gd name="connsiteX4" fmla="*/ 1643947 w 8285509"/>
              <a:gd name="connsiteY4" fmla="*/ 0 h 1430179"/>
              <a:gd name="connsiteX5" fmla="*/ 2216590 w 8285509"/>
              <a:gd name="connsiteY5" fmla="*/ 0 h 1430179"/>
              <a:gd name="connsiteX6" fmla="*/ 2867322 w 8285509"/>
              <a:gd name="connsiteY6" fmla="*/ 0 h 1430179"/>
              <a:gd name="connsiteX7" fmla="*/ 3361877 w 8285509"/>
              <a:gd name="connsiteY7" fmla="*/ 0 h 1430179"/>
              <a:gd name="connsiteX8" fmla="*/ 4168784 w 8285509"/>
              <a:gd name="connsiteY8" fmla="*/ 0 h 1430179"/>
              <a:gd name="connsiteX9" fmla="*/ 4819515 w 8285509"/>
              <a:gd name="connsiteY9" fmla="*/ 0 h 1430179"/>
              <a:gd name="connsiteX10" fmla="*/ 5626421 w 8285509"/>
              <a:gd name="connsiteY10" fmla="*/ 0 h 1430179"/>
              <a:gd name="connsiteX11" fmla="*/ 6355240 w 8285509"/>
              <a:gd name="connsiteY11" fmla="*/ 0 h 1430179"/>
              <a:gd name="connsiteX12" fmla="*/ 6927884 w 8285509"/>
              <a:gd name="connsiteY12" fmla="*/ 0 h 1430179"/>
              <a:gd name="connsiteX13" fmla="*/ 8047141 w 8285509"/>
              <a:gd name="connsiteY13" fmla="*/ 0 h 1430179"/>
              <a:gd name="connsiteX14" fmla="*/ 8285509 w 8285509"/>
              <a:gd name="connsiteY14" fmla="*/ 238368 h 1430179"/>
              <a:gd name="connsiteX15" fmla="*/ 8285509 w 8285509"/>
              <a:gd name="connsiteY15" fmla="*/ 715090 h 1430179"/>
              <a:gd name="connsiteX16" fmla="*/ 8285509 w 8285509"/>
              <a:gd name="connsiteY16" fmla="*/ 1191811 h 1430179"/>
              <a:gd name="connsiteX17" fmla="*/ 8047141 w 8285509"/>
              <a:gd name="connsiteY17" fmla="*/ 1430179 h 1430179"/>
              <a:gd name="connsiteX18" fmla="*/ 7240234 w 8285509"/>
              <a:gd name="connsiteY18" fmla="*/ 1430179 h 1430179"/>
              <a:gd name="connsiteX19" fmla="*/ 6745679 w 8285509"/>
              <a:gd name="connsiteY19" fmla="*/ 1430179 h 1430179"/>
              <a:gd name="connsiteX20" fmla="*/ 6094948 w 8285509"/>
              <a:gd name="connsiteY20" fmla="*/ 1430179 h 1430179"/>
              <a:gd name="connsiteX21" fmla="*/ 5366129 w 8285509"/>
              <a:gd name="connsiteY21" fmla="*/ 1430179 h 1430179"/>
              <a:gd name="connsiteX22" fmla="*/ 4559222 w 8285509"/>
              <a:gd name="connsiteY22" fmla="*/ 1430179 h 1430179"/>
              <a:gd name="connsiteX23" fmla="*/ 3830404 w 8285509"/>
              <a:gd name="connsiteY23" fmla="*/ 1430179 h 1430179"/>
              <a:gd name="connsiteX24" fmla="*/ 3023497 w 8285509"/>
              <a:gd name="connsiteY24" fmla="*/ 1430179 h 1430179"/>
              <a:gd name="connsiteX25" fmla="*/ 2294678 w 8285509"/>
              <a:gd name="connsiteY25" fmla="*/ 1430179 h 1430179"/>
              <a:gd name="connsiteX26" fmla="*/ 1800123 w 8285509"/>
              <a:gd name="connsiteY26" fmla="*/ 1430179 h 1430179"/>
              <a:gd name="connsiteX27" fmla="*/ 1071304 w 8285509"/>
              <a:gd name="connsiteY27" fmla="*/ 1430179 h 1430179"/>
              <a:gd name="connsiteX28" fmla="*/ 238368 w 8285509"/>
              <a:gd name="connsiteY28" fmla="*/ 1430179 h 1430179"/>
              <a:gd name="connsiteX29" fmla="*/ 0 w 8285509"/>
              <a:gd name="connsiteY29" fmla="*/ 1191811 h 1430179"/>
              <a:gd name="connsiteX30" fmla="*/ 0 w 8285509"/>
              <a:gd name="connsiteY30" fmla="*/ 724624 h 1430179"/>
              <a:gd name="connsiteX31" fmla="*/ 0 w 8285509"/>
              <a:gd name="connsiteY31" fmla="*/ 238368 h 143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85509" h="1430179" fill="none" extrusionOk="0">
                <a:moveTo>
                  <a:pt x="0" y="238368"/>
                </a:moveTo>
                <a:cubicBezTo>
                  <a:pt x="1788" y="98916"/>
                  <a:pt x="81018" y="-828"/>
                  <a:pt x="238368" y="0"/>
                </a:cubicBezTo>
                <a:cubicBezTo>
                  <a:pt x="351018" y="7394"/>
                  <a:pt x="542182" y="17560"/>
                  <a:pt x="732924" y="0"/>
                </a:cubicBezTo>
                <a:cubicBezTo>
                  <a:pt x="923666" y="-17560"/>
                  <a:pt x="944363" y="14848"/>
                  <a:pt x="1149392" y="0"/>
                </a:cubicBezTo>
                <a:cubicBezTo>
                  <a:pt x="1354421" y="-14848"/>
                  <a:pt x="1506930" y="2496"/>
                  <a:pt x="1643947" y="0"/>
                </a:cubicBezTo>
                <a:cubicBezTo>
                  <a:pt x="1780965" y="-2496"/>
                  <a:pt x="1937719" y="-20628"/>
                  <a:pt x="2216590" y="0"/>
                </a:cubicBezTo>
                <a:cubicBezTo>
                  <a:pt x="2495461" y="20628"/>
                  <a:pt x="2655715" y="-20548"/>
                  <a:pt x="2867322" y="0"/>
                </a:cubicBezTo>
                <a:cubicBezTo>
                  <a:pt x="3078929" y="20548"/>
                  <a:pt x="3194720" y="8094"/>
                  <a:pt x="3361877" y="0"/>
                </a:cubicBezTo>
                <a:cubicBezTo>
                  <a:pt x="3529034" y="-8094"/>
                  <a:pt x="3805556" y="-19091"/>
                  <a:pt x="4168784" y="0"/>
                </a:cubicBezTo>
                <a:cubicBezTo>
                  <a:pt x="4532012" y="19091"/>
                  <a:pt x="4545422" y="-18271"/>
                  <a:pt x="4819515" y="0"/>
                </a:cubicBezTo>
                <a:cubicBezTo>
                  <a:pt x="5093608" y="18271"/>
                  <a:pt x="5451957" y="29164"/>
                  <a:pt x="5626421" y="0"/>
                </a:cubicBezTo>
                <a:cubicBezTo>
                  <a:pt x="5800885" y="-29164"/>
                  <a:pt x="6165703" y="13028"/>
                  <a:pt x="6355240" y="0"/>
                </a:cubicBezTo>
                <a:cubicBezTo>
                  <a:pt x="6544777" y="-13028"/>
                  <a:pt x="6769890" y="18210"/>
                  <a:pt x="6927884" y="0"/>
                </a:cubicBezTo>
                <a:cubicBezTo>
                  <a:pt x="7085878" y="-18210"/>
                  <a:pt x="7714879" y="-23758"/>
                  <a:pt x="8047141" y="0"/>
                </a:cubicBezTo>
                <a:cubicBezTo>
                  <a:pt x="8178892" y="4747"/>
                  <a:pt x="8292205" y="100712"/>
                  <a:pt x="8285509" y="238368"/>
                </a:cubicBezTo>
                <a:cubicBezTo>
                  <a:pt x="8294262" y="339233"/>
                  <a:pt x="8285399" y="548001"/>
                  <a:pt x="8285509" y="715090"/>
                </a:cubicBezTo>
                <a:cubicBezTo>
                  <a:pt x="8285619" y="882179"/>
                  <a:pt x="8297013" y="985738"/>
                  <a:pt x="8285509" y="1191811"/>
                </a:cubicBezTo>
                <a:cubicBezTo>
                  <a:pt x="8290606" y="1305555"/>
                  <a:pt x="8177121" y="1427216"/>
                  <a:pt x="8047141" y="1430179"/>
                </a:cubicBezTo>
                <a:cubicBezTo>
                  <a:pt x="7738660" y="1422731"/>
                  <a:pt x="7434110" y="1414868"/>
                  <a:pt x="7240234" y="1430179"/>
                </a:cubicBezTo>
                <a:cubicBezTo>
                  <a:pt x="7046358" y="1445490"/>
                  <a:pt x="6899320" y="1435230"/>
                  <a:pt x="6745679" y="1430179"/>
                </a:cubicBezTo>
                <a:cubicBezTo>
                  <a:pt x="6592039" y="1425128"/>
                  <a:pt x="6228892" y="1421861"/>
                  <a:pt x="6094948" y="1430179"/>
                </a:cubicBezTo>
                <a:cubicBezTo>
                  <a:pt x="5961004" y="1438497"/>
                  <a:pt x="5549136" y="1452965"/>
                  <a:pt x="5366129" y="1430179"/>
                </a:cubicBezTo>
                <a:cubicBezTo>
                  <a:pt x="5183122" y="1407393"/>
                  <a:pt x="4850103" y="1400039"/>
                  <a:pt x="4559222" y="1430179"/>
                </a:cubicBezTo>
                <a:cubicBezTo>
                  <a:pt x="4268341" y="1460319"/>
                  <a:pt x="4103827" y="1404350"/>
                  <a:pt x="3830404" y="1430179"/>
                </a:cubicBezTo>
                <a:cubicBezTo>
                  <a:pt x="3556981" y="1456008"/>
                  <a:pt x="3229976" y="1434059"/>
                  <a:pt x="3023497" y="1430179"/>
                </a:cubicBezTo>
                <a:cubicBezTo>
                  <a:pt x="2817018" y="1426299"/>
                  <a:pt x="2536102" y="1455752"/>
                  <a:pt x="2294678" y="1430179"/>
                </a:cubicBezTo>
                <a:cubicBezTo>
                  <a:pt x="2053254" y="1404606"/>
                  <a:pt x="1929514" y="1407730"/>
                  <a:pt x="1800123" y="1430179"/>
                </a:cubicBezTo>
                <a:cubicBezTo>
                  <a:pt x="1670732" y="1452628"/>
                  <a:pt x="1285620" y="1427603"/>
                  <a:pt x="1071304" y="1430179"/>
                </a:cubicBezTo>
                <a:cubicBezTo>
                  <a:pt x="856988" y="1432755"/>
                  <a:pt x="461222" y="1417180"/>
                  <a:pt x="238368" y="1430179"/>
                </a:cubicBezTo>
                <a:cubicBezTo>
                  <a:pt x="99548" y="1431902"/>
                  <a:pt x="8376" y="1346433"/>
                  <a:pt x="0" y="1191811"/>
                </a:cubicBezTo>
                <a:cubicBezTo>
                  <a:pt x="3400" y="1012090"/>
                  <a:pt x="3349" y="839864"/>
                  <a:pt x="0" y="724624"/>
                </a:cubicBezTo>
                <a:cubicBezTo>
                  <a:pt x="-3349" y="609384"/>
                  <a:pt x="-2940" y="459021"/>
                  <a:pt x="0" y="238368"/>
                </a:cubicBezTo>
                <a:close/>
              </a:path>
              <a:path w="8285509" h="1430179" stroke="0" extrusionOk="0">
                <a:moveTo>
                  <a:pt x="0" y="238368"/>
                </a:moveTo>
                <a:cubicBezTo>
                  <a:pt x="-17854" y="95708"/>
                  <a:pt x="77510" y="10963"/>
                  <a:pt x="238368" y="0"/>
                </a:cubicBezTo>
                <a:cubicBezTo>
                  <a:pt x="468874" y="-15490"/>
                  <a:pt x="861378" y="-5348"/>
                  <a:pt x="1045275" y="0"/>
                </a:cubicBezTo>
                <a:cubicBezTo>
                  <a:pt x="1229172" y="5348"/>
                  <a:pt x="1472760" y="-14676"/>
                  <a:pt x="1617918" y="0"/>
                </a:cubicBezTo>
                <a:cubicBezTo>
                  <a:pt x="1763076" y="14676"/>
                  <a:pt x="1872527" y="17859"/>
                  <a:pt x="2112474" y="0"/>
                </a:cubicBezTo>
                <a:cubicBezTo>
                  <a:pt x="2352421" y="-17859"/>
                  <a:pt x="2480862" y="4463"/>
                  <a:pt x="2841292" y="0"/>
                </a:cubicBezTo>
                <a:cubicBezTo>
                  <a:pt x="3201722" y="-4463"/>
                  <a:pt x="3137843" y="-5514"/>
                  <a:pt x="3413936" y="0"/>
                </a:cubicBezTo>
                <a:cubicBezTo>
                  <a:pt x="3690029" y="5514"/>
                  <a:pt x="4036550" y="22230"/>
                  <a:pt x="4220842" y="0"/>
                </a:cubicBezTo>
                <a:cubicBezTo>
                  <a:pt x="4405134" y="-22230"/>
                  <a:pt x="4506033" y="-9708"/>
                  <a:pt x="4715398" y="0"/>
                </a:cubicBezTo>
                <a:cubicBezTo>
                  <a:pt x="4924763" y="9708"/>
                  <a:pt x="5147471" y="39829"/>
                  <a:pt x="5522304" y="0"/>
                </a:cubicBezTo>
                <a:cubicBezTo>
                  <a:pt x="5897137" y="-39829"/>
                  <a:pt x="5761568" y="4867"/>
                  <a:pt x="5938772" y="0"/>
                </a:cubicBezTo>
                <a:cubicBezTo>
                  <a:pt x="6115976" y="-4867"/>
                  <a:pt x="6274699" y="16225"/>
                  <a:pt x="6589503" y="0"/>
                </a:cubicBezTo>
                <a:cubicBezTo>
                  <a:pt x="6904307" y="-16225"/>
                  <a:pt x="6994816" y="10124"/>
                  <a:pt x="7240234" y="0"/>
                </a:cubicBezTo>
                <a:cubicBezTo>
                  <a:pt x="7485652" y="-10124"/>
                  <a:pt x="7741836" y="4394"/>
                  <a:pt x="8047141" y="0"/>
                </a:cubicBezTo>
                <a:cubicBezTo>
                  <a:pt x="8197300" y="22676"/>
                  <a:pt x="8308280" y="86784"/>
                  <a:pt x="8285509" y="238368"/>
                </a:cubicBezTo>
                <a:cubicBezTo>
                  <a:pt x="8303759" y="467501"/>
                  <a:pt x="8264843" y="545081"/>
                  <a:pt x="8285509" y="715090"/>
                </a:cubicBezTo>
                <a:cubicBezTo>
                  <a:pt x="8306175" y="885099"/>
                  <a:pt x="8303473" y="1090454"/>
                  <a:pt x="8285509" y="1191811"/>
                </a:cubicBezTo>
                <a:cubicBezTo>
                  <a:pt x="8278245" y="1308651"/>
                  <a:pt x="8181022" y="1399965"/>
                  <a:pt x="8047141" y="1430179"/>
                </a:cubicBezTo>
                <a:cubicBezTo>
                  <a:pt x="7888780" y="1459635"/>
                  <a:pt x="7574376" y="1406375"/>
                  <a:pt x="7318322" y="1430179"/>
                </a:cubicBezTo>
                <a:cubicBezTo>
                  <a:pt x="7062268" y="1453983"/>
                  <a:pt x="7032746" y="1406422"/>
                  <a:pt x="6823767" y="1430179"/>
                </a:cubicBezTo>
                <a:cubicBezTo>
                  <a:pt x="6614789" y="1453936"/>
                  <a:pt x="6272071" y="1460098"/>
                  <a:pt x="6016860" y="1430179"/>
                </a:cubicBezTo>
                <a:cubicBezTo>
                  <a:pt x="5761649" y="1400260"/>
                  <a:pt x="5548304" y="1400096"/>
                  <a:pt x="5366129" y="1430179"/>
                </a:cubicBezTo>
                <a:cubicBezTo>
                  <a:pt x="5183954" y="1460262"/>
                  <a:pt x="4981676" y="1452807"/>
                  <a:pt x="4871573" y="1430179"/>
                </a:cubicBezTo>
                <a:cubicBezTo>
                  <a:pt x="4761470" y="1407551"/>
                  <a:pt x="4499066" y="1460872"/>
                  <a:pt x="4220842" y="1430179"/>
                </a:cubicBezTo>
                <a:cubicBezTo>
                  <a:pt x="3942618" y="1399486"/>
                  <a:pt x="3982358" y="1425893"/>
                  <a:pt x="3804374" y="1430179"/>
                </a:cubicBezTo>
                <a:cubicBezTo>
                  <a:pt x="3626390" y="1434465"/>
                  <a:pt x="3572844" y="1414618"/>
                  <a:pt x="3387906" y="1430179"/>
                </a:cubicBezTo>
                <a:cubicBezTo>
                  <a:pt x="3202968" y="1445740"/>
                  <a:pt x="2897444" y="1459722"/>
                  <a:pt x="2737175" y="1430179"/>
                </a:cubicBezTo>
                <a:cubicBezTo>
                  <a:pt x="2576906" y="1400636"/>
                  <a:pt x="2463989" y="1406514"/>
                  <a:pt x="2242620" y="1430179"/>
                </a:cubicBezTo>
                <a:cubicBezTo>
                  <a:pt x="2021252" y="1453844"/>
                  <a:pt x="1833095" y="1403516"/>
                  <a:pt x="1513801" y="1430179"/>
                </a:cubicBezTo>
                <a:cubicBezTo>
                  <a:pt x="1194507" y="1456842"/>
                  <a:pt x="1263580" y="1428028"/>
                  <a:pt x="1019245" y="1430179"/>
                </a:cubicBezTo>
                <a:cubicBezTo>
                  <a:pt x="774910" y="1432330"/>
                  <a:pt x="584166" y="1404842"/>
                  <a:pt x="238368" y="1430179"/>
                </a:cubicBezTo>
                <a:cubicBezTo>
                  <a:pt x="84100" y="1453077"/>
                  <a:pt x="-3853" y="1331704"/>
                  <a:pt x="0" y="1191811"/>
                </a:cubicBezTo>
                <a:cubicBezTo>
                  <a:pt x="16926" y="1042513"/>
                  <a:pt x="-17281" y="890410"/>
                  <a:pt x="0" y="705555"/>
                </a:cubicBezTo>
                <a:cubicBezTo>
                  <a:pt x="17281" y="520700"/>
                  <a:pt x="5528" y="446214"/>
                  <a:pt x="0" y="238368"/>
                </a:cubicBezTo>
                <a:close/>
              </a:path>
            </a:pathLst>
          </a:custGeom>
          <a:solidFill>
            <a:srgbClr val="DCF4DC">
              <a:alpha val="32000"/>
            </a:srgbClr>
          </a:solidFill>
          <a:ln w="38100">
            <a:solidFill>
              <a:srgbClr val="00206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2600" b="1" dirty="0">
                <a:latin typeface="Milliard Book" panose="02010004040101010103" charset="0"/>
              </a:rPr>
              <a:t>Les filles très favorisées (IPS &gt; 120) </a:t>
            </a:r>
            <a:r>
              <a:rPr lang="fr-FR" sz="2600" dirty="0">
                <a:latin typeface="Milliard Book" panose="02010004040101010103" charset="0"/>
              </a:rPr>
              <a:t>ont en moyennes des notes plus importantes que les garçons non favorisés (IPS &lt; 110)</a:t>
            </a:r>
          </a:p>
        </p:txBody>
      </p:sp>
      <p:sp>
        <p:nvSpPr>
          <p:cNvPr id="6" name="ZoneTexte 10">
            <a:extLst>
              <a:ext uri="{FF2B5EF4-FFF2-40B4-BE49-F238E27FC236}">
                <a16:creationId xmlns:a16="http://schemas.microsoft.com/office/drawing/2014/main" id="{3302E7E0-324B-EDED-AE6F-9A60BC733BC3}"/>
              </a:ext>
            </a:extLst>
          </p:cNvPr>
          <p:cNvSpPr txBox="1"/>
          <p:nvPr/>
        </p:nvSpPr>
        <p:spPr>
          <a:xfrm>
            <a:off x="209766" y="3536287"/>
            <a:ext cx="432048" cy="544830"/>
          </a:xfrm>
          <a:custGeom>
            <a:avLst/>
            <a:gdLst>
              <a:gd name="connsiteX0" fmla="*/ 0 w 432048"/>
              <a:gd name="connsiteY0" fmla="*/ 72009 h 544830"/>
              <a:gd name="connsiteX1" fmla="*/ 72009 w 432048"/>
              <a:gd name="connsiteY1" fmla="*/ 0 h 544830"/>
              <a:gd name="connsiteX2" fmla="*/ 360039 w 432048"/>
              <a:gd name="connsiteY2" fmla="*/ 0 h 544830"/>
              <a:gd name="connsiteX3" fmla="*/ 432048 w 432048"/>
              <a:gd name="connsiteY3" fmla="*/ 72009 h 544830"/>
              <a:gd name="connsiteX4" fmla="*/ 432048 w 432048"/>
              <a:gd name="connsiteY4" fmla="*/ 472821 h 544830"/>
              <a:gd name="connsiteX5" fmla="*/ 360039 w 432048"/>
              <a:gd name="connsiteY5" fmla="*/ 544830 h 544830"/>
              <a:gd name="connsiteX6" fmla="*/ 72009 w 432048"/>
              <a:gd name="connsiteY6" fmla="*/ 544830 h 544830"/>
              <a:gd name="connsiteX7" fmla="*/ 0 w 432048"/>
              <a:gd name="connsiteY7" fmla="*/ 472821 h 544830"/>
              <a:gd name="connsiteX8" fmla="*/ 0 w 432048"/>
              <a:gd name="connsiteY8" fmla="*/ 72009 h 5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048" h="544830" fill="none" extrusionOk="0">
                <a:moveTo>
                  <a:pt x="0" y="72009"/>
                </a:moveTo>
                <a:cubicBezTo>
                  <a:pt x="2980" y="36676"/>
                  <a:pt x="32922" y="7061"/>
                  <a:pt x="72009" y="0"/>
                </a:cubicBezTo>
                <a:cubicBezTo>
                  <a:pt x="172623" y="-2538"/>
                  <a:pt x="245629" y="8857"/>
                  <a:pt x="360039" y="0"/>
                </a:cubicBezTo>
                <a:cubicBezTo>
                  <a:pt x="405577" y="-7162"/>
                  <a:pt x="429753" y="31353"/>
                  <a:pt x="432048" y="72009"/>
                </a:cubicBezTo>
                <a:cubicBezTo>
                  <a:pt x="412390" y="162447"/>
                  <a:pt x="448220" y="295960"/>
                  <a:pt x="432048" y="472821"/>
                </a:cubicBezTo>
                <a:cubicBezTo>
                  <a:pt x="428757" y="505882"/>
                  <a:pt x="400010" y="542094"/>
                  <a:pt x="360039" y="544830"/>
                </a:cubicBezTo>
                <a:cubicBezTo>
                  <a:pt x="290803" y="542756"/>
                  <a:pt x="186438" y="546475"/>
                  <a:pt x="72009" y="544830"/>
                </a:cubicBezTo>
                <a:cubicBezTo>
                  <a:pt x="26960" y="545047"/>
                  <a:pt x="3123" y="506961"/>
                  <a:pt x="0" y="472821"/>
                </a:cubicBezTo>
                <a:cubicBezTo>
                  <a:pt x="16411" y="343945"/>
                  <a:pt x="-1625" y="252714"/>
                  <a:pt x="0" y="72009"/>
                </a:cubicBezTo>
                <a:close/>
              </a:path>
              <a:path w="432048" h="544830" stroke="0" extrusionOk="0">
                <a:moveTo>
                  <a:pt x="0" y="72009"/>
                </a:moveTo>
                <a:cubicBezTo>
                  <a:pt x="-6057" y="28504"/>
                  <a:pt x="26124" y="2295"/>
                  <a:pt x="72009" y="0"/>
                </a:cubicBezTo>
                <a:cubicBezTo>
                  <a:pt x="202467" y="555"/>
                  <a:pt x="226363" y="1090"/>
                  <a:pt x="360039" y="0"/>
                </a:cubicBezTo>
                <a:cubicBezTo>
                  <a:pt x="395306" y="-3424"/>
                  <a:pt x="430560" y="35294"/>
                  <a:pt x="432048" y="72009"/>
                </a:cubicBezTo>
                <a:cubicBezTo>
                  <a:pt x="423707" y="269457"/>
                  <a:pt x="413172" y="298424"/>
                  <a:pt x="432048" y="472821"/>
                </a:cubicBezTo>
                <a:cubicBezTo>
                  <a:pt x="432805" y="511032"/>
                  <a:pt x="396298" y="544292"/>
                  <a:pt x="360039" y="544830"/>
                </a:cubicBezTo>
                <a:cubicBezTo>
                  <a:pt x="232784" y="542878"/>
                  <a:pt x="180503" y="545082"/>
                  <a:pt x="72009" y="544830"/>
                </a:cubicBezTo>
                <a:cubicBezTo>
                  <a:pt x="29269" y="549745"/>
                  <a:pt x="-2170" y="510073"/>
                  <a:pt x="0" y="472821"/>
                </a:cubicBezTo>
                <a:cubicBezTo>
                  <a:pt x="-15452" y="303866"/>
                  <a:pt x="-17036" y="155889"/>
                  <a:pt x="0" y="72009"/>
                </a:cubicBezTo>
                <a:close/>
              </a:path>
            </a:pathLst>
          </a:custGeom>
          <a:solidFill>
            <a:srgbClr val="DCF4DC">
              <a:alpha val="32000"/>
            </a:srgbClr>
          </a:solidFill>
          <a:ln w="38100">
            <a:solidFill>
              <a:srgbClr val="DF3A0B"/>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sz="2600" dirty="0">
                <a:latin typeface="Milliard Book" panose="02010004040101010103" charset="0"/>
              </a:rPr>
              <a:t>2</a:t>
            </a:r>
            <a:endParaRPr lang="fr-FR" sz="2600" dirty="0">
              <a:latin typeface="Alegreya" panose="00000500000000000000"/>
            </a:endParaRPr>
          </a:p>
        </p:txBody>
      </p:sp>
      <p:sp>
        <p:nvSpPr>
          <p:cNvPr id="3" name="ZoneTexte 10">
            <a:extLst>
              <a:ext uri="{FF2B5EF4-FFF2-40B4-BE49-F238E27FC236}">
                <a16:creationId xmlns:a16="http://schemas.microsoft.com/office/drawing/2014/main" id="{21A24ABB-D665-87B1-3DC5-490F0AD115E1}"/>
              </a:ext>
            </a:extLst>
          </p:cNvPr>
          <p:cNvSpPr txBox="1"/>
          <p:nvPr/>
        </p:nvSpPr>
        <p:spPr>
          <a:xfrm>
            <a:off x="787900" y="5145116"/>
            <a:ext cx="7407737" cy="987504"/>
          </a:xfrm>
          <a:custGeom>
            <a:avLst/>
            <a:gdLst>
              <a:gd name="connsiteX0" fmla="*/ 0 w 7407737"/>
              <a:gd name="connsiteY0" fmla="*/ 164587 h 987504"/>
              <a:gd name="connsiteX1" fmla="*/ 164587 w 7407737"/>
              <a:gd name="connsiteY1" fmla="*/ 0 h 987504"/>
              <a:gd name="connsiteX2" fmla="*/ 878878 w 7407737"/>
              <a:gd name="connsiteY2" fmla="*/ 0 h 987504"/>
              <a:gd name="connsiteX3" fmla="*/ 1310027 w 7407737"/>
              <a:gd name="connsiteY3" fmla="*/ 0 h 987504"/>
              <a:gd name="connsiteX4" fmla="*/ 1811962 w 7407737"/>
              <a:gd name="connsiteY4" fmla="*/ 0 h 987504"/>
              <a:gd name="connsiteX5" fmla="*/ 2526253 w 7407737"/>
              <a:gd name="connsiteY5" fmla="*/ 0 h 987504"/>
              <a:gd name="connsiteX6" fmla="*/ 3028187 w 7407737"/>
              <a:gd name="connsiteY6" fmla="*/ 0 h 987504"/>
              <a:gd name="connsiteX7" fmla="*/ 3459336 w 7407737"/>
              <a:gd name="connsiteY7" fmla="*/ 0 h 987504"/>
              <a:gd name="connsiteX8" fmla="*/ 3961271 w 7407737"/>
              <a:gd name="connsiteY8" fmla="*/ 0 h 987504"/>
              <a:gd name="connsiteX9" fmla="*/ 4533991 w 7407737"/>
              <a:gd name="connsiteY9" fmla="*/ 0 h 987504"/>
              <a:gd name="connsiteX10" fmla="*/ 5177497 w 7407737"/>
              <a:gd name="connsiteY10" fmla="*/ 0 h 987504"/>
              <a:gd name="connsiteX11" fmla="*/ 5679431 w 7407737"/>
              <a:gd name="connsiteY11" fmla="*/ 0 h 987504"/>
              <a:gd name="connsiteX12" fmla="*/ 6464508 w 7407737"/>
              <a:gd name="connsiteY12" fmla="*/ 0 h 987504"/>
              <a:gd name="connsiteX13" fmla="*/ 7243150 w 7407737"/>
              <a:gd name="connsiteY13" fmla="*/ 0 h 987504"/>
              <a:gd name="connsiteX14" fmla="*/ 7407737 w 7407737"/>
              <a:gd name="connsiteY14" fmla="*/ 164587 h 987504"/>
              <a:gd name="connsiteX15" fmla="*/ 7407737 w 7407737"/>
              <a:gd name="connsiteY15" fmla="*/ 822917 h 987504"/>
              <a:gd name="connsiteX16" fmla="*/ 7243150 w 7407737"/>
              <a:gd name="connsiteY16" fmla="*/ 987504 h 987504"/>
              <a:gd name="connsiteX17" fmla="*/ 6670430 w 7407737"/>
              <a:gd name="connsiteY17" fmla="*/ 987504 h 987504"/>
              <a:gd name="connsiteX18" fmla="*/ 6239281 w 7407737"/>
              <a:gd name="connsiteY18" fmla="*/ 987504 h 987504"/>
              <a:gd name="connsiteX19" fmla="*/ 5454204 w 7407737"/>
              <a:gd name="connsiteY19" fmla="*/ 987504 h 987504"/>
              <a:gd name="connsiteX20" fmla="*/ 4810698 w 7407737"/>
              <a:gd name="connsiteY20" fmla="*/ 987504 h 987504"/>
              <a:gd name="connsiteX21" fmla="*/ 4025621 w 7407737"/>
              <a:gd name="connsiteY21" fmla="*/ 987504 h 987504"/>
              <a:gd name="connsiteX22" fmla="*/ 3452901 w 7407737"/>
              <a:gd name="connsiteY22" fmla="*/ 987504 h 987504"/>
              <a:gd name="connsiteX23" fmla="*/ 2950967 w 7407737"/>
              <a:gd name="connsiteY23" fmla="*/ 987504 h 987504"/>
              <a:gd name="connsiteX24" fmla="*/ 2307461 w 7407737"/>
              <a:gd name="connsiteY24" fmla="*/ 987504 h 987504"/>
              <a:gd name="connsiteX25" fmla="*/ 1593170 w 7407737"/>
              <a:gd name="connsiteY25" fmla="*/ 987504 h 987504"/>
              <a:gd name="connsiteX26" fmla="*/ 808093 w 7407737"/>
              <a:gd name="connsiteY26" fmla="*/ 987504 h 987504"/>
              <a:gd name="connsiteX27" fmla="*/ 164587 w 7407737"/>
              <a:gd name="connsiteY27" fmla="*/ 987504 h 987504"/>
              <a:gd name="connsiteX28" fmla="*/ 0 w 7407737"/>
              <a:gd name="connsiteY28" fmla="*/ 822917 h 987504"/>
              <a:gd name="connsiteX29" fmla="*/ 0 w 7407737"/>
              <a:gd name="connsiteY29" fmla="*/ 164587 h 98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407737" h="987504" fill="none" extrusionOk="0">
                <a:moveTo>
                  <a:pt x="0" y="164587"/>
                </a:moveTo>
                <a:cubicBezTo>
                  <a:pt x="-6511" y="80279"/>
                  <a:pt x="64470" y="19727"/>
                  <a:pt x="164587" y="0"/>
                </a:cubicBezTo>
                <a:cubicBezTo>
                  <a:pt x="355650" y="26199"/>
                  <a:pt x="706187" y="4673"/>
                  <a:pt x="878878" y="0"/>
                </a:cubicBezTo>
                <a:cubicBezTo>
                  <a:pt x="1051569" y="-4673"/>
                  <a:pt x="1103417" y="6323"/>
                  <a:pt x="1310027" y="0"/>
                </a:cubicBezTo>
                <a:cubicBezTo>
                  <a:pt x="1516637" y="-6323"/>
                  <a:pt x="1629663" y="8175"/>
                  <a:pt x="1811962" y="0"/>
                </a:cubicBezTo>
                <a:cubicBezTo>
                  <a:pt x="1994262" y="-8175"/>
                  <a:pt x="2207636" y="25824"/>
                  <a:pt x="2526253" y="0"/>
                </a:cubicBezTo>
                <a:cubicBezTo>
                  <a:pt x="2844870" y="-25824"/>
                  <a:pt x="2844030" y="-3344"/>
                  <a:pt x="3028187" y="0"/>
                </a:cubicBezTo>
                <a:cubicBezTo>
                  <a:pt x="3212344" y="3344"/>
                  <a:pt x="3301797" y="-8672"/>
                  <a:pt x="3459336" y="0"/>
                </a:cubicBezTo>
                <a:cubicBezTo>
                  <a:pt x="3616875" y="8672"/>
                  <a:pt x="3827375" y="-16743"/>
                  <a:pt x="3961271" y="0"/>
                </a:cubicBezTo>
                <a:cubicBezTo>
                  <a:pt x="4095167" y="16743"/>
                  <a:pt x="4289499" y="-26850"/>
                  <a:pt x="4533991" y="0"/>
                </a:cubicBezTo>
                <a:cubicBezTo>
                  <a:pt x="4778483" y="26850"/>
                  <a:pt x="4968436" y="-17388"/>
                  <a:pt x="5177497" y="0"/>
                </a:cubicBezTo>
                <a:cubicBezTo>
                  <a:pt x="5386558" y="17388"/>
                  <a:pt x="5509866" y="22944"/>
                  <a:pt x="5679431" y="0"/>
                </a:cubicBezTo>
                <a:cubicBezTo>
                  <a:pt x="5848996" y="-22944"/>
                  <a:pt x="6077680" y="23732"/>
                  <a:pt x="6464508" y="0"/>
                </a:cubicBezTo>
                <a:cubicBezTo>
                  <a:pt x="6851336" y="-23732"/>
                  <a:pt x="6967332" y="-38341"/>
                  <a:pt x="7243150" y="0"/>
                </a:cubicBezTo>
                <a:cubicBezTo>
                  <a:pt x="7335873" y="6404"/>
                  <a:pt x="7411295" y="75186"/>
                  <a:pt x="7407737" y="164587"/>
                </a:cubicBezTo>
                <a:cubicBezTo>
                  <a:pt x="7387753" y="360390"/>
                  <a:pt x="7397112" y="606955"/>
                  <a:pt x="7407737" y="822917"/>
                </a:cubicBezTo>
                <a:cubicBezTo>
                  <a:pt x="7416110" y="915251"/>
                  <a:pt x="7312868" y="995254"/>
                  <a:pt x="7243150" y="987504"/>
                </a:cubicBezTo>
                <a:cubicBezTo>
                  <a:pt x="7030629" y="996713"/>
                  <a:pt x="6909007" y="972789"/>
                  <a:pt x="6670430" y="987504"/>
                </a:cubicBezTo>
                <a:cubicBezTo>
                  <a:pt x="6431853" y="1002219"/>
                  <a:pt x="6362218" y="982643"/>
                  <a:pt x="6239281" y="987504"/>
                </a:cubicBezTo>
                <a:cubicBezTo>
                  <a:pt x="6116344" y="992365"/>
                  <a:pt x="5669119" y="951334"/>
                  <a:pt x="5454204" y="987504"/>
                </a:cubicBezTo>
                <a:cubicBezTo>
                  <a:pt x="5239289" y="1023674"/>
                  <a:pt x="5103445" y="997973"/>
                  <a:pt x="4810698" y="987504"/>
                </a:cubicBezTo>
                <a:cubicBezTo>
                  <a:pt x="4517951" y="977035"/>
                  <a:pt x="4333335" y="991437"/>
                  <a:pt x="4025621" y="987504"/>
                </a:cubicBezTo>
                <a:cubicBezTo>
                  <a:pt x="3717907" y="983571"/>
                  <a:pt x="3626585" y="990732"/>
                  <a:pt x="3452901" y="987504"/>
                </a:cubicBezTo>
                <a:cubicBezTo>
                  <a:pt x="3279217" y="984276"/>
                  <a:pt x="3148914" y="991610"/>
                  <a:pt x="2950967" y="987504"/>
                </a:cubicBezTo>
                <a:cubicBezTo>
                  <a:pt x="2753020" y="983398"/>
                  <a:pt x="2455253" y="992676"/>
                  <a:pt x="2307461" y="987504"/>
                </a:cubicBezTo>
                <a:cubicBezTo>
                  <a:pt x="2159669" y="982332"/>
                  <a:pt x="1797292" y="968571"/>
                  <a:pt x="1593170" y="987504"/>
                </a:cubicBezTo>
                <a:cubicBezTo>
                  <a:pt x="1389048" y="1006437"/>
                  <a:pt x="1003112" y="985123"/>
                  <a:pt x="808093" y="987504"/>
                </a:cubicBezTo>
                <a:cubicBezTo>
                  <a:pt x="613074" y="989885"/>
                  <a:pt x="420672" y="999719"/>
                  <a:pt x="164587" y="987504"/>
                </a:cubicBezTo>
                <a:cubicBezTo>
                  <a:pt x="76693" y="993348"/>
                  <a:pt x="18137" y="908709"/>
                  <a:pt x="0" y="822917"/>
                </a:cubicBezTo>
                <a:cubicBezTo>
                  <a:pt x="-22112" y="545455"/>
                  <a:pt x="-5044" y="445063"/>
                  <a:pt x="0" y="164587"/>
                </a:cubicBezTo>
                <a:close/>
              </a:path>
              <a:path w="7407737" h="987504" stroke="0" extrusionOk="0">
                <a:moveTo>
                  <a:pt x="0" y="164587"/>
                </a:moveTo>
                <a:cubicBezTo>
                  <a:pt x="-5360" y="70382"/>
                  <a:pt x="61045" y="4745"/>
                  <a:pt x="164587" y="0"/>
                </a:cubicBezTo>
                <a:cubicBezTo>
                  <a:pt x="533776" y="-13148"/>
                  <a:pt x="725829" y="25903"/>
                  <a:pt x="949664" y="0"/>
                </a:cubicBezTo>
                <a:cubicBezTo>
                  <a:pt x="1173499" y="-25903"/>
                  <a:pt x="1264342" y="23872"/>
                  <a:pt x="1522384" y="0"/>
                </a:cubicBezTo>
                <a:cubicBezTo>
                  <a:pt x="1780426" y="-23872"/>
                  <a:pt x="1922460" y="-23943"/>
                  <a:pt x="2024319" y="0"/>
                </a:cubicBezTo>
                <a:cubicBezTo>
                  <a:pt x="2126179" y="23943"/>
                  <a:pt x="2495051" y="5209"/>
                  <a:pt x="2738610" y="0"/>
                </a:cubicBezTo>
                <a:cubicBezTo>
                  <a:pt x="2982169" y="-5209"/>
                  <a:pt x="3162115" y="-6173"/>
                  <a:pt x="3311330" y="0"/>
                </a:cubicBezTo>
                <a:cubicBezTo>
                  <a:pt x="3460545" y="6173"/>
                  <a:pt x="3829990" y="9720"/>
                  <a:pt x="4096407" y="0"/>
                </a:cubicBezTo>
                <a:cubicBezTo>
                  <a:pt x="4362824" y="-9720"/>
                  <a:pt x="4432049" y="9388"/>
                  <a:pt x="4598341" y="0"/>
                </a:cubicBezTo>
                <a:cubicBezTo>
                  <a:pt x="4764633" y="-9388"/>
                  <a:pt x="5152363" y="25146"/>
                  <a:pt x="5383418" y="0"/>
                </a:cubicBezTo>
                <a:cubicBezTo>
                  <a:pt x="5614473" y="-25146"/>
                  <a:pt x="5699671" y="17877"/>
                  <a:pt x="5814567" y="0"/>
                </a:cubicBezTo>
                <a:cubicBezTo>
                  <a:pt x="5929463" y="-17877"/>
                  <a:pt x="6230651" y="-12328"/>
                  <a:pt x="6458073" y="0"/>
                </a:cubicBezTo>
                <a:cubicBezTo>
                  <a:pt x="6685495" y="12328"/>
                  <a:pt x="6922394" y="-33763"/>
                  <a:pt x="7243150" y="0"/>
                </a:cubicBezTo>
                <a:cubicBezTo>
                  <a:pt x="7340587" y="-6461"/>
                  <a:pt x="7424300" y="63008"/>
                  <a:pt x="7407737" y="164587"/>
                </a:cubicBezTo>
                <a:cubicBezTo>
                  <a:pt x="7408478" y="366517"/>
                  <a:pt x="7381931" y="632551"/>
                  <a:pt x="7407737" y="822917"/>
                </a:cubicBezTo>
                <a:cubicBezTo>
                  <a:pt x="7388548" y="916967"/>
                  <a:pt x="7325147" y="981362"/>
                  <a:pt x="7243150" y="987504"/>
                </a:cubicBezTo>
                <a:cubicBezTo>
                  <a:pt x="6949630" y="1007990"/>
                  <a:pt x="6847521" y="1002534"/>
                  <a:pt x="6528859" y="987504"/>
                </a:cubicBezTo>
                <a:cubicBezTo>
                  <a:pt x="6210197" y="972474"/>
                  <a:pt x="6096855" y="1012038"/>
                  <a:pt x="5885353" y="987504"/>
                </a:cubicBezTo>
                <a:cubicBezTo>
                  <a:pt x="5673851" y="962970"/>
                  <a:pt x="5593728" y="1000420"/>
                  <a:pt x="5454204" y="987504"/>
                </a:cubicBezTo>
                <a:cubicBezTo>
                  <a:pt x="5314680" y="974588"/>
                  <a:pt x="5089884" y="970430"/>
                  <a:pt x="4952270" y="987504"/>
                </a:cubicBezTo>
                <a:cubicBezTo>
                  <a:pt x="4814656" y="1004578"/>
                  <a:pt x="4500197" y="952397"/>
                  <a:pt x="4167193" y="987504"/>
                </a:cubicBezTo>
                <a:cubicBezTo>
                  <a:pt x="3834189" y="1022611"/>
                  <a:pt x="3790984" y="987978"/>
                  <a:pt x="3523687" y="987504"/>
                </a:cubicBezTo>
                <a:cubicBezTo>
                  <a:pt x="3256390" y="987030"/>
                  <a:pt x="3235220" y="972587"/>
                  <a:pt x="3021752" y="987504"/>
                </a:cubicBezTo>
                <a:cubicBezTo>
                  <a:pt x="2808285" y="1002421"/>
                  <a:pt x="2653846" y="1019249"/>
                  <a:pt x="2378247" y="987504"/>
                </a:cubicBezTo>
                <a:cubicBezTo>
                  <a:pt x="2102649" y="955759"/>
                  <a:pt x="2064053" y="1003703"/>
                  <a:pt x="1947098" y="987504"/>
                </a:cubicBezTo>
                <a:cubicBezTo>
                  <a:pt x="1830143" y="971305"/>
                  <a:pt x="1691633" y="1000931"/>
                  <a:pt x="1515949" y="987504"/>
                </a:cubicBezTo>
                <a:cubicBezTo>
                  <a:pt x="1340265" y="974077"/>
                  <a:pt x="1168013" y="989260"/>
                  <a:pt x="872443" y="987504"/>
                </a:cubicBezTo>
                <a:cubicBezTo>
                  <a:pt x="576873" y="985748"/>
                  <a:pt x="364188" y="1021852"/>
                  <a:pt x="164587" y="987504"/>
                </a:cubicBezTo>
                <a:cubicBezTo>
                  <a:pt x="73573" y="985108"/>
                  <a:pt x="12728" y="921834"/>
                  <a:pt x="0" y="822917"/>
                </a:cubicBezTo>
                <a:cubicBezTo>
                  <a:pt x="1640" y="659683"/>
                  <a:pt x="19193" y="397769"/>
                  <a:pt x="0" y="164587"/>
                </a:cubicBezTo>
                <a:close/>
              </a:path>
            </a:pathLst>
          </a:custGeom>
          <a:solidFill>
            <a:srgbClr val="DCF4DC">
              <a:alpha val="32000"/>
            </a:srgbClr>
          </a:solidFill>
          <a:ln w="38100">
            <a:solidFill>
              <a:srgbClr val="00206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2600" dirty="0">
                <a:latin typeface="Milliard Book" panose="02010004040101010103" charset="0"/>
              </a:rPr>
              <a:t>Une </a:t>
            </a:r>
            <a:r>
              <a:rPr lang="fr-FR" sz="2600" b="1" dirty="0">
                <a:latin typeface="Milliard Book" panose="02010004040101010103" charset="0"/>
              </a:rPr>
              <a:t>translation par le haut </a:t>
            </a:r>
            <a:r>
              <a:rPr lang="fr-FR" sz="2600" dirty="0">
                <a:latin typeface="Milliard Book" panose="02010004040101010103" charset="0"/>
              </a:rPr>
              <a:t>de la structure des inégalités ?</a:t>
            </a:r>
          </a:p>
        </p:txBody>
      </p:sp>
      <p:sp>
        <p:nvSpPr>
          <p:cNvPr id="7" name="ZoneTexte 10">
            <a:extLst>
              <a:ext uri="{FF2B5EF4-FFF2-40B4-BE49-F238E27FC236}">
                <a16:creationId xmlns:a16="http://schemas.microsoft.com/office/drawing/2014/main" id="{89ED3A8B-91A9-B735-19A1-6DE928770A46}"/>
              </a:ext>
            </a:extLst>
          </p:cNvPr>
          <p:cNvSpPr txBox="1"/>
          <p:nvPr/>
        </p:nvSpPr>
        <p:spPr>
          <a:xfrm>
            <a:off x="209766" y="5375752"/>
            <a:ext cx="432048" cy="544830"/>
          </a:xfrm>
          <a:custGeom>
            <a:avLst/>
            <a:gdLst>
              <a:gd name="connsiteX0" fmla="*/ 0 w 432048"/>
              <a:gd name="connsiteY0" fmla="*/ 72009 h 544830"/>
              <a:gd name="connsiteX1" fmla="*/ 72009 w 432048"/>
              <a:gd name="connsiteY1" fmla="*/ 0 h 544830"/>
              <a:gd name="connsiteX2" fmla="*/ 360039 w 432048"/>
              <a:gd name="connsiteY2" fmla="*/ 0 h 544830"/>
              <a:gd name="connsiteX3" fmla="*/ 432048 w 432048"/>
              <a:gd name="connsiteY3" fmla="*/ 72009 h 544830"/>
              <a:gd name="connsiteX4" fmla="*/ 432048 w 432048"/>
              <a:gd name="connsiteY4" fmla="*/ 472821 h 544830"/>
              <a:gd name="connsiteX5" fmla="*/ 360039 w 432048"/>
              <a:gd name="connsiteY5" fmla="*/ 544830 h 544830"/>
              <a:gd name="connsiteX6" fmla="*/ 72009 w 432048"/>
              <a:gd name="connsiteY6" fmla="*/ 544830 h 544830"/>
              <a:gd name="connsiteX7" fmla="*/ 0 w 432048"/>
              <a:gd name="connsiteY7" fmla="*/ 472821 h 544830"/>
              <a:gd name="connsiteX8" fmla="*/ 0 w 432048"/>
              <a:gd name="connsiteY8" fmla="*/ 72009 h 5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048" h="544830" fill="none" extrusionOk="0">
                <a:moveTo>
                  <a:pt x="0" y="72009"/>
                </a:moveTo>
                <a:cubicBezTo>
                  <a:pt x="2980" y="36676"/>
                  <a:pt x="32922" y="7061"/>
                  <a:pt x="72009" y="0"/>
                </a:cubicBezTo>
                <a:cubicBezTo>
                  <a:pt x="172623" y="-2538"/>
                  <a:pt x="245629" y="8857"/>
                  <a:pt x="360039" y="0"/>
                </a:cubicBezTo>
                <a:cubicBezTo>
                  <a:pt x="405577" y="-7162"/>
                  <a:pt x="429753" y="31353"/>
                  <a:pt x="432048" y="72009"/>
                </a:cubicBezTo>
                <a:cubicBezTo>
                  <a:pt x="412390" y="162447"/>
                  <a:pt x="448220" y="295960"/>
                  <a:pt x="432048" y="472821"/>
                </a:cubicBezTo>
                <a:cubicBezTo>
                  <a:pt x="428757" y="505882"/>
                  <a:pt x="400010" y="542094"/>
                  <a:pt x="360039" y="544830"/>
                </a:cubicBezTo>
                <a:cubicBezTo>
                  <a:pt x="290803" y="542756"/>
                  <a:pt x="186438" y="546475"/>
                  <a:pt x="72009" y="544830"/>
                </a:cubicBezTo>
                <a:cubicBezTo>
                  <a:pt x="26960" y="545047"/>
                  <a:pt x="3123" y="506961"/>
                  <a:pt x="0" y="472821"/>
                </a:cubicBezTo>
                <a:cubicBezTo>
                  <a:pt x="16411" y="343945"/>
                  <a:pt x="-1625" y="252714"/>
                  <a:pt x="0" y="72009"/>
                </a:cubicBezTo>
                <a:close/>
              </a:path>
              <a:path w="432048" h="544830" stroke="0" extrusionOk="0">
                <a:moveTo>
                  <a:pt x="0" y="72009"/>
                </a:moveTo>
                <a:cubicBezTo>
                  <a:pt x="-6057" y="28504"/>
                  <a:pt x="26124" y="2295"/>
                  <a:pt x="72009" y="0"/>
                </a:cubicBezTo>
                <a:cubicBezTo>
                  <a:pt x="202467" y="555"/>
                  <a:pt x="226363" y="1090"/>
                  <a:pt x="360039" y="0"/>
                </a:cubicBezTo>
                <a:cubicBezTo>
                  <a:pt x="395306" y="-3424"/>
                  <a:pt x="430560" y="35294"/>
                  <a:pt x="432048" y="72009"/>
                </a:cubicBezTo>
                <a:cubicBezTo>
                  <a:pt x="423707" y="269457"/>
                  <a:pt x="413172" y="298424"/>
                  <a:pt x="432048" y="472821"/>
                </a:cubicBezTo>
                <a:cubicBezTo>
                  <a:pt x="432805" y="511032"/>
                  <a:pt x="396298" y="544292"/>
                  <a:pt x="360039" y="544830"/>
                </a:cubicBezTo>
                <a:cubicBezTo>
                  <a:pt x="232784" y="542878"/>
                  <a:pt x="180503" y="545082"/>
                  <a:pt x="72009" y="544830"/>
                </a:cubicBezTo>
                <a:cubicBezTo>
                  <a:pt x="29269" y="549745"/>
                  <a:pt x="-2170" y="510073"/>
                  <a:pt x="0" y="472821"/>
                </a:cubicBezTo>
                <a:cubicBezTo>
                  <a:pt x="-15452" y="303866"/>
                  <a:pt x="-17036" y="155889"/>
                  <a:pt x="0" y="72009"/>
                </a:cubicBezTo>
                <a:close/>
              </a:path>
            </a:pathLst>
          </a:custGeom>
          <a:solidFill>
            <a:srgbClr val="DCF4DC">
              <a:alpha val="32000"/>
            </a:srgbClr>
          </a:solidFill>
          <a:ln w="38100">
            <a:solidFill>
              <a:srgbClr val="DF3A0B"/>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sz="2600" dirty="0">
                <a:latin typeface="Milliard Book" panose="02010004040101010103" charset="0"/>
              </a:rPr>
              <a:t>3</a:t>
            </a:r>
            <a:endParaRPr lang="fr-FR" sz="2600" dirty="0">
              <a:latin typeface="Alegreya" panose="00000500000000000000"/>
            </a:endParaRPr>
          </a:p>
        </p:txBody>
      </p:sp>
    </p:spTree>
    <p:extLst>
      <p:ext uri="{BB962C8B-B14F-4D97-AF65-F5344CB8AC3E}">
        <p14:creationId xmlns:p14="http://schemas.microsoft.com/office/powerpoint/2010/main" val="35221480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8757C-73DE-A4A1-C960-1704BF2E528E}"/>
              </a:ext>
            </a:extLst>
          </p:cNvPr>
          <p:cNvPicPr>
            <a:picLocks noChangeAspect="1"/>
          </p:cNvPicPr>
          <p:nvPr/>
        </p:nvPicPr>
        <p:blipFill>
          <a:blip r:embed="rId3"/>
          <a:stretch>
            <a:fillRect/>
          </a:stretch>
        </p:blipFill>
        <p:spPr>
          <a:xfrm>
            <a:off x="7445754" y="-6060"/>
            <a:ext cx="1730070" cy="802230"/>
          </a:xfrm>
          <a:prstGeom prst="rect">
            <a:avLst/>
          </a:prstGeom>
        </p:spPr>
      </p:pic>
      <p:sp>
        <p:nvSpPr>
          <p:cNvPr id="30" name="ZoneTexte 10">
            <a:extLst>
              <a:ext uri="{FF2B5EF4-FFF2-40B4-BE49-F238E27FC236}">
                <a16:creationId xmlns:a16="http://schemas.microsoft.com/office/drawing/2014/main" id="{BA04A4BF-C9CC-E040-8B0A-2D8A0B984728}"/>
              </a:ext>
            </a:extLst>
          </p:cNvPr>
          <p:cNvSpPr txBox="1"/>
          <p:nvPr/>
        </p:nvSpPr>
        <p:spPr>
          <a:xfrm>
            <a:off x="180890" y="122775"/>
            <a:ext cx="7127414" cy="492443"/>
          </a:xfrm>
          <a:prstGeom prst="rect">
            <a:avLst/>
          </a:prstGeom>
          <a:solidFill>
            <a:schemeClr val="accent5">
              <a:lumMod val="20000"/>
              <a:lumOff val="80000"/>
            </a:schemeClr>
          </a:solidFill>
        </p:spPr>
        <p:txBody>
          <a:bodyPr wrap="square" rtlCol="0">
            <a:spAutoFit/>
          </a:bodyPr>
          <a:lstStyle/>
          <a:p>
            <a:r>
              <a:rPr lang="fr-FR" sz="2600" dirty="0">
                <a:latin typeface="Milliard Book" panose="02010004040101010103" charset="0"/>
              </a:rPr>
              <a:t>Des écarts atténués en CA4</a:t>
            </a:r>
            <a:endParaRPr lang="fr-FR" sz="2600" dirty="0">
              <a:latin typeface="Alegreya" panose="00000500000000000000"/>
            </a:endParaRPr>
          </a:p>
        </p:txBody>
      </p:sp>
      <p:pic>
        <p:nvPicPr>
          <p:cNvPr id="5" name="Picture 4" descr="A graph with colorful dots&#10;&#10;Description automatically generated with medium confidence">
            <a:extLst>
              <a:ext uri="{FF2B5EF4-FFF2-40B4-BE49-F238E27FC236}">
                <a16:creationId xmlns:a16="http://schemas.microsoft.com/office/drawing/2014/main" id="{60C2888E-65FD-D68B-0A03-D931DB7DA5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90" y="642582"/>
            <a:ext cx="9167190" cy="5658758"/>
          </a:xfrm>
          <a:prstGeom prst="rect">
            <a:avLst/>
          </a:prstGeom>
        </p:spPr>
      </p:pic>
      <p:pic>
        <p:nvPicPr>
          <p:cNvPr id="7" name="Picture 6" descr="A graph with colorful dots&#10;&#10;Description automatically generated with medium confidence">
            <a:extLst>
              <a:ext uri="{FF2B5EF4-FFF2-40B4-BE49-F238E27FC236}">
                <a16:creationId xmlns:a16="http://schemas.microsoft.com/office/drawing/2014/main" id="{3BA9ABB2-734A-C024-B2D5-54F42F7344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080905"/>
            <a:ext cx="1331640" cy="822000"/>
          </a:xfrm>
          <a:prstGeom prst="rect">
            <a:avLst/>
          </a:prstGeom>
        </p:spPr>
      </p:pic>
      <p:sp>
        <p:nvSpPr>
          <p:cNvPr id="9" name="ZoneTexte 10">
            <a:extLst>
              <a:ext uri="{FF2B5EF4-FFF2-40B4-BE49-F238E27FC236}">
                <a16:creationId xmlns:a16="http://schemas.microsoft.com/office/drawing/2014/main" id="{57DB8B60-66F2-C43E-6279-6E0049C8F9E5}"/>
              </a:ext>
            </a:extLst>
          </p:cNvPr>
          <p:cNvSpPr txBox="1"/>
          <p:nvPr/>
        </p:nvSpPr>
        <p:spPr>
          <a:xfrm>
            <a:off x="5227422" y="6290129"/>
            <a:ext cx="3168352" cy="584775"/>
          </a:xfrm>
          <a:prstGeom prst="rect">
            <a:avLst/>
          </a:prstGeom>
          <a:noFill/>
        </p:spPr>
        <p:txBody>
          <a:bodyPr wrap="square" rtlCol="0">
            <a:spAutoFit/>
          </a:bodyPr>
          <a:lstStyle/>
          <a:p>
            <a:pPr algn="ctr"/>
            <a:r>
              <a:rPr lang="fr-FR" sz="1600" i="1" dirty="0">
                <a:latin typeface="Milliard (Body)"/>
                <a:cs typeface="Milliard" panose="020B0604020202020204" charset="0"/>
              </a:rPr>
              <a:t>n = 439 établissements </a:t>
            </a:r>
          </a:p>
          <a:p>
            <a:pPr algn="ctr"/>
            <a:r>
              <a:rPr lang="fr-FR" sz="1600" dirty="0">
                <a:latin typeface="Milliard (Body)"/>
                <a:cs typeface="Milliard" panose="020B0604020202020204" charset="0"/>
              </a:rPr>
              <a:t>Strasbourg, Montpellier, Versailles</a:t>
            </a:r>
          </a:p>
        </p:txBody>
      </p:sp>
    </p:spTree>
    <p:extLst>
      <p:ext uri="{BB962C8B-B14F-4D97-AF65-F5344CB8AC3E}">
        <p14:creationId xmlns:p14="http://schemas.microsoft.com/office/powerpoint/2010/main" val="15274038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8757C-73DE-A4A1-C960-1704BF2E528E}"/>
              </a:ext>
            </a:extLst>
          </p:cNvPr>
          <p:cNvPicPr>
            <a:picLocks noChangeAspect="1"/>
          </p:cNvPicPr>
          <p:nvPr/>
        </p:nvPicPr>
        <p:blipFill>
          <a:blip r:embed="rId3"/>
          <a:stretch>
            <a:fillRect/>
          </a:stretch>
        </p:blipFill>
        <p:spPr>
          <a:xfrm>
            <a:off x="7445754" y="-6060"/>
            <a:ext cx="1730070" cy="802230"/>
          </a:xfrm>
          <a:prstGeom prst="rect">
            <a:avLst/>
          </a:prstGeom>
        </p:spPr>
      </p:pic>
      <p:sp>
        <p:nvSpPr>
          <p:cNvPr id="30" name="ZoneTexte 10">
            <a:extLst>
              <a:ext uri="{FF2B5EF4-FFF2-40B4-BE49-F238E27FC236}">
                <a16:creationId xmlns:a16="http://schemas.microsoft.com/office/drawing/2014/main" id="{BA04A4BF-C9CC-E040-8B0A-2D8A0B984728}"/>
              </a:ext>
            </a:extLst>
          </p:cNvPr>
          <p:cNvSpPr txBox="1"/>
          <p:nvPr/>
        </p:nvSpPr>
        <p:spPr>
          <a:xfrm>
            <a:off x="180890" y="122775"/>
            <a:ext cx="7264864" cy="892552"/>
          </a:xfrm>
          <a:prstGeom prst="rect">
            <a:avLst/>
          </a:prstGeom>
          <a:solidFill>
            <a:schemeClr val="accent5">
              <a:lumMod val="20000"/>
              <a:lumOff val="80000"/>
            </a:schemeClr>
          </a:solidFill>
        </p:spPr>
        <p:txBody>
          <a:bodyPr wrap="square" rtlCol="0">
            <a:spAutoFit/>
          </a:bodyPr>
          <a:lstStyle/>
          <a:p>
            <a:r>
              <a:rPr lang="fr-FR" sz="2600" dirty="0">
                <a:latin typeface="Milliard Book" panose="02010004040101010103" charset="0"/>
              </a:rPr>
              <a:t>Une amplitude plus faible en CA4 mais pas une meilleure note pour les établissements défavorisés</a:t>
            </a:r>
            <a:endParaRPr lang="fr-FR" sz="2600" dirty="0">
              <a:latin typeface="Alegreya" panose="00000500000000000000"/>
            </a:endParaRPr>
          </a:p>
        </p:txBody>
      </p:sp>
      <p:pic>
        <p:nvPicPr>
          <p:cNvPr id="5" name="Picture 4" descr="A graph with different colored bars&#10;&#10;Description automatically generated">
            <a:extLst>
              <a:ext uri="{FF2B5EF4-FFF2-40B4-BE49-F238E27FC236}">
                <a16:creationId xmlns:a16="http://schemas.microsoft.com/office/drawing/2014/main" id="{672E83BD-25D6-80B9-C1AF-ABEB40C6DE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14" y="1015327"/>
            <a:ext cx="9164610" cy="5657166"/>
          </a:xfrm>
          <a:prstGeom prst="rect">
            <a:avLst/>
          </a:prstGeom>
        </p:spPr>
      </p:pic>
      <p:cxnSp>
        <p:nvCxnSpPr>
          <p:cNvPr id="6" name="Straight Arrow Connector 5">
            <a:extLst>
              <a:ext uri="{FF2B5EF4-FFF2-40B4-BE49-F238E27FC236}">
                <a16:creationId xmlns:a16="http://schemas.microsoft.com/office/drawing/2014/main" id="{CEB2E734-1D1B-5F1E-C90A-6F7A18D4CC9A}"/>
              </a:ext>
            </a:extLst>
          </p:cNvPr>
          <p:cNvCxnSpPr/>
          <p:nvPr/>
        </p:nvCxnSpPr>
        <p:spPr>
          <a:xfrm>
            <a:off x="6588224" y="1772816"/>
            <a:ext cx="0" cy="720080"/>
          </a:xfrm>
          <a:prstGeom prst="straightConnector1">
            <a:avLst/>
          </a:prstGeom>
          <a:ln w="1016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7" name="Left Brace 6">
            <a:extLst>
              <a:ext uri="{FF2B5EF4-FFF2-40B4-BE49-F238E27FC236}">
                <a16:creationId xmlns:a16="http://schemas.microsoft.com/office/drawing/2014/main" id="{87BAA7C7-445C-4215-6BD5-F9D398836628}"/>
              </a:ext>
            </a:extLst>
          </p:cNvPr>
          <p:cNvSpPr/>
          <p:nvPr/>
        </p:nvSpPr>
        <p:spPr>
          <a:xfrm rot="5400000">
            <a:off x="6295882" y="2376719"/>
            <a:ext cx="572931" cy="1320604"/>
          </a:xfrm>
          <a:prstGeom prst="leftBrace">
            <a:avLst/>
          </a:pr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3" name="Straight Connector 2">
            <a:extLst>
              <a:ext uri="{FF2B5EF4-FFF2-40B4-BE49-F238E27FC236}">
                <a16:creationId xmlns:a16="http://schemas.microsoft.com/office/drawing/2014/main" id="{981F23C6-EC9D-4B16-C618-74D7CE31F090}"/>
              </a:ext>
            </a:extLst>
          </p:cNvPr>
          <p:cNvCxnSpPr/>
          <p:nvPr/>
        </p:nvCxnSpPr>
        <p:spPr>
          <a:xfrm>
            <a:off x="755576" y="4437112"/>
            <a:ext cx="7200800" cy="0"/>
          </a:xfrm>
          <a:prstGeom prst="line">
            <a:avLst/>
          </a:prstGeom>
          <a:ln w="571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7443216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8757C-73DE-A4A1-C960-1704BF2E528E}"/>
              </a:ext>
            </a:extLst>
          </p:cNvPr>
          <p:cNvPicPr>
            <a:picLocks noChangeAspect="1"/>
          </p:cNvPicPr>
          <p:nvPr/>
        </p:nvPicPr>
        <p:blipFill>
          <a:blip r:embed="rId3"/>
          <a:stretch>
            <a:fillRect/>
          </a:stretch>
        </p:blipFill>
        <p:spPr>
          <a:xfrm>
            <a:off x="7445754" y="-6060"/>
            <a:ext cx="1730070" cy="802230"/>
          </a:xfrm>
          <a:prstGeom prst="rect">
            <a:avLst/>
          </a:prstGeom>
        </p:spPr>
      </p:pic>
      <p:sp>
        <p:nvSpPr>
          <p:cNvPr id="30" name="ZoneTexte 10">
            <a:extLst>
              <a:ext uri="{FF2B5EF4-FFF2-40B4-BE49-F238E27FC236}">
                <a16:creationId xmlns:a16="http://schemas.microsoft.com/office/drawing/2014/main" id="{BA04A4BF-C9CC-E040-8B0A-2D8A0B984728}"/>
              </a:ext>
            </a:extLst>
          </p:cNvPr>
          <p:cNvSpPr txBox="1"/>
          <p:nvPr/>
        </p:nvSpPr>
        <p:spPr>
          <a:xfrm>
            <a:off x="180890" y="122775"/>
            <a:ext cx="7127414" cy="492443"/>
          </a:xfrm>
          <a:prstGeom prst="rect">
            <a:avLst/>
          </a:prstGeom>
          <a:solidFill>
            <a:schemeClr val="accent5">
              <a:lumMod val="20000"/>
              <a:lumOff val="80000"/>
            </a:schemeClr>
          </a:solidFill>
        </p:spPr>
        <p:txBody>
          <a:bodyPr wrap="square" rtlCol="0">
            <a:spAutoFit/>
          </a:bodyPr>
          <a:lstStyle/>
          <a:p>
            <a:r>
              <a:rPr lang="fr-FR" sz="2600" dirty="0">
                <a:latin typeface="Milliard Book" panose="02010004040101010103" charset="0"/>
              </a:rPr>
              <a:t>La réussite en CA2 des élèves défavorisés</a:t>
            </a:r>
            <a:endParaRPr lang="fr-FR" sz="2600" dirty="0">
              <a:latin typeface="Alegreya" panose="00000500000000000000"/>
            </a:endParaRPr>
          </a:p>
        </p:txBody>
      </p:sp>
      <p:pic>
        <p:nvPicPr>
          <p:cNvPr id="5" name="Picture 4" descr="A graph with different colored bars&#10;&#10;Description automatically generated">
            <a:extLst>
              <a:ext uri="{FF2B5EF4-FFF2-40B4-BE49-F238E27FC236}">
                <a16:creationId xmlns:a16="http://schemas.microsoft.com/office/drawing/2014/main" id="{672E83BD-25D6-80B9-C1AF-ABEB40C6DE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14" y="1015327"/>
            <a:ext cx="9164610" cy="5657166"/>
          </a:xfrm>
          <a:prstGeom prst="rect">
            <a:avLst/>
          </a:prstGeom>
        </p:spPr>
      </p:pic>
      <p:cxnSp>
        <p:nvCxnSpPr>
          <p:cNvPr id="2" name="Straight Arrow Connector 1">
            <a:extLst>
              <a:ext uri="{FF2B5EF4-FFF2-40B4-BE49-F238E27FC236}">
                <a16:creationId xmlns:a16="http://schemas.microsoft.com/office/drawing/2014/main" id="{EAE63383-AB64-1402-84C2-86FDF31A3E94}"/>
              </a:ext>
            </a:extLst>
          </p:cNvPr>
          <p:cNvCxnSpPr/>
          <p:nvPr/>
        </p:nvCxnSpPr>
        <p:spPr>
          <a:xfrm>
            <a:off x="3125604" y="1196752"/>
            <a:ext cx="0" cy="72008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Left Brace 5">
            <a:extLst>
              <a:ext uri="{FF2B5EF4-FFF2-40B4-BE49-F238E27FC236}">
                <a16:creationId xmlns:a16="http://schemas.microsoft.com/office/drawing/2014/main" id="{F94012DC-D21C-4DAE-18D4-B72297A36C0A}"/>
              </a:ext>
            </a:extLst>
          </p:cNvPr>
          <p:cNvSpPr/>
          <p:nvPr/>
        </p:nvSpPr>
        <p:spPr>
          <a:xfrm rot="5400000">
            <a:off x="2765564" y="1776881"/>
            <a:ext cx="720081" cy="1224135"/>
          </a:xfrm>
          <a:prstGeom prst="leftBrace">
            <a:avLst/>
          </a:pr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2739817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8757C-73DE-A4A1-C960-1704BF2E528E}"/>
              </a:ext>
            </a:extLst>
          </p:cNvPr>
          <p:cNvPicPr>
            <a:picLocks noChangeAspect="1"/>
          </p:cNvPicPr>
          <p:nvPr/>
        </p:nvPicPr>
        <p:blipFill>
          <a:blip r:embed="rId3"/>
          <a:stretch>
            <a:fillRect/>
          </a:stretch>
        </p:blipFill>
        <p:spPr>
          <a:xfrm>
            <a:off x="7413930" y="-6059"/>
            <a:ext cx="1730070" cy="802230"/>
          </a:xfrm>
          <a:prstGeom prst="rect">
            <a:avLst/>
          </a:prstGeom>
        </p:spPr>
      </p:pic>
      <p:sp>
        <p:nvSpPr>
          <p:cNvPr id="6" name="ZoneTexte 10">
            <a:extLst>
              <a:ext uri="{FF2B5EF4-FFF2-40B4-BE49-F238E27FC236}">
                <a16:creationId xmlns:a16="http://schemas.microsoft.com/office/drawing/2014/main" id="{D57DC9DB-142C-2941-3C03-D5E0BA74DFB0}"/>
              </a:ext>
            </a:extLst>
          </p:cNvPr>
          <p:cNvSpPr txBox="1"/>
          <p:nvPr/>
        </p:nvSpPr>
        <p:spPr>
          <a:xfrm>
            <a:off x="577504" y="5665924"/>
            <a:ext cx="1749511" cy="584775"/>
          </a:xfrm>
          <a:prstGeom prst="rect">
            <a:avLst/>
          </a:prstGeom>
          <a:noFill/>
        </p:spPr>
        <p:txBody>
          <a:bodyPr wrap="square" rtlCol="0">
            <a:spAutoFit/>
          </a:bodyPr>
          <a:lstStyle/>
          <a:p>
            <a:pPr algn="ctr"/>
            <a:r>
              <a:rPr lang="fr-FR" b="1" dirty="0">
                <a:latin typeface="Milliard" panose="020B0604020202020204" charset="0"/>
                <a:cs typeface="Milliard" panose="020B0604020202020204" charset="0"/>
              </a:rPr>
              <a:t>Enfant</a:t>
            </a:r>
          </a:p>
          <a:p>
            <a:pPr algn="ctr"/>
            <a:r>
              <a:rPr lang="fr-FR" sz="1400" dirty="0">
                <a:latin typeface="Milliard" panose="020B0604020202020204" charset="0"/>
                <a:cs typeface="Milliard" panose="020B0604020202020204" charset="0"/>
              </a:rPr>
              <a:t>Cheval et al., 2018</a:t>
            </a:r>
            <a:endParaRPr lang="fr-FR" sz="1400" b="1" dirty="0">
              <a:latin typeface="Milliard" panose="020B0604020202020204" charset="0"/>
              <a:cs typeface="Milliard" panose="020B0604020202020204" charset="0"/>
            </a:endParaRPr>
          </a:p>
        </p:txBody>
      </p:sp>
      <p:pic>
        <p:nvPicPr>
          <p:cNvPr id="7" name="Picture 4" descr="Man">
            <a:extLst>
              <a:ext uri="{FF2B5EF4-FFF2-40B4-BE49-F238E27FC236}">
                <a16:creationId xmlns:a16="http://schemas.microsoft.com/office/drawing/2014/main" id="{4A27E32E-0DD1-88BC-9268-6F6E2A621E3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8379" y="4145577"/>
            <a:ext cx="1956055" cy="1522163"/>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0">
            <a:extLst>
              <a:ext uri="{FF2B5EF4-FFF2-40B4-BE49-F238E27FC236}">
                <a16:creationId xmlns:a16="http://schemas.microsoft.com/office/drawing/2014/main" id="{5E33C04E-047D-BAF2-ADB7-1FA9BB747D05}"/>
              </a:ext>
            </a:extLst>
          </p:cNvPr>
          <p:cNvSpPr txBox="1"/>
          <p:nvPr/>
        </p:nvSpPr>
        <p:spPr>
          <a:xfrm>
            <a:off x="81450" y="133446"/>
            <a:ext cx="7044290" cy="523220"/>
          </a:xfrm>
          <a:prstGeom prst="rect">
            <a:avLst/>
          </a:prstGeom>
          <a:solidFill>
            <a:schemeClr val="accent5">
              <a:lumMod val="20000"/>
              <a:lumOff val="80000"/>
            </a:schemeClr>
          </a:solidFill>
        </p:spPr>
        <p:txBody>
          <a:bodyPr wrap="square" rtlCol="0">
            <a:spAutoFit/>
          </a:bodyPr>
          <a:lstStyle/>
          <a:p>
            <a:r>
              <a:rPr lang="fr-FR" sz="2800" dirty="0">
                <a:latin typeface="Milliard Book" panose="02010004040101010103" charset="0"/>
              </a:rPr>
              <a:t>Des inégalités d’accès à l’Activité Physique </a:t>
            </a:r>
            <a:endParaRPr lang="fr-FR" sz="2800" dirty="0">
              <a:latin typeface="Alegreya" panose="00000500000000000000"/>
            </a:endParaRPr>
          </a:p>
        </p:txBody>
      </p:sp>
      <p:pic>
        <p:nvPicPr>
          <p:cNvPr id="17" name="Picture 16">
            <a:extLst>
              <a:ext uri="{FF2B5EF4-FFF2-40B4-BE49-F238E27FC236}">
                <a16:creationId xmlns:a16="http://schemas.microsoft.com/office/drawing/2014/main" id="{EF8EC11A-637D-1139-87D9-52B4EF962F01}"/>
              </a:ext>
            </a:extLst>
          </p:cNvPr>
          <p:cNvPicPr>
            <a:picLocks noChangeAspect="1"/>
          </p:cNvPicPr>
          <p:nvPr/>
        </p:nvPicPr>
        <p:blipFill>
          <a:blip r:embed="rId5"/>
          <a:stretch>
            <a:fillRect/>
          </a:stretch>
        </p:blipFill>
        <p:spPr>
          <a:xfrm>
            <a:off x="603421" y="1365960"/>
            <a:ext cx="1537384" cy="1537384"/>
          </a:xfrm>
          <a:prstGeom prst="rect">
            <a:avLst/>
          </a:prstGeom>
        </p:spPr>
      </p:pic>
      <p:sp>
        <p:nvSpPr>
          <p:cNvPr id="19" name="ZoneTexte 10">
            <a:extLst>
              <a:ext uri="{FF2B5EF4-FFF2-40B4-BE49-F238E27FC236}">
                <a16:creationId xmlns:a16="http://schemas.microsoft.com/office/drawing/2014/main" id="{81AE9226-5153-8C6D-054C-88E05D164382}"/>
              </a:ext>
            </a:extLst>
          </p:cNvPr>
          <p:cNvSpPr txBox="1"/>
          <p:nvPr/>
        </p:nvSpPr>
        <p:spPr>
          <a:xfrm>
            <a:off x="577503" y="2840041"/>
            <a:ext cx="1749511" cy="800219"/>
          </a:xfrm>
          <a:prstGeom prst="rect">
            <a:avLst/>
          </a:prstGeom>
          <a:noFill/>
        </p:spPr>
        <p:txBody>
          <a:bodyPr wrap="square" rtlCol="0">
            <a:spAutoFit/>
          </a:bodyPr>
          <a:lstStyle/>
          <a:p>
            <a:pPr algn="ctr"/>
            <a:r>
              <a:rPr lang="fr-FR" b="1" dirty="0">
                <a:latin typeface="Milliard" panose="020B0604020202020204" charset="0"/>
                <a:cs typeface="Milliard" panose="020B0604020202020204" charset="0"/>
              </a:rPr>
              <a:t>Adulte</a:t>
            </a:r>
          </a:p>
          <a:p>
            <a:pPr algn="ctr"/>
            <a:r>
              <a:rPr lang="fr-FR" sz="1400" dirty="0" err="1">
                <a:latin typeface="Milliard" panose="020B0604020202020204" charset="0"/>
                <a:cs typeface="Milliard" panose="020B0604020202020204" charset="0"/>
              </a:rPr>
              <a:t>Donoghue</a:t>
            </a:r>
            <a:r>
              <a:rPr lang="fr-FR" sz="1400" dirty="0">
                <a:latin typeface="Milliard" panose="020B0604020202020204" charset="0"/>
                <a:cs typeface="Milliard" panose="020B0604020202020204" charset="0"/>
              </a:rPr>
              <a:t> et al., 2018</a:t>
            </a:r>
            <a:endParaRPr lang="fr-FR" sz="1400" b="1" dirty="0">
              <a:latin typeface="Milliard" panose="020B0604020202020204" charset="0"/>
              <a:cs typeface="Milliard" panose="020B0604020202020204" charset="0"/>
            </a:endParaRPr>
          </a:p>
        </p:txBody>
      </p:sp>
      <p:sp>
        <p:nvSpPr>
          <p:cNvPr id="20" name="Forme libre : forme 12">
            <a:hlinkClick r:id="" action="ppaction://noaction"/>
            <a:extLst>
              <a:ext uri="{FF2B5EF4-FFF2-40B4-BE49-F238E27FC236}">
                <a16:creationId xmlns:a16="http://schemas.microsoft.com/office/drawing/2014/main" id="{773BBE6F-B28E-293E-45E7-1290AA683E82}"/>
              </a:ext>
            </a:extLst>
          </p:cNvPr>
          <p:cNvSpPr/>
          <p:nvPr/>
        </p:nvSpPr>
        <p:spPr>
          <a:xfrm>
            <a:off x="7069331" y="4140068"/>
            <a:ext cx="1931836" cy="910049"/>
          </a:xfrm>
          <a:custGeom>
            <a:avLst/>
            <a:gdLst>
              <a:gd name="connsiteX0" fmla="*/ 0 w 1812020"/>
              <a:gd name="connsiteY0" fmla="*/ 90601 h 906010"/>
              <a:gd name="connsiteX1" fmla="*/ 90601 w 1812020"/>
              <a:gd name="connsiteY1" fmla="*/ 0 h 906010"/>
              <a:gd name="connsiteX2" fmla="*/ 1721419 w 1812020"/>
              <a:gd name="connsiteY2" fmla="*/ 0 h 906010"/>
              <a:gd name="connsiteX3" fmla="*/ 1812020 w 1812020"/>
              <a:gd name="connsiteY3" fmla="*/ 90601 h 906010"/>
              <a:gd name="connsiteX4" fmla="*/ 1812020 w 1812020"/>
              <a:gd name="connsiteY4" fmla="*/ 815409 h 906010"/>
              <a:gd name="connsiteX5" fmla="*/ 1721419 w 1812020"/>
              <a:gd name="connsiteY5" fmla="*/ 906010 h 906010"/>
              <a:gd name="connsiteX6" fmla="*/ 90601 w 1812020"/>
              <a:gd name="connsiteY6" fmla="*/ 906010 h 906010"/>
              <a:gd name="connsiteX7" fmla="*/ 0 w 1812020"/>
              <a:gd name="connsiteY7" fmla="*/ 815409 h 906010"/>
              <a:gd name="connsiteX8" fmla="*/ 0 w 1812020"/>
              <a:gd name="connsiteY8" fmla="*/ 90601 h 90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2020" h="906010">
                <a:moveTo>
                  <a:pt x="0" y="90601"/>
                </a:moveTo>
                <a:cubicBezTo>
                  <a:pt x="0" y="40563"/>
                  <a:pt x="40563" y="0"/>
                  <a:pt x="90601" y="0"/>
                </a:cubicBezTo>
                <a:lnTo>
                  <a:pt x="1721419" y="0"/>
                </a:lnTo>
                <a:cubicBezTo>
                  <a:pt x="1771457" y="0"/>
                  <a:pt x="1812020" y="40563"/>
                  <a:pt x="1812020" y="90601"/>
                </a:cubicBezTo>
                <a:lnTo>
                  <a:pt x="1812020" y="815409"/>
                </a:lnTo>
                <a:cubicBezTo>
                  <a:pt x="1812020" y="865447"/>
                  <a:pt x="1771457" y="906010"/>
                  <a:pt x="1721419" y="906010"/>
                </a:cubicBezTo>
                <a:lnTo>
                  <a:pt x="90601" y="906010"/>
                </a:lnTo>
                <a:cubicBezTo>
                  <a:pt x="40563" y="906010"/>
                  <a:pt x="0" y="865447"/>
                  <a:pt x="0" y="815409"/>
                </a:cubicBezTo>
                <a:lnTo>
                  <a:pt x="0" y="90601"/>
                </a:lnTo>
                <a:close/>
              </a:path>
            </a:pathLst>
          </a:custGeom>
          <a:ln w="41275" cap="rnd">
            <a:solidFill>
              <a:schemeClr val="bg1">
                <a:alpha val="55000"/>
              </a:schemeClr>
            </a:solidFill>
            <a:beve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35426" tIns="35426" rIns="35426" bIns="35426" numCol="1" spcCol="1270" anchor="ctr" anchorCtr="0">
            <a:noAutofit/>
          </a:bodyPr>
          <a:lstStyle/>
          <a:p>
            <a:pPr lvl="0" algn="ctr" defTabSz="622300">
              <a:lnSpc>
                <a:spcPct val="90000"/>
              </a:lnSpc>
              <a:spcBef>
                <a:spcPct val="0"/>
              </a:spcBef>
              <a:spcAft>
                <a:spcPct val="35000"/>
              </a:spcAft>
            </a:pPr>
            <a:r>
              <a:rPr lang="fr-FR" b="1" dirty="0">
                <a:solidFill>
                  <a:schemeClr val="bg2">
                    <a:lumMod val="10000"/>
                  </a:schemeClr>
                </a:solidFill>
                <a:latin typeface="Milliard (Body)"/>
              </a:rPr>
              <a:t>Inégalités de Santé </a:t>
            </a:r>
            <a:endParaRPr lang="fr-FR" sz="1600" b="1" dirty="0">
              <a:solidFill>
                <a:schemeClr val="bg2">
                  <a:lumMod val="10000"/>
                </a:schemeClr>
              </a:solidFill>
              <a:latin typeface="Milliard (Body)"/>
            </a:endParaRPr>
          </a:p>
          <a:p>
            <a:pPr lvl="0" algn="ctr" defTabSz="622300">
              <a:lnSpc>
                <a:spcPct val="90000"/>
              </a:lnSpc>
              <a:spcBef>
                <a:spcPct val="0"/>
              </a:spcBef>
              <a:spcAft>
                <a:spcPct val="35000"/>
              </a:spcAft>
            </a:pPr>
            <a:r>
              <a:rPr lang="fr-FR" sz="1600" dirty="0">
                <a:solidFill>
                  <a:schemeClr val="bg2">
                    <a:lumMod val="10000"/>
                  </a:schemeClr>
                </a:solidFill>
                <a:latin typeface="Milliard (Body)"/>
              </a:rPr>
              <a:t>Petrovic et al., 2018</a:t>
            </a:r>
          </a:p>
        </p:txBody>
      </p:sp>
      <p:pic>
        <p:nvPicPr>
          <p:cNvPr id="21" name="Picture 2" descr="Médecin examinant un patient à la clinique illustré">
            <a:extLst>
              <a:ext uri="{FF2B5EF4-FFF2-40B4-BE49-F238E27FC236}">
                <a16:creationId xmlns:a16="http://schemas.microsoft.com/office/drawing/2014/main" id="{EF86C53D-3482-866A-3FA6-D6333C5AEAC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51436" y="2536996"/>
            <a:ext cx="1931836" cy="157811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ourses">
            <a:extLst>
              <a:ext uri="{FF2B5EF4-FFF2-40B4-BE49-F238E27FC236}">
                <a16:creationId xmlns:a16="http://schemas.microsoft.com/office/drawing/2014/main" id="{88257B11-FF94-7438-0F89-3BB4ABDDBCF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06208" y="2559610"/>
            <a:ext cx="1735390" cy="1738780"/>
          </a:xfrm>
          <a:prstGeom prst="rect">
            <a:avLst/>
          </a:prstGeom>
          <a:noFill/>
          <a:extLst>
            <a:ext uri="{909E8E84-426E-40DD-AFC4-6F175D3DCCD1}">
              <a14:hiddenFill xmlns:a14="http://schemas.microsoft.com/office/drawing/2010/main">
                <a:solidFill>
                  <a:srgbClr val="FFFFFF"/>
                </a:solidFill>
              </a14:hiddenFill>
            </a:ext>
          </a:extLst>
        </p:spPr>
      </p:pic>
      <p:pic>
        <p:nvPicPr>
          <p:cNvPr id="25" name="Image 20">
            <a:extLst>
              <a:ext uri="{FF2B5EF4-FFF2-40B4-BE49-F238E27FC236}">
                <a16:creationId xmlns:a16="http://schemas.microsoft.com/office/drawing/2014/main" id="{D1B7C138-2971-B1F9-66B4-7811198205BC}"/>
              </a:ext>
            </a:extLst>
          </p:cNvPr>
          <p:cNvPicPr>
            <a:picLocks noChangeAspect="1"/>
          </p:cNvPicPr>
          <p:nvPr/>
        </p:nvPicPr>
        <p:blipFill>
          <a:blip r:embed="rId8" cstate="print">
            <a:duotone>
              <a:schemeClr val="accent3">
                <a:shade val="45000"/>
                <a:satMod val="135000"/>
              </a:schemeClr>
              <a:prstClr val="white"/>
            </a:duotone>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rot="17195517" flipV="1">
            <a:off x="2596290" y="4424712"/>
            <a:ext cx="1035778" cy="1035778"/>
          </a:xfrm>
          <a:prstGeom prst="rect">
            <a:avLst/>
          </a:prstGeom>
        </p:spPr>
      </p:pic>
      <p:pic>
        <p:nvPicPr>
          <p:cNvPr id="26" name="Image 20">
            <a:extLst>
              <a:ext uri="{FF2B5EF4-FFF2-40B4-BE49-F238E27FC236}">
                <a16:creationId xmlns:a16="http://schemas.microsoft.com/office/drawing/2014/main" id="{BBEC9800-3A70-FA20-4AAA-56ED051D7E59}"/>
              </a:ext>
            </a:extLst>
          </p:cNvPr>
          <p:cNvPicPr>
            <a:picLocks noChangeAspect="1"/>
          </p:cNvPicPr>
          <p:nvPr/>
        </p:nvPicPr>
        <p:blipFill>
          <a:blip r:embed="rId10" cstate="print">
            <a:duotone>
              <a:schemeClr val="accent3">
                <a:shade val="45000"/>
                <a:satMod val="135000"/>
              </a:schemeClr>
              <a:prstClr val="white"/>
            </a:duotone>
            <a:extLst>
              <a:ext uri="{BEBA8EAE-BF5A-486C-A8C5-ECC9F3942E4B}">
                <a14:imgProps xmlns:a14="http://schemas.microsoft.com/office/drawing/2010/main">
                  <a14:imgLayer r:embed="rId11">
                    <a14:imgEffect>
                      <a14:colorTemperature colorTemp="11200"/>
                    </a14:imgEffect>
                  </a14:imgLayer>
                </a14:imgProps>
              </a:ext>
              <a:ext uri="{28A0092B-C50C-407E-A947-70E740481C1C}">
                <a14:useLocalDpi xmlns:a14="http://schemas.microsoft.com/office/drawing/2010/main" val="0"/>
              </a:ext>
            </a:extLst>
          </a:blip>
          <a:stretch>
            <a:fillRect/>
          </a:stretch>
        </p:blipFill>
        <p:spPr>
          <a:xfrm rot="3975325">
            <a:off x="2490805" y="1886074"/>
            <a:ext cx="1030092" cy="1030092"/>
          </a:xfrm>
          <a:prstGeom prst="rect">
            <a:avLst/>
          </a:prstGeom>
        </p:spPr>
      </p:pic>
      <p:pic>
        <p:nvPicPr>
          <p:cNvPr id="28" name="Picture 27">
            <a:extLst>
              <a:ext uri="{FF2B5EF4-FFF2-40B4-BE49-F238E27FC236}">
                <a16:creationId xmlns:a16="http://schemas.microsoft.com/office/drawing/2014/main" id="{9390A329-A082-916D-2F0B-90A3E183AC42}"/>
              </a:ext>
            </a:extLst>
          </p:cNvPr>
          <p:cNvPicPr>
            <a:picLocks noChangeAspect="1"/>
          </p:cNvPicPr>
          <p:nvPr/>
        </p:nvPicPr>
        <p:blipFill>
          <a:blip r:embed="rId12"/>
          <a:stretch>
            <a:fillRect/>
          </a:stretch>
        </p:blipFill>
        <p:spPr>
          <a:xfrm>
            <a:off x="5520473" y="3031219"/>
            <a:ext cx="1605267" cy="852649"/>
          </a:xfrm>
          <a:prstGeom prst="rect">
            <a:avLst/>
          </a:prstGeom>
        </p:spPr>
      </p:pic>
      <p:sp>
        <p:nvSpPr>
          <p:cNvPr id="8" name="ZoneTexte 10">
            <a:extLst>
              <a:ext uri="{FF2B5EF4-FFF2-40B4-BE49-F238E27FC236}">
                <a16:creationId xmlns:a16="http://schemas.microsoft.com/office/drawing/2014/main" id="{36C44543-A0A8-4159-A843-413D4C0D5BC5}"/>
              </a:ext>
            </a:extLst>
          </p:cNvPr>
          <p:cNvSpPr txBox="1"/>
          <p:nvPr/>
        </p:nvSpPr>
        <p:spPr>
          <a:xfrm>
            <a:off x="3920648" y="4298390"/>
            <a:ext cx="1529416" cy="523992"/>
          </a:xfrm>
          <a:custGeom>
            <a:avLst/>
            <a:gdLst>
              <a:gd name="connsiteX0" fmla="*/ 0 w 1529416"/>
              <a:gd name="connsiteY0" fmla="*/ 0 h 523992"/>
              <a:gd name="connsiteX1" fmla="*/ 1529416 w 1529416"/>
              <a:gd name="connsiteY1" fmla="*/ 0 h 523992"/>
              <a:gd name="connsiteX2" fmla="*/ 1529416 w 1529416"/>
              <a:gd name="connsiteY2" fmla="*/ 523992 h 523992"/>
              <a:gd name="connsiteX3" fmla="*/ 0 w 1529416"/>
              <a:gd name="connsiteY3" fmla="*/ 523992 h 523992"/>
              <a:gd name="connsiteX4" fmla="*/ 0 w 1529416"/>
              <a:gd name="connsiteY4" fmla="*/ 0 h 523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416" h="523992" fill="none" extrusionOk="0">
                <a:moveTo>
                  <a:pt x="0" y="0"/>
                </a:moveTo>
                <a:cubicBezTo>
                  <a:pt x="444113" y="45892"/>
                  <a:pt x="818486" y="92623"/>
                  <a:pt x="1529416" y="0"/>
                </a:cubicBezTo>
                <a:cubicBezTo>
                  <a:pt x="1500160" y="216343"/>
                  <a:pt x="1532873" y="282065"/>
                  <a:pt x="1529416" y="523992"/>
                </a:cubicBezTo>
                <a:cubicBezTo>
                  <a:pt x="1012020" y="457795"/>
                  <a:pt x="569512" y="451144"/>
                  <a:pt x="0" y="523992"/>
                </a:cubicBezTo>
                <a:cubicBezTo>
                  <a:pt x="14675" y="298274"/>
                  <a:pt x="31229" y="187728"/>
                  <a:pt x="0" y="0"/>
                </a:cubicBezTo>
                <a:close/>
              </a:path>
              <a:path w="1529416" h="523992" stroke="0" extrusionOk="0">
                <a:moveTo>
                  <a:pt x="0" y="0"/>
                </a:moveTo>
                <a:cubicBezTo>
                  <a:pt x="720710" y="90387"/>
                  <a:pt x="1049545" y="-39605"/>
                  <a:pt x="1529416" y="0"/>
                </a:cubicBezTo>
                <a:cubicBezTo>
                  <a:pt x="1531068" y="100236"/>
                  <a:pt x="1572905" y="403538"/>
                  <a:pt x="1529416" y="523992"/>
                </a:cubicBezTo>
                <a:cubicBezTo>
                  <a:pt x="1223478" y="657083"/>
                  <a:pt x="296597" y="423511"/>
                  <a:pt x="0" y="523992"/>
                </a:cubicBezTo>
                <a:cubicBezTo>
                  <a:pt x="10677" y="321617"/>
                  <a:pt x="42177" y="156976"/>
                  <a:pt x="0" y="0"/>
                </a:cubicBezTo>
                <a:close/>
              </a:path>
            </a:pathLst>
          </a:custGeom>
          <a:solidFill>
            <a:schemeClr val="accent5">
              <a:lumMod val="20000"/>
              <a:lumOff val="80000"/>
            </a:schemeClr>
          </a:solidFill>
          <a:ln w="28575">
            <a:solidFill>
              <a:srgbClr val="2C2A40"/>
            </a:solidFill>
            <a:extLst>
              <a:ext uri="{C807C97D-BFC1-408E-A445-0C87EB9F89A2}">
                <ask:lineSketchStyleProps xmlns:ask="http://schemas.microsoft.com/office/drawing/2018/sketchyshapes" sd="1580523852">
                  <a:prstGeom prst="rect">
                    <a:avLst/>
                  </a:prstGeom>
                  <ask:type>
                    <ask:lineSketchCurved/>
                  </ask:type>
                </ask:lineSketchStyleProps>
              </a:ext>
            </a:extLst>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2800" b="1" dirty="0">
                <a:latin typeface="Milliard Book" panose="02010004040101010103" charset="0"/>
              </a:rPr>
              <a:t>AP</a:t>
            </a:r>
            <a:endParaRPr lang="fr-FR" sz="2800" b="1" dirty="0">
              <a:latin typeface="Alegreya" panose="00000500000000000000"/>
            </a:endParaRPr>
          </a:p>
        </p:txBody>
      </p:sp>
    </p:spTree>
    <p:extLst>
      <p:ext uri="{BB962C8B-B14F-4D97-AF65-F5344CB8AC3E}">
        <p14:creationId xmlns:p14="http://schemas.microsoft.com/office/powerpoint/2010/main" val="32534439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8757C-73DE-A4A1-C960-1704BF2E528E}"/>
              </a:ext>
            </a:extLst>
          </p:cNvPr>
          <p:cNvPicPr>
            <a:picLocks noChangeAspect="1"/>
          </p:cNvPicPr>
          <p:nvPr/>
        </p:nvPicPr>
        <p:blipFill>
          <a:blip r:embed="rId3"/>
          <a:stretch>
            <a:fillRect/>
          </a:stretch>
        </p:blipFill>
        <p:spPr>
          <a:xfrm>
            <a:off x="7413930" y="-6059"/>
            <a:ext cx="1730070" cy="802230"/>
          </a:xfrm>
          <a:prstGeom prst="rect">
            <a:avLst/>
          </a:prstGeom>
        </p:spPr>
      </p:pic>
      <p:sp>
        <p:nvSpPr>
          <p:cNvPr id="30" name="ZoneTexte 10">
            <a:extLst>
              <a:ext uri="{FF2B5EF4-FFF2-40B4-BE49-F238E27FC236}">
                <a16:creationId xmlns:a16="http://schemas.microsoft.com/office/drawing/2014/main" id="{BA04A4BF-C9CC-E040-8B0A-2D8A0B984728}"/>
              </a:ext>
            </a:extLst>
          </p:cNvPr>
          <p:cNvSpPr txBox="1"/>
          <p:nvPr/>
        </p:nvSpPr>
        <p:spPr>
          <a:xfrm>
            <a:off x="180890" y="122775"/>
            <a:ext cx="6806255" cy="523220"/>
          </a:xfrm>
          <a:prstGeom prst="rect">
            <a:avLst/>
          </a:prstGeom>
          <a:solidFill>
            <a:schemeClr val="accent5">
              <a:lumMod val="20000"/>
              <a:lumOff val="80000"/>
            </a:schemeClr>
          </a:solidFill>
        </p:spPr>
        <p:txBody>
          <a:bodyPr wrap="square" rtlCol="0">
            <a:spAutoFit/>
          </a:bodyPr>
          <a:lstStyle/>
          <a:p>
            <a:r>
              <a:rPr lang="fr-FR" sz="2800" dirty="0">
                <a:latin typeface="Milliard Book" panose="02010004040101010103" charset="0"/>
              </a:rPr>
              <a:t>Conclusion et perspective</a:t>
            </a:r>
            <a:endParaRPr lang="fr-FR" sz="2800" dirty="0">
              <a:latin typeface="Alegreya" panose="00000500000000000000"/>
            </a:endParaRPr>
          </a:p>
        </p:txBody>
      </p:sp>
      <p:sp>
        <p:nvSpPr>
          <p:cNvPr id="8" name="ZoneTexte 10">
            <a:extLst>
              <a:ext uri="{FF2B5EF4-FFF2-40B4-BE49-F238E27FC236}">
                <a16:creationId xmlns:a16="http://schemas.microsoft.com/office/drawing/2014/main" id="{61C67E19-EC90-96D7-B90E-84A9BBE3E1A0}"/>
              </a:ext>
            </a:extLst>
          </p:cNvPr>
          <p:cNvSpPr txBox="1"/>
          <p:nvPr/>
        </p:nvSpPr>
        <p:spPr>
          <a:xfrm>
            <a:off x="507028" y="1691664"/>
            <a:ext cx="8285509" cy="1055608"/>
          </a:xfrm>
          <a:custGeom>
            <a:avLst/>
            <a:gdLst>
              <a:gd name="connsiteX0" fmla="*/ 0 w 8285509"/>
              <a:gd name="connsiteY0" fmla="*/ 175938 h 1055608"/>
              <a:gd name="connsiteX1" fmla="*/ 175938 w 8285509"/>
              <a:gd name="connsiteY1" fmla="*/ 0 h 1055608"/>
              <a:gd name="connsiteX2" fmla="*/ 678401 w 8285509"/>
              <a:gd name="connsiteY2" fmla="*/ 0 h 1055608"/>
              <a:gd name="connsiteX3" fmla="*/ 1101529 w 8285509"/>
              <a:gd name="connsiteY3" fmla="*/ 0 h 1055608"/>
              <a:gd name="connsiteX4" fmla="*/ 1603992 w 8285509"/>
              <a:gd name="connsiteY4" fmla="*/ 0 h 1055608"/>
              <a:gd name="connsiteX5" fmla="*/ 2185792 w 8285509"/>
              <a:gd name="connsiteY5" fmla="*/ 0 h 1055608"/>
              <a:gd name="connsiteX6" fmla="*/ 2846928 w 8285509"/>
              <a:gd name="connsiteY6" fmla="*/ 0 h 1055608"/>
              <a:gd name="connsiteX7" fmla="*/ 3349391 w 8285509"/>
              <a:gd name="connsiteY7" fmla="*/ 0 h 1055608"/>
              <a:gd name="connsiteX8" fmla="*/ 4169200 w 8285509"/>
              <a:gd name="connsiteY8" fmla="*/ 0 h 1055608"/>
              <a:gd name="connsiteX9" fmla="*/ 4830336 w 8285509"/>
              <a:gd name="connsiteY9" fmla="*/ 0 h 1055608"/>
              <a:gd name="connsiteX10" fmla="*/ 5650145 w 8285509"/>
              <a:gd name="connsiteY10" fmla="*/ 0 h 1055608"/>
              <a:gd name="connsiteX11" fmla="*/ 6390617 w 8285509"/>
              <a:gd name="connsiteY11" fmla="*/ 0 h 1055608"/>
              <a:gd name="connsiteX12" fmla="*/ 6972417 w 8285509"/>
              <a:gd name="connsiteY12" fmla="*/ 0 h 1055608"/>
              <a:gd name="connsiteX13" fmla="*/ 8109571 w 8285509"/>
              <a:gd name="connsiteY13" fmla="*/ 0 h 1055608"/>
              <a:gd name="connsiteX14" fmla="*/ 8285509 w 8285509"/>
              <a:gd name="connsiteY14" fmla="*/ 175938 h 1055608"/>
              <a:gd name="connsiteX15" fmla="*/ 8285509 w 8285509"/>
              <a:gd name="connsiteY15" fmla="*/ 527804 h 1055608"/>
              <a:gd name="connsiteX16" fmla="*/ 8285509 w 8285509"/>
              <a:gd name="connsiteY16" fmla="*/ 879670 h 1055608"/>
              <a:gd name="connsiteX17" fmla="*/ 8109571 w 8285509"/>
              <a:gd name="connsiteY17" fmla="*/ 1055608 h 1055608"/>
              <a:gd name="connsiteX18" fmla="*/ 7289762 w 8285509"/>
              <a:gd name="connsiteY18" fmla="*/ 1055608 h 1055608"/>
              <a:gd name="connsiteX19" fmla="*/ 6787299 w 8285509"/>
              <a:gd name="connsiteY19" fmla="*/ 1055608 h 1055608"/>
              <a:gd name="connsiteX20" fmla="*/ 6126163 w 8285509"/>
              <a:gd name="connsiteY20" fmla="*/ 1055608 h 1055608"/>
              <a:gd name="connsiteX21" fmla="*/ 5385690 w 8285509"/>
              <a:gd name="connsiteY21" fmla="*/ 1055608 h 1055608"/>
              <a:gd name="connsiteX22" fmla="*/ 4565882 w 8285509"/>
              <a:gd name="connsiteY22" fmla="*/ 1055608 h 1055608"/>
              <a:gd name="connsiteX23" fmla="*/ 3825409 w 8285509"/>
              <a:gd name="connsiteY23" fmla="*/ 1055608 h 1055608"/>
              <a:gd name="connsiteX24" fmla="*/ 3005600 w 8285509"/>
              <a:gd name="connsiteY24" fmla="*/ 1055608 h 1055608"/>
              <a:gd name="connsiteX25" fmla="*/ 2265128 w 8285509"/>
              <a:gd name="connsiteY25" fmla="*/ 1055608 h 1055608"/>
              <a:gd name="connsiteX26" fmla="*/ 1762665 w 8285509"/>
              <a:gd name="connsiteY26" fmla="*/ 1055608 h 1055608"/>
              <a:gd name="connsiteX27" fmla="*/ 1022192 w 8285509"/>
              <a:gd name="connsiteY27" fmla="*/ 1055608 h 1055608"/>
              <a:gd name="connsiteX28" fmla="*/ 175938 w 8285509"/>
              <a:gd name="connsiteY28" fmla="*/ 1055608 h 1055608"/>
              <a:gd name="connsiteX29" fmla="*/ 0 w 8285509"/>
              <a:gd name="connsiteY29" fmla="*/ 879670 h 1055608"/>
              <a:gd name="connsiteX30" fmla="*/ 0 w 8285509"/>
              <a:gd name="connsiteY30" fmla="*/ 534841 h 1055608"/>
              <a:gd name="connsiteX31" fmla="*/ 0 w 8285509"/>
              <a:gd name="connsiteY31" fmla="*/ 175938 h 105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85509" h="1055608" fill="none" extrusionOk="0">
                <a:moveTo>
                  <a:pt x="0" y="175938"/>
                </a:moveTo>
                <a:cubicBezTo>
                  <a:pt x="2309" y="68693"/>
                  <a:pt x="66882" y="-383"/>
                  <a:pt x="175938" y="0"/>
                </a:cubicBezTo>
                <a:cubicBezTo>
                  <a:pt x="287138" y="-1781"/>
                  <a:pt x="521851" y="20799"/>
                  <a:pt x="678401" y="0"/>
                </a:cubicBezTo>
                <a:cubicBezTo>
                  <a:pt x="834951" y="-20799"/>
                  <a:pt x="1003827" y="731"/>
                  <a:pt x="1101529" y="0"/>
                </a:cubicBezTo>
                <a:cubicBezTo>
                  <a:pt x="1199231" y="-731"/>
                  <a:pt x="1496016" y="-15074"/>
                  <a:pt x="1603992" y="0"/>
                </a:cubicBezTo>
                <a:cubicBezTo>
                  <a:pt x="1711968" y="15074"/>
                  <a:pt x="1957813" y="27048"/>
                  <a:pt x="2185792" y="0"/>
                </a:cubicBezTo>
                <a:cubicBezTo>
                  <a:pt x="2413771" y="-27048"/>
                  <a:pt x="2708482" y="-19934"/>
                  <a:pt x="2846928" y="0"/>
                </a:cubicBezTo>
                <a:cubicBezTo>
                  <a:pt x="2985374" y="19934"/>
                  <a:pt x="3244495" y="12876"/>
                  <a:pt x="3349391" y="0"/>
                </a:cubicBezTo>
                <a:cubicBezTo>
                  <a:pt x="3454287" y="-12876"/>
                  <a:pt x="3835785" y="-31895"/>
                  <a:pt x="4169200" y="0"/>
                </a:cubicBezTo>
                <a:cubicBezTo>
                  <a:pt x="4502615" y="31895"/>
                  <a:pt x="4645867" y="-17085"/>
                  <a:pt x="4830336" y="0"/>
                </a:cubicBezTo>
                <a:cubicBezTo>
                  <a:pt x="5014805" y="17085"/>
                  <a:pt x="5394264" y="-32546"/>
                  <a:pt x="5650145" y="0"/>
                </a:cubicBezTo>
                <a:cubicBezTo>
                  <a:pt x="5906026" y="32546"/>
                  <a:pt x="6146596" y="5977"/>
                  <a:pt x="6390617" y="0"/>
                </a:cubicBezTo>
                <a:cubicBezTo>
                  <a:pt x="6634638" y="-5977"/>
                  <a:pt x="6768280" y="-17727"/>
                  <a:pt x="6972417" y="0"/>
                </a:cubicBezTo>
                <a:cubicBezTo>
                  <a:pt x="7176554" y="17727"/>
                  <a:pt x="7661078" y="-15254"/>
                  <a:pt x="8109571" y="0"/>
                </a:cubicBezTo>
                <a:cubicBezTo>
                  <a:pt x="8207161" y="19204"/>
                  <a:pt x="8296017" y="69341"/>
                  <a:pt x="8285509" y="175938"/>
                </a:cubicBezTo>
                <a:cubicBezTo>
                  <a:pt x="8287413" y="294195"/>
                  <a:pt x="8282406" y="421792"/>
                  <a:pt x="8285509" y="527804"/>
                </a:cubicBezTo>
                <a:cubicBezTo>
                  <a:pt x="8288612" y="633816"/>
                  <a:pt x="8296001" y="740255"/>
                  <a:pt x="8285509" y="879670"/>
                </a:cubicBezTo>
                <a:cubicBezTo>
                  <a:pt x="8290265" y="960132"/>
                  <a:pt x="8200428" y="1044390"/>
                  <a:pt x="8109571" y="1055608"/>
                </a:cubicBezTo>
                <a:cubicBezTo>
                  <a:pt x="7728767" y="1054798"/>
                  <a:pt x="7609315" y="1090112"/>
                  <a:pt x="7289762" y="1055608"/>
                </a:cubicBezTo>
                <a:cubicBezTo>
                  <a:pt x="6970209" y="1021104"/>
                  <a:pt x="6913285" y="1070934"/>
                  <a:pt x="6787299" y="1055608"/>
                </a:cubicBezTo>
                <a:cubicBezTo>
                  <a:pt x="6661313" y="1040282"/>
                  <a:pt x="6291800" y="1077570"/>
                  <a:pt x="6126163" y="1055608"/>
                </a:cubicBezTo>
                <a:cubicBezTo>
                  <a:pt x="5960526" y="1033646"/>
                  <a:pt x="5702573" y="1086340"/>
                  <a:pt x="5385690" y="1055608"/>
                </a:cubicBezTo>
                <a:cubicBezTo>
                  <a:pt x="5068807" y="1024876"/>
                  <a:pt x="4974433" y="1086056"/>
                  <a:pt x="4565882" y="1055608"/>
                </a:cubicBezTo>
                <a:cubicBezTo>
                  <a:pt x="4157331" y="1025160"/>
                  <a:pt x="4012914" y="1030021"/>
                  <a:pt x="3825409" y="1055608"/>
                </a:cubicBezTo>
                <a:cubicBezTo>
                  <a:pt x="3637904" y="1081195"/>
                  <a:pt x="3413491" y="1029657"/>
                  <a:pt x="3005600" y="1055608"/>
                </a:cubicBezTo>
                <a:cubicBezTo>
                  <a:pt x="2597709" y="1081559"/>
                  <a:pt x="2517577" y="1036022"/>
                  <a:pt x="2265128" y="1055608"/>
                </a:cubicBezTo>
                <a:cubicBezTo>
                  <a:pt x="2012679" y="1075194"/>
                  <a:pt x="1913352" y="1040236"/>
                  <a:pt x="1762665" y="1055608"/>
                </a:cubicBezTo>
                <a:cubicBezTo>
                  <a:pt x="1611978" y="1070980"/>
                  <a:pt x="1257965" y="1084346"/>
                  <a:pt x="1022192" y="1055608"/>
                </a:cubicBezTo>
                <a:cubicBezTo>
                  <a:pt x="786419" y="1026870"/>
                  <a:pt x="367054" y="1031825"/>
                  <a:pt x="175938" y="1055608"/>
                </a:cubicBezTo>
                <a:cubicBezTo>
                  <a:pt x="76255" y="1056212"/>
                  <a:pt x="8124" y="999122"/>
                  <a:pt x="0" y="879670"/>
                </a:cubicBezTo>
                <a:cubicBezTo>
                  <a:pt x="-5685" y="778660"/>
                  <a:pt x="3489" y="679346"/>
                  <a:pt x="0" y="534841"/>
                </a:cubicBezTo>
                <a:cubicBezTo>
                  <a:pt x="-3489" y="390336"/>
                  <a:pt x="2902" y="350558"/>
                  <a:pt x="0" y="175938"/>
                </a:cubicBezTo>
                <a:close/>
              </a:path>
              <a:path w="8285509" h="1055608" stroke="0" extrusionOk="0">
                <a:moveTo>
                  <a:pt x="0" y="175938"/>
                </a:moveTo>
                <a:cubicBezTo>
                  <a:pt x="-4992" y="75691"/>
                  <a:pt x="74888" y="1457"/>
                  <a:pt x="175938" y="0"/>
                </a:cubicBezTo>
                <a:cubicBezTo>
                  <a:pt x="439876" y="-39707"/>
                  <a:pt x="826076" y="8882"/>
                  <a:pt x="995747" y="0"/>
                </a:cubicBezTo>
                <a:cubicBezTo>
                  <a:pt x="1165418" y="-8882"/>
                  <a:pt x="1430452" y="21689"/>
                  <a:pt x="1577546" y="0"/>
                </a:cubicBezTo>
                <a:cubicBezTo>
                  <a:pt x="1724640" y="-21689"/>
                  <a:pt x="1966777" y="11139"/>
                  <a:pt x="2080010" y="0"/>
                </a:cubicBezTo>
                <a:cubicBezTo>
                  <a:pt x="2193243" y="-11139"/>
                  <a:pt x="2506021" y="18459"/>
                  <a:pt x="2820482" y="0"/>
                </a:cubicBezTo>
                <a:cubicBezTo>
                  <a:pt x="3134943" y="-18459"/>
                  <a:pt x="3264921" y="-1227"/>
                  <a:pt x="3402282" y="0"/>
                </a:cubicBezTo>
                <a:cubicBezTo>
                  <a:pt x="3539643" y="1227"/>
                  <a:pt x="3951280" y="9862"/>
                  <a:pt x="4222091" y="0"/>
                </a:cubicBezTo>
                <a:cubicBezTo>
                  <a:pt x="4492902" y="-9862"/>
                  <a:pt x="4518798" y="-1401"/>
                  <a:pt x="4724554" y="0"/>
                </a:cubicBezTo>
                <a:cubicBezTo>
                  <a:pt x="4930310" y="1401"/>
                  <a:pt x="5279108" y="-24654"/>
                  <a:pt x="5544363" y="0"/>
                </a:cubicBezTo>
                <a:cubicBezTo>
                  <a:pt x="5809618" y="24654"/>
                  <a:pt x="5821403" y="5285"/>
                  <a:pt x="5967490" y="0"/>
                </a:cubicBezTo>
                <a:cubicBezTo>
                  <a:pt x="6113577" y="-5285"/>
                  <a:pt x="6369109" y="-27728"/>
                  <a:pt x="6628626" y="0"/>
                </a:cubicBezTo>
                <a:cubicBezTo>
                  <a:pt x="6888143" y="27728"/>
                  <a:pt x="7151094" y="-2647"/>
                  <a:pt x="7289762" y="0"/>
                </a:cubicBezTo>
                <a:cubicBezTo>
                  <a:pt x="7428430" y="2647"/>
                  <a:pt x="7898538" y="11408"/>
                  <a:pt x="8109571" y="0"/>
                </a:cubicBezTo>
                <a:cubicBezTo>
                  <a:pt x="8220002" y="16246"/>
                  <a:pt x="8301257" y="64982"/>
                  <a:pt x="8285509" y="175938"/>
                </a:cubicBezTo>
                <a:cubicBezTo>
                  <a:pt x="8301693" y="290519"/>
                  <a:pt x="8269680" y="454344"/>
                  <a:pt x="8285509" y="527804"/>
                </a:cubicBezTo>
                <a:cubicBezTo>
                  <a:pt x="8301338" y="601264"/>
                  <a:pt x="8299359" y="730939"/>
                  <a:pt x="8285509" y="879670"/>
                </a:cubicBezTo>
                <a:cubicBezTo>
                  <a:pt x="8283798" y="973350"/>
                  <a:pt x="8208329" y="1034098"/>
                  <a:pt x="8109571" y="1055608"/>
                </a:cubicBezTo>
                <a:cubicBezTo>
                  <a:pt x="7854643" y="1092572"/>
                  <a:pt x="7688356" y="1061780"/>
                  <a:pt x="7369099" y="1055608"/>
                </a:cubicBezTo>
                <a:cubicBezTo>
                  <a:pt x="7049842" y="1049436"/>
                  <a:pt x="7000489" y="1057535"/>
                  <a:pt x="6866635" y="1055608"/>
                </a:cubicBezTo>
                <a:cubicBezTo>
                  <a:pt x="6732781" y="1053681"/>
                  <a:pt x="6362806" y="1026351"/>
                  <a:pt x="6046826" y="1055608"/>
                </a:cubicBezTo>
                <a:cubicBezTo>
                  <a:pt x="5730846" y="1084865"/>
                  <a:pt x="5569103" y="1042670"/>
                  <a:pt x="5385690" y="1055608"/>
                </a:cubicBezTo>
                <a:cubicBezTo>
                  <a:pt x="5202277" y="1068546"/>
                  <a:pt x="5053371" y="1034097"/>
                  <a:pt x="4883227" y="1055608"/>
                </a:cubicBezTo>
                <a:cubicBezTo>
                  <a:pt x="4713083" y="1077119"/>
                  <a:pt x="4517834" y="1077064"/>
                  <a:pt x="4222091" y="1055608"/>
                </a:cubicBezTo>
                <a:cubicBezTo>
                  <a:pt x="3926348" y="1034152"/>
                  <a:pt x="3939108" y="1063433"/>
                  <a:pt x="3798964" y="1055608"/>
                </a:cubicBezTo>
                <a:cubicBezTo>
                  <a:pt x="3658820" y="1047783"/>
                  <a:pt x="3586069" y="1065309"/>
                  <a:pt x="3375837" y="1055608"/>
                </a:cubicBezTo>
                <a:cubicBezTo>
                  <a:pt x="3165605" y="1045907"/>
                  <a:pt x="2978795" y="1052199"/>
                  <a:pt x="2714701" y="1055608"/>
                </a:cubicBezTo>
                <a:cubicBezTo>
                  <a:pt x="2450607" y="1059017"/>
                  <a:pt x="2358760" y="1076446"/>
                  <a:pt x="2212237" y="1055608"/>
                </a:cubicBezTo>
                <a:cubicBezTo>
                  <a:pt x="2065714" y="1034770"/>
                  <a:pt x="1672519" y="1028854"/>
                  <a:pt x="1471765" y="1055608"/>
                </a:cubicBezTo>
                <a:cubicBezTo>
                  <a:pt x="1271011" y="1082362"/>
                  <a:pt x="1138030" y="1042875"/>
                  <a:pt x="969301" y="1055608"/>
                </a:cubicBezTo>
                <a:cubicBezTo>
                  <a:pt x="800572" y="1068341"/>
                  <a:pt x="391516" y="1081113"/>
                  <a:pt x="175938" y="1055608"/>
                </a:cubicBezTo>
                <a:cubicBezTo>
                  <a:pt x="74581" y="1059848"/>
                  <a:pt x="-1276" y="979569"/>
                  <a:pt x="0" y="879670"/>
                </a:cubicBezTo>
                <a:cubicBezTo>
                  <a:pt x="-3995" y="736200"/>
                  <a:pt x="-7163" y="613281"/>
                  <a:pt x="0" y="520767"/>
                </a:cubicBezTo>
                <a:cubicBezTo>
                  <a:pt x="7163" y="428253"/>
                  <a:pt x="-1855" y="322997"/>
                  <a:pt x="0" y="175938"/>
                </a:cubicBezTo>
                <a:close/>
              </a:path>
            </a:pathLst>
          </a:custGeom>
          <a:solidFill>
            <a:srgbClr val="DCF4DC">
              <a:alpha val="32000"/>
            </a:srgbClr>
          </a:solidFill>
          <a:ln w="38100">
            <a:solidFill>
              <a:srgbClr val="00206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sz="2800" dirty="0">
                <a:solidFill>
                  <a:schemeClr val="tx1"/>
                </a:solidFill>
                <a:latin typeface="Milliard" panose="020B0604020202020204"/>
                <a:cs typeface="Times New Roman" panose="02020603050405020304" pitchFamily="18" charset="0"/>
              </a:rPr>
              <a:t>En CA4 les (très) favorisés perdent mais les défavorisés ne gagnent pas</a:t>
            </a:r>
          </a:p>
        </p:txBody>
      </p:sp>
      <p:sp>
        <p:nvSpPr>
          <p:cNvPr id="9" name="ZoneTexte 10">
            <a:extLst>
              <a:ext uri="{FF2B5EF4-FFF2-40B4-BE49-F238E27FC236}">
                <a16:creationId xmlns:a16="http://schemas.microsoft.com/office/drawing/2014/main" id="{DEF3E0BE-2E22-3704-DA23-659812C75C29}"/>
              </a:ext>
            </a:extLst>
          </p:cNvPr>
          <p:cNvSpPr txBox="1"/>
          <p:nvPr/>
        </p:nvSpPr>
        <p:spPr>
          <a:xfrm>
            <a:off x="6802" y="1947053"/>
            <a:ext cx="432048" cy="544830"/>
          </a:xfrm>
          <a:custGeom>
            <a:avLst/>
            <a:gdLst>
              <a:gd name="connsiteX0" fmla="*/ 0 w 432048"/>
              <a:gd name="connsiteY0" fmla="*/ 72009 h 544830"/>
              <a:gd name="connsiteX1" fmla="*/ 72009 w 432048"/>
              <a:gd name="connsiteY1" fmla="*/ 0 h 544830"/>
              <a:gd name="connsiteX2" fmla="*/ 360039 w 432048"/>
              <a:gd name="connsiteY2" fmla="*/ 0 h 544830"/>
              <a:gd name="connsiteX3" fmla="*/ 432048 w 432048"/>
              <a:gd name="connsiteY3" fmla="*/ 72009 h 544830"/>
              <a:gd name="connsiteX4" fmla="*/ 432048 w 432048"/>
              <a:gd name="connsiteY4" fmla="*/ 472821 h 544830"/>
              <a:gd name="connsiteX5" fmla="*/ 360039 w 432048"/>
              <a:gd name="connsiteY5" fmla="*/ 544830 h 544830"/>
              <a:gd name="connsiteX6" fmla="*/ 72009 w 432048"/>
              <a:gd name="connsiteY6" fmla="*/ 544830 h 544830"/>
              <a:gd name="connsiteX7" fmla="*/ 0 w 432048"/>
              <a:gd name="connsiteY7" fmla="*/ 472821 h 544830"/>
              <a:gd name="connsiteX8" fmla="*/ 0 w 432048"/>
              <a:gd name="connsiteY8" fmla="*/ 72009 h 5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048" h="544830" fill="none" extrusionOk="0">
                <a:moveTo>
                  <a:pt x="0" y="72009"/>
                </a:moveTo>
                <a:cubicBezTo>
                  <a:pt x="2980" y="36676"/>
                  <a:pt x="32922" y="7061"/>
                  <a:pt x="72009" y="0"/>
                </a:cubicBezTo>
                <a:cubicBezTo>
                  <a:pt x="172623" y="-2538"/>
                  <a:pt x="245629" y="8857"/>
                  <a:pt x="360039" y="0"/>
                </a:cubicBezTo>
                <a:cubicBezTo>
                  <a:pt x="405577" y="-7162"/>
                  <a:pt x="429753" y="31353"/>
                  <a:pt x="432048" y="72009"/>
                </a:cubicBezTo>
                <a:cubicBezTo>
                  <a:pt x="412390" y="162447"/>
                  <a:pt x="448220" y="295960"/>
                  <a:pt x="432048" y="472821"/>
                </a:cubicBezTo>
                <a:cubicBezTo>
                  <a:pt x="428757" y="505882"/>
                  <a:pt x="400010" y="542094"/>
                  <a:pt x="360039" y="544830"/>
                </a:cubicBezTo>
                <a:cubicBezTo>
                  <a:pt x="290803" y="542756"/>
                  <a:pt x="186438" y="546475"/>
                  <a:pt x="72009" y="544830"/>
                </a:cubicBezTo>
                <a:cubicBezTo>
                  <a:pt x="26960" y="545047"/>
                  <a:pt x="3123" y="506961"/>
                  <a:pt x="0" y="472821"/>
                </a:cubicBezTo>
                <a:cubicBezTo>
                  <a:pt x="16411" y="343945"/>
                  <a:pt x="-1625" y="252714"/>
                  <a:pt x="0" y="72009"/>
                </a:cubicBezTo>
                <a:close/>
              </a:path>
              <a:path w="432048" h="544830" stroke="0" extrusionOk="0">
                <a:moveTo>
                  <a:pt x="0" y="72009"/>
                </a:moveTo>
                <a:cubicBezTo>
                  <a:pt x="-6057" y="28504"/>
                  <a:pt x="26124" y="2295"/>
                  <a:pt x="72009" y="0"/>
                </a:cubicBezTo>
                <a:cubicBezTo>
                  <a:pt x="202467" y="555"/>
                  <a:pt x="226363" y="1090"/>
                  <a:pt x="360039" y="0"/>
                </a:cubicBezTo>
                <a:cubicBezTo>
                  <a:pt x="395306" y="-3424"/>
                  <a:pt x="430560" y="35294"/>
                  <a:pt x="432048" y="72009"/>
                </a:cubicBezTo>
                <a:cubicBezTo>
                  <a:pt x="423707" y="269457"/>
                  <a:pt x="413172" y="298424"/>
                  <a:pt x="432048" y="472821"/>
                </a:cubicBezTo>
                <a:cubicBezTo>
                  <a:pt x="432805" y="511032"/>
                  <a:pt x="396298" y="544292"/>
                  <a:pt x="360039" y="544830"/>
                </a:cubicBezTo>
                <a:cubicBezTo>
                  <a:pt x="232784" y="542878"/>
                  <a:pt x="180503" y="545082"/>
                  <a:pt x="72009" y="544830"/>
                </a:cubicBezTo>
                <a:cubicBezTo>
                  <a:pt x="29269" y="549745"/>
                  <a:pt x="-2170" y="510073"/>
                  <a:pt x="0" y="472821"/>
                </a:cubicBezTo>
                <a:cubicBezTo>
                  <a:pt x="-15452" y="303866"/>
                  <a:pt x="-17036" y="155889"/>
                  <a:pt x="0" y="72009"/>
                </a:cubicBezTo>
                <a:close/>
              </a:path>
            </a:pathLst>
          </a:custGeom>
          <a:solidFill>
            <a:srgbClr val="DCF4DC">
              <a:alpha val="32000"/>
            </a:srgbClr>
          </a:solidFill>
          <a:ln w="38100">
            <a:solidFill>
              <a:srgbClr val="DF3A0B"/>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sz="2600" dirty="0">
                <a:latin typeface="Milliard Book" panose="02010004040101010103" charset="0"/>
              </a:rPr>
              <a:t>1</a:t>
            </a:r>
            <a:endParaRPr lang="fr-FR" sz="2600" dirty="0">
              <a:latin typeface="Alegreya" panose="00000500000000000000"/>
            </a:endParaRPr>
          </a:p>
        </p:txBody>
      </p:sp>
      <p:sp>
        <p:nvSpPr>
          <p:cNvPr id="7" name="ZoneTexte 10">
            <a:extLst>
              <a:ext uri="{FF2B5EF4-FFF2-40B4-BE49-F238E27FC236}">
                <a16:creationId xmlns:a16="http://schemas.microsoft.com/office/drawing/2014/main" id="{BA98B3A1-000D-DB6D-A73C-BAA45E5811B8}"/>
              </a:ext>
            </a:extLst>
          </p:cNvPr>
          <p:cNvSpPr txBox="1"/>
          <p:nvPr/>
        </p:nvSpPr>
        <p:spPr>
          <a:xfrm>
            <a:off x="521249" y="3224466"/>
            <a:ext cx="8285509" cy="578882"/>
          </a:xfrm>
          <a:custGeom>
            <a:avLst/>
            <a:gdLst>
              <a:gd name="connsiteX0" fmla="*/ 0 w 8285509"/>
              <a:gd name="connsiteY0" fmla="*/ 96482 h 578882"/>
              <a:gd name="connsiteX1" fmla="*/ 96482 w 8285509"/>
              <a:gd name="connsiteY1" fmla="*/ 0 h 578882"/>
              <a:gd name="connsiteX2" fmla="*/ 770861 w 8285509"/>
              <a:gd name="connsiteY2" fmla="*/ 0 h 578882"/>
              <a:gd name="connsiteX3" fmla="*/ 1526165 w 8285509"/>
              <a:gd name="connsiteY3" fmla="*/ 0 h 578882"/>
              <a:gd name="connsiteX4" fmla="*/ 2038693 w 8285509"/>
              <a:gd name="connsiteY4" fmla="*/ 0 h 578882"/>
              <a:gd name="connsiteX5" fmla="*/ 2470295 w 8285509"/>
              <a:gd name="connsiteY5" fmla="*/ 0 h 578882"/>
              <a:gd name="connsiteX6" fmla="*/ 2982823 w 8285509"/>
              <a:gd name="connsiteY6" fmla="*/ 0 h 578882"/>
              <a:gd name="connsiteX7" fmla="*/ 3576276 w 8285509"/>
              <a:gd name="connsiteY7" fmla="*/ 0 h 578882"/>
              <a:gd name="connsiteX8" fmla="*/ 4250655 w 8285509"/>
              <a:gd name="connsiteY8" fmla="*/ 0 h 578882"/>
              <a:gd name="connsiteX9" fmla="*/ 4763183 w 8285509"/>
              <a:gd name="connsiteY9" fmla="*/ 0 h 578882"/>
              <a:gd name="connsiteX10" fmla="*/ 5599413 w 8285509"/>
              <a:gd name="connsiteY10" fmla="*/ 0 h 578882"/>
              <a:gd name="connsiteX11" fmla="*/ 6273791 w 8285509"/>
              <a:gd name="connsiteY11" fmla="*/ 0 h 578882"/>
              <a:gd name="connsiteX12" fmla="*/ 7110021 w 8285509"/>
              <a:gd name="connsiteY12" fmla="*/ 0 h 578882"/>
              <a:gd name="connsiteX13" fmla="*/ 8189027 w 8285509"/>
              <a:gd name="connsiteY13" fmla="*/ 0 h 578882"/>
              <a:gd name="connsiteX14" fmla="*/ 8285509 w 8285509"/>
              <a:gd name="connsiteY14" fmla="*/ 96482 h 578882"/>
              <a:gd name="connsiteX15" fmla="*/ 8285509 w 8285509"/>
              <a:gd name="connsiteY15" fmla="*/ 482400 h 578882"/>
              <a:gd name="connsiteX16" fmla="*/ 8189027 w 8285509"/>
              <a:gd name="connsiteY16" fmla="*/ 578882 h 578882"/>
              <a:gd name="connsiteX17" fmla="*/ 7433723 w 8285509"/>
              <a:gd name="connsiteY17" fmla="*/ 578882 h 578882"/>
              <a:gd name="connsiteX18" fmla="*/ 6759344 w 8285509"/>
              <a:gd name="connsiteY18" fmla="*/ 578882 h 578882"/>
              <a:gd name="connsiteX19" fmla="*/ 5923114 w 8285509"/>
              <a:gd name="connsiteY19" fmla="*/ 578882 h 578882"/>
              <a:gd name="connsiteX20" fmla="*/ 5329661 w 8285509"/>
              <a:gd name="connsiteY20" fmla="*/ 578882 h 578882"/>
              <a:gd name="connsiteX21" fmla="*/ 4817133 w 8285509"/>
              <a:gd name="connsiteY21" fmla="*/ 578882 h 578882"/>
              <a:gd name="connsiteX22" fmla="*/ 4142755 w 8285509"/>
              <a:gd name="connsiteY22" fmla="*/ 578882 h 578882"/>
              <a:gd name="connsiteX23" fmla="*/ 3387450 w 8285509"/>
              <a:gd name="connsiteY23" fmla="*/ 578882 h 578882"/>
              <a:gd name="connsiteX24" fmla="*/ 2551221 w 8285509"/>
              <a:gd name="connsiteY24" fmla="*/ 578882 h 578882"/>
              <a:gd name="connsiteX25" fmla="*/ 1795916 w 8285509"/>
              <a:gd name="connsiteY25" fmla="*/ 578882 h 578882"/>
              <a:gd name="connsiteX26" fmla="*/ 959687 w 8285509"/>
              <a:gd name="connsiteY26" fmla="*/ 578882 h 578882"/>
              <a:gd name="connsiteX27" fmla="*/ 96482 w 8285509"/>
              <a:gd name="connsiteY27" fmla="*/ 578882 h 578882"/>
              <a:gd name="connsiteX28" fmla="*/ 0 w 8285509"/>
              <a:gd name="connsiteY28" fmla="*/ 482400 h 578882"/>
              <a:gd name="connsiteX29" fmla="*/ 0 w 8285509"/>
              <a:gd name="connsiteY29" fmla="*/ 96482 h 57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85509" h="578882" fill="none" extrusionOk="0">
                <a:moveTo>
                  <a:pt x="0" y="96482"/>
                </a:moveTo>
                <a:cubicBezTo>
                  <a:pt x="6393" y="49124"/>
                  <a:pt x="50950" y="-4636"/>
                  <a:pt x="96482" y="0"/>
                </a:cubicBezTo>
                <a:cubicBezTo>
                  <a:pt x="374862" y="16132"/>
                  <a:pt x="565031" y="-13363"/>
                  <a:pt x="770861" y="0"/>
                </a:cubicBezTo>
                <a:cubicBezTo>
                  <a:pt x="976691" y="13363"/>
                  <a:pt x="1305683" y="3621"/>
                  <a:pt x="1526165" y="0"/>
                </a:cubicBezTo>
                <a:cubicBezTo>
                  <a:pt x="1746647" y="-3621"/>
                  <a:pt x="1869594" y="17300"/>
                  <a:pt x="2038693" y="0"/>
                </a:cubicBezTo>
                <a:cubicBezTo>
                  <a:pt x="2207792" y="-17300"/>
                  <a:pt x="2263566" y="-8296"/>
                  <a:pt x="2470295" y="0"/>
                </a:cubicBezTo>
                <a:cubicBezTo>
                  <a:pt x="2677024" y="8296"/>
                  <a:pt x="2746225" y="-24892"/>
                  <a:pt x="2982823" y="0"/>
                </a:cubicBezTo>
                <a:cubicBezTo>
                  <a:pt x="3219421" y="24892"/>
                  <a:pt x="3395545" y="-24195"/>
                  <a:pt x="3576276" y="0"/>
                </a:cubicBezTo>
                <a:cubicBezTo>
                  <a:pt x="3757007" y="24195"/>
                  <a:pt x="4009662" y="2013"/>
                  <a:pt x="4250655" y="0"/>
                </a:cubicBezTo>
                <a:cubicBezTo>
                  <a:pt x="4491648" y="-2013"/>
                  <a:pt x="4597513" y="17823"/>
                  <a:pt x="4763183" y="0"/>
                </a:cubicBezTo>
                <a:cubicBezTo>
                  <a:pt x="4928853" y="-17823"/>
                  <a:pt x="5428237" y="-23412"/>
                  <a:pt x="5599413" y="0"/>
                </a:cubicBezTo>
                <a:cubicBezTo>
                  <a:pt x="5770589" y="23412"/>
                  <a:pt x="6101857" y="-15815"/>
                  <a:pt x="6273791" y="0"/>
                </a:cubicBezTo>
                <a:cubicBezTo>
                  <a:pt x="6445725" y="15815"/>
                  <a:pt x="6733294" y="115"/>
                  <a:pt x="7110021" y="0"/>
                </a:cubicBezTo>
                <a:cubicBezTo>
                  <a:pt x="7486748" y="-115"/>
                  <a:pt x="7739411" y="39010"/>
                  <a:pt x="8189027" y="0"/>
                </a:cubicBezTo>
                <a:cubicBezTo>
                  <a:pt x="8239778" y="9283"/>
                  <a:pt x="8286841" y="40953"/>
                  <a:pt x="8285509" y="96482"/>
                </a:cubicBezTo>
                <a:cubicBezTo>
                  <a:pt x="8293688" y="265042"/>
                  <a:pt x="8281091" y="334871"/>
                  <a:pt x="8285509" y="482400"/>
                </a:cubicBezTo>
                <a:cubicBezTo>
                  <a:pt x="8286052" y="530200"/>
                  <a:pt x="8245741" y="568747"/>
                  <a:pt x="8189027" y="578882"/>
                </a:cubicBezTo>
                <a:cubicBezTo>
                  <a:pt x="7962604" y="541798"/>
                  <a:pt x="7722574" y="613324"/>
                  <a:pt x="7433723" y="578882"/>
                </a:cubicBezTo>
                <a:cubicBezTo>
                  <a:pt x="7144872" y="544440"/>
                  <a:pt x="6929977" y="565368"/>
                  <a:pt x="6759344" y="578882"/>
                </a:cubicBezTo>
                <a:cubicBezTo>
                  <a:pt x="6588711" y="592396"/>
                  <a:pt x="6179224" y="559441"/>
                  <a:pt x="5923114" y="578882"/>
                </a:cubicBezTo>
                <a:cubicBezTo>
                  <a:pt x="5667004" y="598324"/>
                  <a:pt x="5483421" y="579758"/>
                  <a:pt x="5329661" y="578882"/>
                </a:cubicBezTo>
                <a:cubicBezTo>
                  <a:pt x="5175901" y="578006"/>
                  <a:pt x="5049795" y="588802"/>
                  <a:pt x="4817133" y="578882"/>
                </a:cubicBezTo>
                <a:cubicBezTo>
                  <a:pt x="4584471" y="568962"/>
                  <a:pt x="4325807" y="603918"/>
                  <a:pt x="4142755" y="578882"/>
                </a:cubicBezTo>
                <a:cubicBezTo>
                  <a:pt x="3959703" y="553846"/>
                  <a:pt x="3640085" y="541487"/>
                  <a:pt x="3387450" y="578882"/>
                </a:cubicBezTo>
                <a:cubicBezTo>
                  <a:pt x="3134816" y="616277"/>
                  <a:pt x="2857630" y="597944"/>
                  <a:pt x="2551221" y="578882"/>
                </a:cubicBezTo>
                <a:cubicBezTo>
                  <a:pt x="2244812" y="559820"/>
                  <a:pt x="2003379" y="546186"/>
                  <a:pt x="1795916" y="578882"/>
                </a:cubicBezTo>
                <a:cubicBezTo>
                  <a:pt x="1588453" y="611578"/>
                  <a:pt x="1230909" y="569091"/>
                  <a:pt x="959687" y="578882"/>
                </a:cubicBezTo>
                <a:cubicBezTo>
                  <a:pt x="688465" y="588673"/>
                  <a:pt x="280889" y="613472"/>
                  <a:pt x="96482" y="578882"/>
                </a:cubicBezTo>
                <a:cubicBezTo>
                  <a:pt x="46214" y="575757"/>
                  <a:pt x="-1190" y="539697"/>
                  <a:pt x="0" y="482400"/>
                </a:cubicBezTo>
                <a:cubicBezTo>
                  <a:pt x="-18767" y="346510"/>
                  <a:pt x="-6071" y="241167"/>
                  <a:pt x="0" y="96482"/>
                </a:cubicBezTo>
                <a:close/>
              </a:path>
              <a:path w="8285509" h="578882" stroke="0" extrusionOk="0">
                <a:moveTo>
                  <a:pt x="0" y="96482"/>
                </a:moveTo>
                <a:cubicBezTo>
                  <a:pt x="-4189" y="40612"/>
                  <a:pt x="31460" y="4405"/>
                  <a:pt x="96482" y="0"/>
                </a:cubicBezTo>
                <a:cubicBezTo>
                  <a:pt x="321700" y="-15840"/>
                  <a:pt x="752436" y="9185"/>
                  <a:pt x="932712" y="0"/>
                </a:cubicBezTo>
                <a:cubicBezTo>
                  <a:pt x="1112988" y="-9185"/>
                  <a:pt x="1382250" y="-8987"/>
                  <a:pt x="1526165" y="0"/>
                </a:cubicBezTo>
                <a:cubicBezTo>
                  <a:pt x="1670080" y="8987"/>
                  <a:pt x="1862843" y="-8822"/>
                  <a:pt x="2038693" y="0"/>
                </a:cubicBezTo>
                <a:cubicBezTo>
                  <a:pt x="2214543" y="8822"/>
                  <a:pt x="2637559" y="32355"/>
                  <a:pt x="2793997" y="0"/>
                </a:cubicBezTo>
                <a:cubicBezTo>
                  <a:pt x="2950435" y="-32355"/>
                  <a:pt x="3185168" y="26277"/>
                  <a:pt x="3387450" y="0"/>
                </a:cubicBezTo>
                <a:cubicBezTo>
                  <a:pt x="3589732" y="-26277"/>
                  <a:pt x="3953722" y="-34362"/>
                  <a:pt x="4223680" y="0"/>
                </a:cubicBezTo>
                <a:cubicBezTo>
                  <a:pt x="4493638" y="34362"/>
                  <a:pt x="4548400" y="-16887"/>
                  <a:pt x="4736208" y="0"/>
                </a:cubicBezTo>
                <a:cubicBezTo>
                  <a:pt x="4924016" y="16887"/>
                  <a:pt x="5369050" y="29036"/>
                  <a:pt x="5572437" y="0"/>
                </a:cubicBezTo>
                <a:cubicBezTo>
                  <a:pt x="5775824" y="-29036"/>
                  <a:pt x="5809270" y="19943"/>
                  <a:pt x="6004040" y="0"/>
                </a:cubicBezTo>
                <a:cubicBezTo>
                  <a:pt x="6198810" y="-19943"/>
                  <a:pt x="6449469" y="-23495"/>
                  <a:pt x="6678419" y="0"/>
                </a:cubicBezTo>
                <a:cubicBezTo>
                  <a:pt x="6907369" y="23495"/>
                  <a:pt x="7048644" y="-29718"/>
                  <a:pt x="7352797" y="0"/>
                </a:cubicBezTo>
                <a:cubicBezTo>
                  <a:pt x="7656950" y="29718"/>
                  <a:pt x="7880990" y="-9693"/>
                  <a:pt x="8189027" y="0"/>
                </a:cubicBezTo>
                <a:cubicBezTo>
                  <a:pt x="8246792" y="5486"/>
                  <a:pt x="8288033" y="40986"/>
                  <a:pt x="8285509" y="96482"/>
                </a:cubicBezTo>
                <a:cubicBezTo>
                  <a:pt x="8282151" y="265352"/>
                  <a:pt x="8292282" y="340218"/>
                  <a:pt x="8285509" y="482400"/>
                </a:cubicBezTo>
                <a:cubicBezTo>
                  <a:pt x="8282672" y="533013"/>
                  <a:pt x="8241364" y="577463"/>
                  <a:pt x="8189027" y="578882"/>
                </a:cubicBezTo>
                <a:cubicBezTo>
                  <a:pt x="8008498" y="598048"/>
                  <a:pt x="7781323" y="541948"/>
                  <a:pt x="7433723" y="578882"/>
                </a:cubicBezTo>
                <a:cubicBezTo>
                  <a:pt x="7086123" y="615816"/>
                  <a:pt x="7179997" y="594179"/>
                  <a:pt x="7002120" y="578882"/>
                </a:cubicBezTo>
                <a:cubicBezTo>
                  <a:pt x="6824243" y="563585"/>
                  <a:pt x="6639136" y="598424"/>
                  <a:pt x="6489593" y="578882"/>
                </a:cubicBezTo>
                <a:cubicBezTo>
                  <a:pt x="6340050" y="559340"/>
                  <a:pt x="5996212" y="540412"/>
                  <a:pt x="5653363" y="578882"/>
                </a:cubicBezTo>
                <a:cubicBezTo>
                  <a:pt x="5310514" y="617353"/>
                  <a:pt x="5231612" y="575105"/>
                  <a:pt x="4978984" y="578882"/>
                </a:cubicBezTo>
                <a:cubicBezTo>
                  <a:pt x="4726356" y="582659"/>
                  <a:pt x="4687448" y="593093"/>
                  <a:pt x="4466456" y="578882"/>
                </a:cubicBezTo>
                <a:cubicBezTo>
                  <a:pt x="4245464" y="564671"/>
                  <a:pt x="3981853" y="577267"/>
                  <a:pt x="3792078" y="578882"/>
                </a:cubicBezTo>
                <a:cubicBezTo>
                  <a:pt x="3602303" y="580497"/>
                  <a:pt x="3522852" y="576336"/>
                  <a:pt x="3360475" y="578882"/>
                </a:cubicBezTo>
                <a:cubicBezTo>
                  <a:pt x="3198098" y="581428"/>
                  <a:pt x="3024118" y="565116"/>
                  <a:pt x="2928873" y="578882"/>
                </a:cubicBezTo>
                <a:cubicBezTo>
                  <a:pt x="2833628" y="592648"/>
                  <a:pt x="2481257" y="581099"/>
                  <a:pt x="2254494" y="578882"/>
                </a:cubicBezTo>
                <a:cubicBezTo>
                  <a:pt x="2027731" y="576665"/>
                  <a:pt x="1925752" y="576579"/>
                  <a:pt x="1741966" y="578882"/>
                </a:cubicBezTo>
                <a:cubicBezTo>
                  <a:pt x="1558180" y="581185"/>
                  <a:pt x="1311681" y="600982"/>
                  <a:pt x="986662" y="578882"/>
                </a:cubicBezTo>
                <a:cubicBezTo>
                  <a:pt x="661643" y="556782"/>
                  <a:pt x="332991" y="536983"/>
                  <a:pt x="96482" y="578882"/>
                </a:cubicBezTo>
                <a:cubicBezTo>
                  <a:pt x="42470" y="581146"/>
                  <a:pt x="-2266" y="528549"/>
                  <a:pt x="0" y="482400"/>
                </a:cubicBezTo>
                <a:cubicBezTo>
                  <a:pt x="2641" y="358227"/>
                  <a:pt x="17056" y="245891"/>
                  <a:pt x="0" y="96482"/>
                </a:cubicBezTo>
                <a:close/>
              </a:path>
            </a:pathLst>
          </a:custGeom>
          <a:solidFill>
            <a:srgbClr val="DCF4DC">
              <a:alpha val="32000"/>
            </a:srgbClr>
          </a:solidFill>
          <a:ln w="38100">
            <a:solidFill>
              <a:schemeClr val="accent1">
                <a:lumMod val="60000"/>
                <a:lumOff val="40000"/>
              </a:schemeClr>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sz="2800" dirty="0">
                <a:solidFill>
                  <a:schemeClr val="tx1"/>
                </a:solidFill>
                <a:latin typeface="Milliard" panose="020B0604020202020204"/>
                <a:cs typeface="Times New Roman" panose="02020603050405020304" pitchFamily="18" charset="0"/>
              </a:rPr>
              <a:t>Un écart qui se creuse en CA2 (à confirmer)?</a:t>
            </a:r>
          </a:p>
        </p:txBody>
      </p:sp>
      <p:sp>
        <p:nvSpPr>
          <p:cNvPr id="10" name="ZoneTexte 10">
            <a:extLst>
              <a:ext uri="{FF2B5EF4-FFF2-40B4-BE49-F238E27FC236}">
                <a16:creationId xmlns:a16="http://schemas.microsoft.com/office/drawing/2014/main" id="{4420DEE8-4A54-4091-CC80-0DCB25B984B1}"/>
              </a:ext>
            </a:extLst>
          </p:cNvPr>
          <p:cNvSpPr txBox="1"/>
          <p:nvPr/>
        </p:nvSpPr>
        <p:spPr>
          <a:xfrm>
            <a:off x="-1960" y="3248636"/>
            <a:ext cx="432048" cy="530543"/>
          </a:xfrm>
          <a:custGeom>
            <a:avLst/>
            <a:gdLst>
              <a:gd name="connsiteX0" fmla="*/ 0 w 432048"/>
              <a:gd name="connsiteY0" fmla="*/ 72009 h 530543"/>
              <a:gd name="connsiteX1" fmla="*/ 72009 w 432048"/>
              <a:gd name="connsiteY1" fmla="*/ 0 h 530543"/>
              <a:gd name="connsiteX2" fmla="*/ 360039 w 432048"/>
              <a:gd name="connsiteY2" fmla="*/ 0 h 530543"/>
              <a:gd name="connsiteX3" fmla="*/ 432048 w 432048"/>
              <a:gd name="connsiteY3" fmla="*/ 72009 h 530543"/>
              <a:gd name="connsiteX4" fmla="*/ 432048 w 432048"/>
              <a:gd name="connsiteY4" fmla="*/ 458534 h 530543"/>
              <a:gd name="connsiteX5" fmla="*/ 360039 w 432048"/>
              <a:gd name="connsiteY5" fmla="*/ 530543 h 530543"/>
              <a:gd name="connsiteX6" fmla="*/ 72009 w 432048"/>
              <a:gd name="connsiteY6" fmla="*/ 530543 h 530543"/>
              <a:gd name="connsiteX7" fmla="*/ 0 w 432048"/>
              <a:gd name="connsiteY7" fmla="*/ 458534 h 530543"/>
              <a:gd name="connsiteX8" fmla="*/ 0 w 432048"/>
              <a:gd name="connsiteY8" fmla="*/ 72009 h 53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048" h="530543" fill="none" extrusionOk="0">
                <a:moveTo>
                  <a:pt x="0" y="72009"/>
                </a:moveTo>
                <a:cubicBezTo>
                  <a:pt x="2980" y="36676"/>
                  <a:pt x="32922" y="7061"/>
                  <a:pt x="72009" y="0"/>
                </a:cubicBezTo>
                <a:cubicBezTo>
                  <a:pt x="172623" y="-2538"/>
                  <a:pt x="245629" y="8857"/>
                  <a:pt x="360039" y="0"/>
                </a:cubicBezTo>
                <a:cubicBezTo>
                  <a:pt x="405577" y="-7162"/>
                  <a:pt x="429753" y="31353"/>
                  <a:pt x="432048" y="72009"/>
                </a:cubicBezTo>
                <a:cubicBezTo>
                  <a:pt x="439773" y="263936"/>
                  <a:pt x="447649" y="275398"/>
                  <a:pt x="432048" y="458534"/>
                </a:cubicBezTo>
                <a:cubicBezTo>
                  <a:pt x="428757" y="491595"/>
                  <a:pt x="400010" y="527807"/>
                  <a:pt x="360039" y="530543"/>
                </a:cubicBezTo>
                <a:cubicBezTo>
                  <a:pt x="290803" y="528469"/>
                  <a:pt x="186438" y="532188"/>
                  <a:pt x="72009" y="530543"/>
                </a:cubicBezTo>
                <a:cubicBezTo>
                  <a:pt x="26960" y="530760"/>
                  <a:pt x="3123" y="492674"/>
                  <a:pt x="0" y="458534"/>
                </a:cubicBezTo>
                <a:cubicBezTo>
                  <a:pt x="728" y="339997"/>
                  <a:pt x="10878" y="198113"/>
                  <a:pt x="0" y="72009"/>
                </a:cubicBezTo>
                <a:close/>
              </a:path>
              <a:path w="432048" h="530543" stroke="0" extrusionOk="0">
                <a:moveTo>
                  <a:pt x="0" y="72009"/>
                </a:moveTo>
                <a:cubicBezTo>
                  <a:pt x="-6057" y="28504"/>
                  <a:pt x="26124" y="2295"/>
                  <a:pt x="72009" y="0"/>
                </a:cubicBezTo>
                <a:cubicBezTo>
                  <a:pt x="202467" y="555"/>
                  <a:pt x="226363" y="1090"/>
                  <a:pt x="360039" y="0"/>
                </a:cubicBezTo>
                <a:cubicBezTo>
                  <a:pt x="395306" y="-3424"/>
                  <a:pt x="430560" y="35294"/>
                  <a:pt x="432048" y="72009"/>
                </a:cubicBezTo>
                <a:cubicBezTo>
                  <a:pt x="427514" y="174635"/>
                  <a:pt x="440985" y="366706"/>
                  <a:pt x="432048" y="458534"/>
                </a:cubicBezTo>
                <a:cubicBezTo>
                  <a:pt x="432805" y="496745"/>
                  <a:pt x="396298" y="530005"/>
                  <a:pt x="360039" y="530543"/>
                </a:cubicBezTo>
                <a:cubicBezTo>
                  <a:pt x="232784" y="528591"/>
                  <a:pt x="180503" y="530795"/>
                  <a:pt x="72009" y="530543"/>
                </a:cubicBezTo>
                <a:cubicBezTo>
                  <a:pt x="29269" y="535458"/>
                  <a:pt x="-2170" y="495786"/>
                  <a:pt x="0" y="458534"/>
                </a:cubicBezTo>
                <a:cubicBezTo>
                  <a:pt x="5809" y="320183"/>
                  <a:pt x="17722" y="203300"/>
                  <a:pt x="0" y="72009"/>
                </a:cubicBezTo>
                <a:close/>
              </a:path>
            </a:pathLst>
          </a:custGeom>
          <a:solidFill>
            <a:srgbClr val="DCF4DC">
              <a:alpha val="32000"/>
            </a:srgbClr>
          </a:solidFill>
          <a:ln w="38100">
            <a:solidFill>
              <a:srgbClr val="DF3A0B"/>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sz="2600" dirty="0">
                <a:latin typeface="Milliard Book" panose="02010004040101010103" charset="0"/>
              </a:rPr>
              <a:t>2</a:t>
            </a:r>
            <a:endParaRPr lang="fr-FR" sz="2600" dirty="0">
              <a:latin typeface="Alegreya" panose="00000500000000000000"/>
            </a:endParaRPr>
          </a:p>
        </p:txBody>
      </p:sp>
    </p:spTree>
    <p:extLst>
      <p:ext uri="{BB962C8B-B14F-4D97-AF65-F5344CB8AC3E}">
        <p14:creationId xmlns:p14="http://schemas.microsoft.com/office/powerpoint/2010/main" val="13899798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8757C-73DE-A4A1-C960-1704BF2E528E}"/>
              </a:ext>
            </a:extLst>
          </p:cNvPr>
          <p:cNvPicPr>
            <a:picLocks noChangeAspect="1"/>
          </p:cNvPicPr>
          <p:nvPr/>
        </p:nvPicPr>
        <p:blipFill>
          <a:blip r:embed="rId3"/>
          <a:stretch>
            <a:fillRect/>
          </a:stretch>
        </p:blipFill>
        <p:spPr>
          <a:xfrm>
            <a:off x="7413930" y="-6059"/>
            <a:ext cx="1730070" cy="802230"/>
          </a:xfrm>
          <a:prstGeom prst="rect">
            <a:avLst/>
          </a:prstGeom>
        </p:spPr>
      </p:pic>
      <p:sp>
        <p:nvSpPr>
          <p:cNvPr id="30" name="ZoneTexte 10">
            <a:extLst>
              <a:ext uri="{FF2B5EF4-FFF2-40B4-BE49-F238E27FC236}">
                <a16:creationId xmlns:a16="http://schemas.microsoft.com/office/drawing/2014/main" id="{BA04A4BF-C9CC-E040-8B0A-2D8A0B984728}"/>
              </a:ext>
            </a:extLst>
          </p:cNvPr>
          <p:cNvSpPr txBox="1"/>
          <p:nvPr/>
        </p:nvSpPr>
        <p:spPr>
          <a:xfrm>
            <a:off x="180890" y="122775"/>
            <a:ext cx="6806255" cy="523220"/>
          </a:xfrm>
          <a:prstGeom prst="rect">
            <a:avLst/>
          </a:prstGeom>
          <a:solidFill>
            <a:schemeClr val="accent5">
              <a:lumMod val="20000"/>
              <a:lumOff val="80000"/>
            </a:schemeClr>
          </a:solidFill>
        </p:spPr>
        <p:txBody>
          <a:bodyPr wrap="square" rtlCol="0">
            <a:spAutoFit/>
          </a:bodyPr>
          <a:lstStyle/>
          <a:p>
            <a:r>
              <a:rPr lang="fr-FR" sz="2800" dirty="0">
                <a:latin typeface="Milliard Book" panose="02010004040101010103" charset="0"/>
              </a:rPr>
              <a:t>Perspectives</a:t>
            </a:r>
            <a:endParaRPr lang="fr-FR" sz="2800" dirty="0">
              <a:latin typeface="Alegreya" panose="00000500000000000000"/>
            </a:endParaRPr>
          </a:p>
        </p:txBody>
      </p:sp>
      <p:sp>
        <p:nvSpPr>
          <p:cNvPr id="8" name="ZoneTexte 10">
            <a:extLst>
              <a:ext uri="{FF2B5EF4-FFF2-40B4-BE49-F238E27FC236}">
                <a16:creationId xmlns:a16="http://schemas.microsoft.com/office/drawing/2014/main" id="{61C67E19-EC90-96D7-B90E-84A9BBE3E1A0}"/>
              </a:ext>
            </a:extLst>
          </p:cNvPr>
          <p:cNvSpPr txBox="1"/>
          <p:nvPr/>
        </p:nvSpPr>
        <p:spPr>
          <a:xfrm>
            <a:off x="401436" y="1068156"/>
            <a:ext cx="8285509" cy="544830"/>
          </a:xfrm>
          <a:custGeom>
            <a:avLst/>
            <a:gdLst>
              <a:gd name="connsiteX0" fmla="*/ 0 w 8285509"/>
              <a:gd name="connsiteY0" fmla="*/ 90807 h 544830"/>
              <a:gd name="connsiteX1" fmla="*/ 90807 w 8285509"/>
              <a:gd name="connsiteY1" fmla="*/ 0 h 544830"/>
              <a:gd name="connsiteX2" fmla="*/ 766132 w 8285509"/>
              <a:gd name="connsiteY2" fmla="*/ 0 h 544830"/>
              <a:gd name="connsiteX3" fmla="*/ 1522495 w 8285509"/>
              <a:gd name="connsiteY3" fmla="*/ 0 h 544830"/>
              <a:gd name="connsiteX4" fmla="*/ 2035742 w 8285509"/>
              <a:gd name="connsiteY4" fmla="*/ 0 h 544830"/>
              <a:gd name="connsiteX5" fmla="*/ 2467950 w 8285509"/>
              <a:gd name="connsiteY5" fmla="*/ 0 h 544830"/>
              <a:gd name="connsiteX6" fmla="*/ 2981196 w 8285509"/>
              <a:gd name="connsiteY6" fmla="*/ 0 h 544830"/>
              <a:gd name="connsiteX7" fmla="*/ 3575482 w 8285509"/>
              <a:gd name="connsiteY7" fmla="*/ 0 h 544830"/>
              <a:gd name="connsiteX8" fmla="*/ 4250806 w 8285509"/>
              <a:gd name="connsiteY8" fmla="*/ 0 h 544830"/>
              <a:gd name="connsiteX9" fmla="*/ 4764053 w 8285509"/>
              <a:gd name="connsiteY9" fmla="*/ 0 h 544830"/>
              <a:gd name="connsiteX10" fmla="*/ 5601456 w 8285509"/>
              <a:gd name="connsiteY10" fmla="*/ 0 h 544830"/>
              <a:gd name="connsiteX11" fmla="*/ 6276780 w 8285509"/>
              <a:gd name="connsiteY11" fmla="*/ 0 h 544830"/>
              <a:gd name="connsiteX12" fmla="*/ 7114183 w 8285509"/>
              <a:gd name="connsiteY12" fmla="*/ 0 h 544830"/>
              <a:gd name="connsiteX13" fmla="*/ 8194702 w 8285509"/>
              <a:gd name="connsiteY13" fmla="*/ 0 h 544830"/>
              <a:gd name="connsiteX14" fmla="*/ 8285509 w 8285509"/>
              <a:gd name="connsiteY14" fmla="*/ 90807 h 544830"/>
              <a:gd name="connsiteX15" fmla="*/ 8285509 w 8285509"/>
              <a:gd name="connsiteY15" fmla="*/ 454023 h 544830"/>
              <a:gd name="connsiteX16" fmla="*/ 8194702 w 8285509"/>
              <a:gd name="connsiteY16" fmla="*/ 544830 h 544830"/>
              <a:gd name="connsiteX17" fmla="*/ 7438338 w 8285509"/>
              <a:gd name="connsiteY17" fmla="*/ 544830 h 544830"/>
              <a:gd name="connsiteX18" fmla="*/ 6763014 w 8285509"/>
              <a:gd name="connsiteY18" fmla="*/ 544830 h 544830"/>
              <a:gd name="connsiteX19" fmla="*/ 5925611 w 8285509"/>
              <a:gd name="connsiteY19" fmla="*/ 544830 h 544830"/>
              <a:gd name="connsiteX20" fmla="*/ 5331326 w 8285509"/>
              <a:gd name="connsiteY20" fmla="*/ 544830 h 544830"/>
              <a:gd name="connsiteX21" fmla="*/ 4818079 w 8285509"/>
              <a:gd name="connsiteY21" fmla="*/ 544830 h 544830"/>
              <a:gd name="connsiteX22" fmla="*/ 4142755 w 8285509"/>
              <a:gd name="connsiteY22" fmla="*/ 544830 h 544830"/>
              <a:gd name="connsiteX23" fmla="*/ 3386391 w 8285509"/>
              <a:gd name="connsiteY23" fmla="*/ 544830 h 544830"/>
              <a:gd name="connsiteX24" fmla="*/ 2548988 w 8285509"/>
              <a:gd name="connsiteY24" fmla="*/ 544830 h 544830"/>
              <a:gd name="connsiteX25" fmla="*/ 1792625 w 8285509"/>
              <a:gd name="connsiteY25" fmla="*/ 544830 h 544830"/>
              <a:gd name="connsiteX26" fmla="*/ 955222 w 8285509"/>
              <a:gd name="connsiteY26" fmla="*/ 544830 h 544830"/>
              <a:gd name="connsiteX27" fmla="*/ 90807 w 8285509"/>
              <a:gd name="connsiteY27" fmla="*/ 544830 h 544830"/>
              <a:gd name="connsiteX28" fmla="*/ 0 w 8285509"/>
              <a:gd name="connsiteY28" fmla="*/ 454023 h 544830"/>
              <a:gd name="connsiteX29" fmla="*/ 0 w 8285509"/>
              <a:gd name="connsiteY29" fmla="*/ 90807 h 5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85509" h="544830" fill="none" extrusionOk="0">
                <a:moveTo>
                  <a:pt x="0" y="90807"/>
                </a:moveTo>
                <a:cubicBezTo>
                  <a:pt x="8885" y="48895"/>
                  <a:pt x="46596" y="-3552"/>
                  <a:pt x="90807" y="0"/>
                </a:cubicBezTo>
                <a:cubicBezTo>
                  <a:pt x="311395" y="-16792"/>
                  <a:pt x="433737" y="-29958"/>
                  <a:pt x="766132" y="0"/>
                </a:cubicBezTo>
                <a:cubicBezTo>
                  <a:pt x="1098528" y="29958"/>
                  <a:pt x="1177335" y="14788"/>
                  <a:pt x="1522495" y="0"/>
                </a:cubicBezTo>
                <a:cubicBezTo>
                  <a:pt x="1867655" y="-14788"/>
                  <a:pt x="1819248" y="10507"/>
                  <a:pt x="2035742" y="0"/>
                </a:cubicBezTo>
                <a:cubicBezTo>
                  <a:pt x="2252236" y="-10507"/>
                  <a:pt x="2280385" y="-9711"/>
                  <a:pt x="2467950" y="0"/>
                </a:cubicBezTo>
                <a:cubicBezTo>
                  <a:pt x="2655515" y="9711"/>
                  <a:pt x="2747926" y="-22543"/>
                  <a:pt x="2981196" y="0"/>
                </a:cubicBezTo>
                <a:cubicBezTo>
                  <a:pt x="3214466" y="22543"/>
                  <a:pt x="3375789" y="4739"/>
                  <a:pt x="3575482" y="0"/>
                </a:cubicBezTo>
                <a:cubicBezTo>
                  <a:pt x="3775175" y="-4739"/>
                  <a:pt x="3992794" y="27886"/>
                  <a:pt x="4250806" y="0"/>
                </a:cubicBezTo>
                <a:cubicBezTo>
                  <a:pt x="4508818" y="-27886"/>
                  <a:pt x="4614266" y="-22045"/>
                  <a:pt x="4764053" y="0"/>
                </a:cubicBezTo>
                <a:cubicBezTo>
                  <a:pt x="4913840" y="22045"/>
                  <a:pt x="5299396" y="15174"/>
                  <a:pt x="5601456" y="0"/>
                </a:cubicBezTo>
                <a:cubicBezTo>
                  <a:pt x="5903516" y="-15174"/>
                  <a:pt x="5984936" y="-33451"/>
                  <a:pt x="6276780" y="0"/>
                </a:cubicBezTo>
                <a:cubicBezTo>
                  <a:pt x="6568624" y="33451"/>
                  <a:pt x="6814887" y="-4716"/>
                  <a:pt x="7114183" y="0"/>
                </a:cubicBezTo>
                <a:cubicBezTo>
                  <a:pt x="7413479" y="4716"/>
                  <a:pt x="7887143" y="51438"/>
                  <a:pt x="8194702" y="0"/>
                </a:cubicBezTo>
                <a:cubicBezTo>
                  <a:pt x="8242772" y="7623"/>
                  <a:pt x="8289597" y="33772"/>
                  <a:pt x="8285509" y="90807"/>
                </a:cubicBezTo>
                <a:cubicBezTo>
                  <a:pt x="8275128" y="235009"/>
                  <a:pt x="8270397" y="318486"/>
                  <a:pt x="8285509" y="454023"/>
                </a:cubicBezTo>
                <a:cubicBezTo>
                  <a:pt x="8286186" y="497332"/>
                  <a:pt x="8246932" y="538683"/>
                  <a:pt x="8194702" y="544830"/>
                </a:cubicBezTo>
                <a:cubicBezTo>
                  <a:pt x="7836380" y="539160"/>
                  <a:pt x="7747685" y="567112"/>
                  <a:pt x="7438338" y="544830"/>
                </a:cubicBezTo>
                <a:cubicBezTo>
                  <a:pt x="7128991" y="522548"/>
                  <a:pt x="6935906" y="528072"/>
                  <a:pt x="6763014" y="544830"/>
                </a:cubicBezTo>
                <a:cubicBezTo>
                  <a:pt x="6590122" y="561588"/>
                  <a:pt x="6187898" y="541922"/>
                  <a:pt x="5925611" y="544830"/>
                </a:cubicBezTo>
                <a:cubicBezTo>
                  <a:pt x="5663324" y="547738"/>
                  <a:pt x="5471447" y="558615"/>
                  <a:pt x="5331326" y="544830"/>
                </a:cubicBezTo>
                <a:cubicBezTo>
                  <a:pt x="5191206" y="531045"/>
                  <a:pt x="5053131" y="543363"/>
                  <a:pt x="4818079" y="544830"/>
                </a:cubicBezTo>
                <a:cubicBezTo>
                  <a:pt x="4583027" y="546297"/>
                  <a:pt x="4335991" y="519864"/>
                  <a:pt x="4142755" y="544830"/>
                </a:cubicBezTo>
                <a:cubicBezTo>
                  <a:pt x="3949519" y="569796"/>
                  <a:pt x="3628592" y="560068"/>
                  <a:pt x="3386391" y="544830"/>
                </a:cubicBezTo>
                <a:cubicBezTo>
                  <a:pt x="3144190" y="529592"/>
                  <a:pt x="2842830" y="533282"/>
                  <a:pt x="2548988" y="544830"/>
                </a:cubicBezTo>
                <a:cubicBezTo>
                  <a:pt x="2255146" y="556378"/>
                  <a:pt x="2026948" y="571236"/>
                  <a:pt x="1792625" y="544830"/>
                </a:cubicBezTo>
                <a:cubicBezTo>
                  <a:pt x="1558302" y="518424"/>
                  <a:pt x="1213901" y="529174"/>
                  <a:pt x="955222" y="544830"/>
                </a:cubicBezTo>
                <a:cubicBezTo>
                  <a:pt x="696543" y="560486"/>
                  <a:pt x="400219" y="520184"/>
                  <a:pt x="90807" y="544830"/>
                </a:cubicBezTo>
                <a:cubicBezTo>
                  <a:pt x="43885" y="541486"/>
                  <a:pt x="-1587" y="509521"/>
                  <a:pt x="0" y="454023"/>
                </a:cubicBezTo>
                <a:cubicBezTo>
                  <a:pt x="-5492" y="323838"/>
                  <a:pt x="-1008" y="168425"/>
                  <a:pt x="0" y="90807"/>
                </a:cubicBezTo>
                <a:close/>
              </a:path>
              <a:path w="8285509" h="544830" stroke="0" extrusionOk="0">
                <a:moveTo>
                  <a:pt x="0" y="90807"/>
                </a:moveTo>
                <a:cubicBezTo>
                  <a:pt x="-5315" y="37378"/>
                  <a:pt x="32217" y="3167"/>
                  <a:pt x="90807" y="0"/>
                </a:cubicBezTo>
                <a:cubicBezTo>
                  <a:pt x="465565" y="20008"/>
                  <a:pt x="694310" y="-26416"/>
                  <a:pt x="928209" y="0"/>
                </a:cubicBezTo>
                <a:cubicBezTo>
                  <a:pt x="1162108" y="26416"/>
                  <a:pt x="1248527" y="26148"/>
                  <a:pt x="1522495" y="0"/>
                </a:cubicBezTo>
                <a:cubicBezTo>
                  <a:pt x="1796463" y="-26148"/>
                  <a:pt x="1844650" y="5048"/>
                  <a:pt x="2035742" y="0"/>
                </a:cubicBezTo>
                <a:cubicBezTo>
                  <a:pt x="2226834" y="-5048"/>
                  <a:pt x="2550194" y="7571"/>
                  <a:pt x="2792105" y="0"/>
                </a:cubicBezTo>
                <a:cubicBezTo>
                  <a:pt x="3034016" y="-7571"/>
                  <a:pt x="3175183" y="10170"/>
                  <a:pt x="3386391" y="0"/>
                </a:cubicBezTo>
                <a:cubicBezTo>
                  <a:pt x="3597599" y="-10170"/>
                  <a:pt x="4044865" y="12734"/>
                  <a:pt x="4223793" y="0"/>
                </a:cubicBezTo>
                <a:cubicBezTo>
                  <a:pt x="4402721" y="-12734"/>
                  <a:pt x="4496673" y="1294"/>
                  <a:pt x="4737040" y="0"/>
                </a:cubicBezTo>
                <a:cubicBezTo>
                  <a:pt x="4977407" y="-1294"/>
                  <a:pt x="5219788" y="23755"/>
                  <a:pt x="5574443" y="0"/>
                </a:cubicBezTo>
                <a:cubicBezTo>
                  <a:pt x="5929098" y="-23755"/>
                  <a:pt x="5856962" y="-14104"/>
                  <a:pt x="6006650" y="0"/>
                </a:cubicBezTo>
                <a:cubicBezTo>
                  <a:pt x="6156338" y="14104"/>
                  <a:pt x="6438154" y="12519"/>
                  <a:pt x="6681975" y="0"/>
                </a:cubicBezTo>
                <a:cubicBezTo>
                  <a:pt x="6925797" y="-12519"/>
                  <a:pt x="7071565" y="-5040"/>
                  <a:pt x="7357300" y="0"/>
                </a:cubicBezTo>
                <a:cubicBezTo>
                  <a:pt x="7643036" y="5040"/>
                  <a:pt x="7806121" y="20054"/>
                  <a:pt x="8194702" y="0"/>
                </a:cubicBezTo>
                <a:cubicBezTo>
                  <a:pt x="8251390" y="8008"/>
                  <a:pt x="8288527" y="38014"/>
                  <a:pt x="8285509" y="90807"/>
                </a:cubicBezTo>
                <a:cubicBezTo>
                  <a:pt x="8279819" y="249515"/>
                  <a:pt x="8271950" y="340606"/>
                  <a:pt x="8285509" y="454023"/>
                </a:cubicBezTo>
                <a:cubicBezTo>
                  <a:pt x="8279216" y="498245"/>
                  <a:pt x="8243139" y="542267"/>
                  <a:pt x="8194702" y="544830"/>
                </a:cubicBezTo>
                <a:cubicBezTo>
                  <a:pt x="7885811" y="513076"/>
                  <a:pt x="7623518" y="527239"/>
                  <a:pt x="7438338" y="544830"/>
                </a:cubicBezTo>
                <a:cubicBezTo>
                  <a:pt x="7253158" y="562421"/>
                  <a:pt x="7098142" y="548841"/>
                  <a:pt x="7006131" y="544830"/>
                </a:cubicBezTo>
                <a:cubicBezTo>
                  <a:pt x="6914120" y="540819"/>
                  <a:pt x="6608922" y="570027"/>
                  <a:pt x="6492884" y="544830"/>
                </a:cubicBezTo>
                <a:cubicBezTo>
                  <a:pt x="6376846" y="519633"/>
                  <a:pt x="5872107" y="568240"/>
                  <a:pt x="5655482" y="544830"/>
                </a:cubicBezTo>
                <a:cubicBezTo>
                  <a:pt x="5438857" y="521420"/>
                  <a:pt x="5158405" y="514814"/>
                  <a:pt x="4980157" y="544830"/>
                </a:cubicBezTo>
                <a:cubicBezTo>
                  <a:pt x="4801910" y="574846"/>
                  <a:pt x="4600261" y="537546"/>
                  <a:pt x="4466910" y="544830"/>
                </a:cubicBezTo>
                <a:cubicBezTo>
                  <a:pt x="4333559" y="552114"/>
                  <a:pt x="4066014" y="553081"/>
                  <a:pt x="3791586" y="544830"/>
                </a:cubicBezTo>
                <a:cubicBezTo>
                  <a:pt x="3517158" y="536579"/>
                  <a:pt x="3571395" y="531252"/>
                  <a:pt x="3359378" y="544830"/>
                </a:cubicBezTo>
                <a:cubicBezTo>
                  <a:pt x="3147361" y="558408"/>
                  <a:pt x="3046683" y="539824"/>
                  <a:pt x="2927170" y="544830"/>
                </a:cubicBezTo>
                <a:cubicBezTo>
                  <a:pt x="2807657" y="549836"/>
                  <a:pt x="2529708" y="577205"/>
                  <a:pt x="2251846" y="544830"/>
                </a:cubicBezTo>
                <a:cubicBezTo>
                  <a:pt x="1973984" y="512455"/>
                  <a:pt x="1904025" y="538823"/>
                  <a:pt x="1738599" y="544830"/>
                </a:cubicBezTo>
                <a:cubicBezTo>
                  <a:pt x="1573173" y="550837"/>
                  <a:pt x="1318067" y="528192"/>
                  <a:pt x="982235" y="544830"/>
                </a:cubicBezTo>
                <a:cubicBezTo>
                  <a:pt x="646403" y="561468"/>
                  <a:pt x="431961" y="509057"/>
                  <a:pt x="90807" y="544830"/>
                </a:cubicBezTo>
                <a:cubicBezTo>
                  <a:pt x="37771" y="553823"/>
                  <a:pt x="-972" y="501114"/>
                  <a:pt x="0" y="454023"/>
                </a:cubicBezTo>
                <a:cubicBezTo>
                  <a:pt x="-15253" y="300145"/>
                  <a:pt x="-13559" y="227367"/>
                  <a:pt x="0" y="90807"/>
                </a:cubicBezTo>
                <a:close/>
              </a:path>
            </a:pathLst>
          </a:custGeom>
          <a:solidFill>
            <a:srgbClr val="DCF4DC">
              <a:alpha val="32000"/>
            </a:srgbClr>
          </a:solidFill>
          <a:ln w="38100">
            <a:solidFill>
              <a:srgbClr val="00206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2600" i="1" dirty="0">
                <a:latin typeface="Milliard Book" panose="02010004040101010103" charset="0"/>
              </a:rPr>
              <a:t>Que veut dire la note en EPS ?</a:t>
            </a:r>
          </a:p>
        </p:txBody>
      </p:sp>
      <p:sp>
        <p:nvSpPr>
          <p:cNvPr id="5" name="ZoneTexte 10">
            <a:extLst>
              <a:ext uri="{FF2B5EF4-FFF2-40B4-BE49-F238E27FC236}">
                <a16:creationId xmlns:a16="http://schemas.microsoft.com/office/drawing/2014/main" id="{0F3A583B-9AAD-1966-C48F-749F79284FEB}"/>
              </a:ext>
            </a:extLst>
          </p:cNvPr>
          <p:cNvSpPr txBox="1"/>
          <p:nvPr/>
        </p:nvSpPr>
        <p:spPr>
          <a:xfrm>
            <a:off x="367975" y="2098539"/>
            <a:ext cx="8285509" cy="987504"/>
          </a:xfrm>
          <a:custGeom>
            <a:avLst/>
            <a:gdLst>
              <a:gd name="connsiteX0" fmla="*/ 0 w 8285509"/>
              <a:gd name="connsiteY0" fmla="*/ 164587 h 987504"/>
              <a:gd name="connsiteX1" fmla="*/ 164587 w 8285509"/>
              <a:gd name="connsiteY1" fmla="*/ 0 h 987504"/>
              <a:gd name="connsiteX2" fmla="*/ 827615 w 8285509"/>
              <a:gd name="connsiteY2" fmla="*/ 0 h 987504"/>
              <a:gd name="connsiteX3" fmla="*/ 1570206 w 8285509"/>
              <a:gd name="connsiteY3" fmla="*/ 0 h 987504"/>
              <a:gd name="connsiteX4" fmla="*/ 2074107 w 8285509"/>
              <a:gd name="connsiteY4" fmla="*/ 0 h 987504"/>
              <a:gd name="connsiteX5" fmla="*/ 2498445 w 8285509"/>
              <a:gd name="connsiteY5" fmla="*/ 0 h 987504"/>
              <a:gd name="connsiteX6" fmla="*/ 3002346 w 8285509"/>
              <a:gd name="connsiteY6" fmla="*/ 0 h 987504"/>
              <a:gd name="connsiteX7" fmla="*/ 3585811 w 8285509"/>
              <a:gd name="connsiteY7" fmla="*/ 0 h 987504"/>
              <a:gd name="connsiteX8" fmla="*/ 4248839 w 8285509"/>
              <a:gd name="connsiteY8" fmla="*/ 0 h 987504"/>
              <a:gd name="connsiteX9" fmla="*/ 4752740 w 8285509"/>
              <a:gd name="connsiteY9" fmla="*/ 0 h 987504"/>
              <a:gd name="connsiteX10" fmla="*/ 5574895 w 8285509"/>
              <a:gd name="connsiteY10" fmla="*/ 0 h 987504"/>
              <a:gd name="connsiteX11" fmla="*/ 6237923 w 8285509"/>
              <a:gd name="connsiteY11" fmla="*/ 0 h 987504"/>
              <a:gd name="connsiteX12" fmla="*/ 7060077 w 8285509"/>
              <a:gd name="connsiteY12" fmla="*/ 0 h 987504"/>
              <a:gd name="connsiteX13" fmla="*/ 8120922 w 8285509"/>
              <a:gd name="connsiteY13" fmla="*/ 0 h 987504"/>
              <a:gd name="connsiteX14" fmla="*/ 8285509 w 8285509"/>
              <a:gd name="connsiteY14" fmla="*/ 164587 h 987504"/>
              <a:gd name="connsiteX15" fmla="*/ 8285509 w 8285509"/>
              <a:gd name="connsiteY15" fmla="*/ 822917 h 987504"/>
              <a:gd name="connsiteX16" fmla="*/ 8120922 w 8285509"/>
              <a:gd name="connsiteY16" fmla="*/ 987504 h 987504"/>
              <a:gd name="connsiteX17" fmla="*/ 7378331 w 8285509"/>
              <a:gd name="connsiteY17" fmla="*/ 987504 h 987504"/>
              <a:gd name="connsiteX18" fmla="*/ 6715303 w 8285509"/>
              <a:gd name="connsiteY18" fmla="*/ 987504 h 987504"/>
              <a:gd name="connsiteX19" fmla="*/ 5893148 w 8285509"/>
              <a:gd name="connsiteY19" fmla="*/ 987504 h 987504"/>
              <a:gd name="connsiteX20" fmla="*/ 5309684 w 8285509"/>
              <a:gd name="connsiteY20" fmla="*/ 987504 h 987504"/>
              <a:gd name="connsiteX21" fmla="*/ 4805782 w 8285509"/>
              <a:gd name="connsiteY21" fmla="*/ 987504 h 987504"/>
              <a:gd name="connsiteX22" fmla="*/ 4142755 w 8285509"/>
              <a:gd name="connsiteY22" fmla="*/ 987504 h 987504"/>
              <a:gd name="connsiteX23" fmla="*/ 3400163 w 8285509"/>
              <a:gd name="connsiteY23" fmla="*/ 987504 h 987504"/>
              <a:gd name="connsiteX24" fmla="*/ 2578009 w 8285509"/>
              <a:gd name="connsiteY24" fmla="*/ 987504 h 987504"/>
              <a:gd name="connsiteX25" fmla="*/ 1835417 w 8285509"/>
              <a:gd name="connsiteY25" fmla="*/ 987504 h 987504"/>
              <a:gd name="connsiteX26" fmla="*/ 1013263 w 8285509"/>
              <a:gd name="connsiteY26" fmla="*/ 987504 h 987504"/>
              <a:gd name="connsiteX27" fmla="*/ 164587 w 8285509"/>
              <a:gd name="connsiteY27" fmla="*/ 987504 h 987504"/>
              <a:gd name="connsiteX28" fmla="*/ 0 w 8285509"/>
              <a:gd name="connsiteY28" fmla="*/ 822917 h 987504"/>
              <a:gd name="connsiteX29" fmla="*/ 0 w 8285509"/>
              <a:gd name="connsiteY29" fmla="*/ 164587 h 98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85509" h="987504" fill="none" extrusionOk="0">
                <a:moveTo>
                  <a:pt x="0" y="164587"/>
                </a:moveTo>
                <a:cubicBezTo>
                  <a:pt x="6485" y="79702"/>
                  <a:pt x="89647" y="-9542"/>
                  <a:pt x="164587" y="0"/>
                </a:cubicBezTo>
                <a:cubicBezTo>
                  <a:pt x="336795" y="-3518"/>
                  <a:pt x="545194" y="-1112"/>
                  <a:pt x="827615" y="0"/>
                </a:cubicBezTo>
                <a:cubicBezTo>
                  <a:pt x="1110036" y="1112"/>
                  <a:pt x="1337652" y="25086"/>
                  <a:pt x="1570206" y="0"/>
                </a:cubicBezTo>
                <a:cubicBezTo>
                  <a:pt x="1802760" y="-25086"/>
                  <a:pt x="1899500" y="13522"/>
                  <a:pt x="2074107" y="0"/>
                </a:cubicBezTo>
                <a:cubicBezTo>
                  <a:pt x="2248714" y="-13522"/>
                  <a:pt x="2307380" y="3308"/>
                  <a:pt x="2498445" y="0"/>
                </a:cubicBezTo>
                <a:cubicBezTo>
                  <a:pt x="2689510" y="-3308"/>
                  <a:pt x="2776422" y="23948"/>
                  <a:pt x="3002346" y="0"/>
                </a:cubicBezTo>
                <a:cubicBezTo>
                  <a:pt x="3228270" y="-23948"/>
                  <a:pt x="3427626" y="-2413"/>
                  <a:pt x="3585811" y="0"/>
                </a:cubicBezTo>
                <a:cubicBezTo>
                  <a:pt x="3743996" y="2413"/>
                  <a:pt x="4059997" y="-7219"/>
                  <a:pt x="4248839" y="0"/>
                </a:cubicBezTo>
                <a:cubicBezTo>
                  <a:pt x="4437681" y="7219"/>
                  <a:pt x="4560738" y="8756"/>
                  <a:pt x="4752740" y="0"/>
                </a:cubicBezTo>
                <a:cubicBezTo>
                  <a:pt x="4944742" y="-8756"/>
                  <a:pt x="5272052" y="-12921"/>
                  <a:pt x="5574895" y="0"/>
                </a:cubicBezTo>
                <a:cubicBezTo>
                  <a:pt x="5877739" y="12921"/>
                  <a:pt x="5974214" y="-14257"/>
                  <a:pt x="6237923" y="0"/>
                </a:cubicBezTo>
                <a:cubicBezTo>
                  <a:pt x="6501632" y="14257"/>
                  <a:pt x="6658806" y="14014"/>
                  <a:pt x="7060077" y="0"/>
                </a:cubicBezTo>
                <a:cubicBezTo>
                  <a:pt x="7461348" y="-14014"/>
                  <a:pt x="7845022" y="10018"/>
                  <a:pt x="8120922" y="0"/>
                </a:cubicBezTo>
                <a:cubicBezTo>
                  <a:pt x="8206103" y="20941"/>
                  <a:pt x="8293421" y="60363"/>
                  <a:pt x="8285509" y="164587"/>
                </a:cubicBezTo>
                <a:cubicBezTo>
                  <a:pt x="8318416" y="370393"/>
                  <a:pt x="8310405" y="603732"/>
                  <a:pt x="8285509" y="822917"/>
                </a:cubicBezTo>
                <a:cubicBezTo>
                  <a:pt x="8287675" y="891923"/>
                  <a:pt x="8217926" y="969457"/>
                  <a:pt x="8120922" y="987504"/>
                </a:cubicBezTo>
                <a:cubicBezTo>
                  <a:pt x="7820792" y="1014363"/>
                  <a:pt x="7674595" y="1005896"/>
                  <a:pt x="7378331" y="987504"/>
                </a:cubicBezTo>
                <a:cubicBezTo>
                  <a:pt x="7082067" y="969112"/>
                  <a:pt x="6945700" y="1002562"/>
                  <a:pt x="6715303" y="987504"/>
                </a:cubicBezTo>
                <a:cubicBezTo>
                  <a:pt x="6484906" y="972446"/>
                  <a:pt x="6076323" y="972140"/>
                  <a:pt x="5893148" y="987504"/>
                </a:cubicBezTo>
                <a:cubicBezTo>
                  <a:pt x="5709973" y="1002868"/>
                  <a:pt x="5482020" y="987902"/>
                  <a:pt x="5309684" y="987504"/>
                </a:cubicBezTo>
                <a:cubicBezTo>
                  <a:pt x="5137348" y="987106"/>
                  <a:pt x="4965081" y="976355"/>
                  <a:pt x="4805782" y="987504"/>
                </a:cubicBezTo>
                <a:cubicBezTo>
                  <a:pt x="4646483" y="998653"/>
                  <a:pt x="4405157" y="973482"/>
                  <a:pt x="4142755" y="987504"/>
                </a:cubicBezTo>
                <a:cubicBezTo>
                  <a:pt x="3880353" y="1001526"/>
                  <a:pt x="3666448" y="1020225"/>
                  <a:pt x="3400163" y="987504"/>
                </a:cubicBezTo>
                <a:cubicBezTo>
                  <a:pt x="3133878" y="954783"/>
                  <a:pt x="2864806" y="1015635"/>
                  <a:pt x="2578009" y="987504"/>
                </a:cubicBezTo>
                <a:cubicBezTo>
                  <a:pt x="2291212" y="959373"/>
                  <a:pt x="1992363" y="985966"/>
                  <a:pt x="1835417" y="987504"/>
                </a:cubicBezTo>
                <a:cubicBezTo>
                  <a:pt x="1678471" y="989042"/>
                  <a:pt x="1236739" y="952942"/>
                  <a:pt x="1013263" y="987504"/>
                </a:cubicBezTo>
                <a:cubicBezTo>
                  <a:pt x="789787" y="1022066"/>
                  <a:pt x="418277" y="1004739"/>
                  <a:pt x="164587" y="987504"/>
                </a:cubicBezTo>
                <a:cubicBezTo>
                  <a:pt x="77636" y="983415"/>
                  <a:pt x="-2014" y="920605"/>
                  <a:pt x="0" y="822917"/>
                </a:cubicBezTo>
                <a:cubicBezTo>
                  <a:pt x="7471" y="606135"/>
                  <a:pt x="17317" y="326909"/>
                  <a:pt x="0" y="164587"/>
                </a:cubicBezTo>
                <a:close/>
              </a:path>
              <a:path w="8285509" h="987504" stroke="0" extrusionOk="0">
                <a:moveTo>
                  <a:pt x="0" y="164587"/>
                </a:moveTo>
                <a:cubicBezTo>
                  <a:pt x="-5360" y="70382"/>
                  <a:pt x="61045" y="4745"/>
                  <a:pt x="164587" y="0"/>
                </a:cubicBezTo>
                <a:cubicBezTo>
                  <a:pt x="439223" y="8589"/>
                  <a:pt x="639869" y="35809"/>
                  <a:pt x="986742" y="0"/>
                </a:cubicBezTo>
                <a:cubicBezTo>
                  <a:pt x="1333616" y="-35809"/>
                  <a:pt x="1334216" y="-13928"/>
                  <a:pt x="1570206" y="0"/>
                </a:cubicBezTo>
                <a:cubicBezTo>
                  <a:pt x="1806196" y="13928"/>
                  <a:pt x="1929979" y="17594"/>
                  <a:pt x="2074107" y="0"/>
                </a:cubicBezTo>
                <a:cubicBezTo>
                  <a:pt x="2218235" y="-17594"/>
                  <a:pt x="2488170" y="-2269"/>
                  <a:pt x="2816699" y="0"/>
                </a:cubicBezTo>
                <a:cubicBezTo>
                  <a:pt x="3145228" y="2269"/>
                  <a:pt x="3116277" y="-10761"/>
                  <a:pt x="3400163" y="0"/>
                </a:cubicBezTo>
                <a:cubicBezTo>
                  <a:pt x="3684049" y="10761"/>
                  <a:pt x="3999823" y="25303"/>
                  <a:pt x="4222318" y="0"/>
                </a:cubicBezTo>
                <a:cubicBezTo>
                  <a:pt x="4444814" y="-25303"/>
                  <a:pt x="4564360" y="-23787"/>
                  <a:pt x="4726219" y="0"/>
                </a:cubicBezTo>
                <a:cubicBezTo>
                  <a:pt x="4888078" y="23787"/>
                  <a:pt x="5146155" y="9946"/>
                  <a:pt x="5548374" y="0"/>
                </a:cubicBezTo>
                <a:cubicBezTo>
                  <a:pt x="5950594" y="-9946"/>
                  <a:pt x="5782364" y="-3907"/>
                  <a:pt x="5972712" y="0"/>
                </a:cubicBezTo>
                <a:cubicBezTo>
                  <a:pt x="6163060" y="3907"/>
                  <a:pt x="6453062" y="-4814"/>
                  <a:pt x="6635739" y="0"/>
                </a:cubicBezTo>
                <a:cubicBezTo>
                  <a:pt x="6818416" y="4814"/>
                  <a:pt x="7137877" y="9677"/>
                  <a:pt x="7298767" y="0"/>
                </a:cubicBezTo>
                <a:cubicBezTo>
                  <a:pt x="7459657" y="-9677"/>
                  <a:pt x="7815513" y="17560"/>
                  <a:pt x="8120922" y="0"/>
                </a:cubicBezTo>
                <a:cubicBezTo>
                  <a:pt x="8221327" y="11644"/>
                  <a:pt x="8301134" y="60007"/>
                  <a:pt x="8285509" y="164587"/>
                </a:cubicBezTo>
                <a:cubicBezTo>
                  <a:pt x="8291128" y="417874"/>
                  <a:pt x="8298664" y="498637"/>
                  <a:pt x="8285509" y="822917"/>
                </a:cubicBezTo>
                <a:cubicBezTo>
                  <a:pt x="8280412" y="909013"/>
                  <a:pt x="8199884" y="969659"/>
                  <a:pt x="8120922" y="987504"/>
                </a:cubicBezTo>
                <a:cubicBezTo>
                  <a:pt x="7933236" y="993302"/>
                  <a:pt x="7742566" y="992093"/>
                  <a:pt x="7378331" y="987504"/>
                </a:cubicBezTo>
                <a:cubicBezTo>
                  <a:pt x="7014096" y="982915"/>
                  <a:pt x="7112453" y="1007597"/>
                  <a:pt x="6953993" y="987504"/>
                </a:cubicBezTo>
                <a:cubicBezTo>
                  <a:pt x="6795533" y="967411"/>
                  <a:pt x="6604657" y="973672"/>
                  <a:pt x="6450092" y="987504"/>
                </a:cubicBezTo>
                <a:cubicBezTo>
                  <a:pt x="6295527" y="1001336"/>
                  <a:pt x="6020159" y="1008956"/>
                  <a:pt x="5627937" y="987504"/>
                </a:cubicBezTo>
                <a:cubicBezTo>
                  <a:pt x="5235716" y="966052"/>
                  <a:pt x="5226281" y="967494"/>
                  <a:pt x="4964909" y="987504"/>
                </a:cubicBezTo>
                <a:cubicBezTo>
                  <a:pt x="4703537" y="1007514"/>
                  <a:pt x="4595446" y="985402"/>
                  <a:pt x="4461008" y="987504"/>
                </a:cubicBezTo>
                <a:cubicBezTo>
                  <a:pt x="4326570" y="989606"/>
                  <a:pt x="3946371" y="1010165"/>
                  <a:pt x="3797980" y="987504"/>
                </a:cubicBezTo>
                <a:cubicBezTo>
                  <a:pt x="3649589" y="964843"/>
                  <a:pt x="3516957" y="976073"/>
                  <a:pt x="3373642" y="987504"/>
                </a:cubicBezTo>
                <a:cubicBezTo>
                  <a:pt x="3230327" y="998935"/>
                  <a:pt x="3138987" y="967824"/>
                  <a:pt x="2949304" y="987504"/>
                </a:cubicBezTo>
                <a:cubicBezTo>
                  <a:pt x="2759621" y="1007184"/>
                  <a:pt x="2567441" y="961011"/>
                  <a:pt x="2286276" y="987504"/>
                </a:cubicBezTo>
                <a:cubicBezTo>
                  <a:pt x="2005111" y="1013997"/>
                  <a:pt x="1971334" y="996696"/>
                  <a:pt x="1782375" y="987504"/>
                </a:cubicBezTo>
                <a:cubicBezTo>
                  <a:pt x="1593416" y="978312"/>
                  <a:pt x="1313638" y="990131"/>
                  <a:pt x="1039784" y="987504"/>
                </a:cubicBezTo>
                <a:cubicBezTo>
                  <a:pt x="765930" y="984877"/>
                  <a:pt x="586007" y="948163"/>
                  <a:pt x="164587" y="987504"/>
                </a:cubicBezTo>
                <a:cubicBezTo>
                  <a:pt x="70371" y="997844"/>
                  <a:pt x="-766" y="911404"/>
                  <a:pt x="0" y="822917"/>
                </a:cubicBezTo>
                <a:cubicBezTo>
                  <a:pt x="14572" y="546673"/>
                  <a:pt x="28968" y="358276"/>
                  <a:pt x="0" y="164587"/>
                </a:cubicBezTo>
                <a:close/>
              </a:path>
            </a:pathLst>
          </a:custGeom>
          <a:solidFill>
            <a:srgbClr val="DCF4DC">
              <a:alpha val="32000"/>
            </a:srgbClr>
          </a:solidFill>
          <a:ln w="38100">
            <a:solidFill>
              <a:srgbClr val="00206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2600" i="1" dirty="0">
                <a:latin typeface="Milliard Book" panose="02010004040101010103" charset="0"/>
              </a:rPr>
              <a:t>Quelle partie de la note est la plus inégalitaire (voir les AFL 2025) ?</a:t>
            </a:r>
          </a:p>
        </p:txBody>
      </p:sp>
      <p:sp>
        <p:nvSpPr>
          <p:cNvPr id="2" name="ZoneTexte 10">
            <a:extLst>
              <a:ext uri="{FF2B5EF4-FFF2-40B4-BE49-F238E27FC236}">
                <a16:creationId xmlns:a16="http://schemas.microsoft.com/office/drawing/2014/main" id="{F4BDF974-A2BD-2969-91F2-621FDC89F0F5}"/>
              </a:ext>
            </a:extLst>
          </p:cNvPr>
          <p:cNvSpPr txBox="1"/>
          <p:nvPr/>
        </p:nvSpPr>
        <p:spPr>
          <a:xfrm>
            <a:off x="367975" y="3621229"/>
            <a:ext cx="8285509" cy="544830"/>
          </a:xfrm>
          <a:custGeom>
            <a:avLst/>
            <a:gdLst>
              <a:gd name="connsiteX0" fmla="*/ 0 w 8285509"/>
              <a:gd name="connsiteY0" fmla="*/ 90807 h 544830"/>
              <a:gd name="connsiteX1" fmla="*/ 90807 w 8285509"/>
              <a:gd name="connsiteY1" fmla="*/ 0 h 544830"/>
              <a:gd name="connsiteX2" fmla="*/ 766132 w 8285509"/>
              <a:gd name="connsiteY2" fmla="*/ 0 h 544830"/>
              <a:gd name="connsiteX3" fmla="*/ 1522495 w 8285509"/>
              <a:gd name="connsiteY3" fmla="*/ 0 h 544830"/>
              <a:gd name="connsiteX4" fmla="*/ 2035742 w 8285509"/>
              <a:gd name="connsiteY4" fmla="*/ 0 h 544830"/>
              <a:gd name="connsiteX5" fmla="*/ 2467950 w 8285509"/>
              <a:gd name="connsiteY5" fmla="*/ 0 h 544830"/>
              <a:gd name="connsiteX6" fmla="*/ 2981196 w 8285509"/>
              <a:gd name="connsiteY6" fmla="*/ 0 h 544830"/>
              <a:gd name="connsiteX7" fmla="*/ 3575482 w 8285509"/>
              <a:gd name="connsiteY7" fmla="*/ 0 h 544830"/>
              <a:gd name="connsiteX8" fmla="*/ 4250806 w 8285509"/>
              <a:gd name="connsiteY8" fmla="*/ 0 h 544830"/>
              <a:gd name="connsiteX9" fmla="*/ 4764053 w 8285509"/>
              <a:gd name="connsiteY9" fmla="*/ 0 h 544830"/>
              <a:gd name="connsiteX10" fmla="*/ 5601456 w 8285509"/>
              <a:gd name="connsiteY10" fmla="*/ 0 h 544830"/>
              <a:gd name="connsiteX11" fmla="*/ 6276780 w 8285509"/>
              <a:gd name="connsiteY11" fmla="*/ 0 h 544830"/>
              <a:gd name="connsiteX12" fmla="*/ 7114183 w 8285509"/>
              <a:gd name="connsiteY12" fmla="*/ 0 h 544830"/>
              <a:gd name="connsiteX13" fmla="*/ 8194702 w 8285509"/>
              <a:gd name="connsiteY13" fmla="*/ 0 h 544830"/>
              <a:gd name="connsiteX14" fmla="*/ 8285509 w 8285509"/>
              <a:gd name="connsiteY14" fmla="*/ 90807 h 544830"/>
              <a:gd name="connsiteX15" fmla="*/ 8285509 w 8285509"/>
              <a:gd name="connsiteY15" fmla="*/ 454023 h 544830"/>
              <a:gd name="connsiteX16" fmla="*/ 8194702 w 8285509"/>
              <a:gd name="connsiteY16" fmla="*/ 544830 h 544830"/>
              <a:gd name="connsiteX17" fmla="*/ 7438338 w 8285509"/>
              <a:gd name="connsiteY17" fmla="*/ 544830 h 544830"/>
              <a:gd name="connsiteX18" fmla="*/ 6763014 w 8285509"/>
              <a:gd name="connsiteY18" fmla="*/ 544830 h 544830"/>
              <a:gd name="connsiteX19" fmla="*/ 5925611 w 8285509"/>
              <a:gd name="connsiteY19" fmla="*/ 544830 h 544830"/>
              <a:gd name="connsiteX20" fmla="*/ 5331326 w 8285509"/>
              <a:gd name="connsiteY20" fmla="*/ 544830 h 544830"/>
              <a:gd name="connsiteX21" fmla="*/ 4818079 w 8285509"/>
              <a:gd name="connsiteY21" fmla="*/ 544830 h 544830"/>
              <a:gd name="connsiteX22" fmla="*/ 4142755 w 8285509"/>
              <a:gd name="connsiteY22" fmla="*/ 544830 h 544830"/>
              <a:gd name="connsiteX23" fmla="*/ 3386391 w 8285509"/>
              <a:gd name="connsiteY23" fmla="*/ 544830 h 544830"/>
              <a:gd name="connsiteX24" fmla="*/ 2548988 w 8285509"/>
              <a:gd name="connsiteY24" fmla="*/ 544830 h 544830"/>
              <a:gd name="connsiteX25" fmla="*/ 1792625 w 8285509"/>
              <a:gd name="connsiteY25" fmla="*/ 544830 h 544830"/>
              <a:gd name="connsiteX26" fmla="*/ 955222 w 8285509"/>
              <a:gd name="connsiteY26" fmla="*/ 544830 h 544830"/>
              <a:gd name="connsiteX27" fmla="*/ 90807 w 8285509"/>
              <a:gd name="connsiteY27" fmla="*/ 544830 h 544830"/>
              <a:gd name="connsiteX28" fmla="*/ 0 w 8285509"/>
              <a:gd name="connsiteY28" fmla="*/ 454023 h 544830"/>
              <a:gd name="connsiteX29" fmla="*/ 0 w 8285509"/>
              <a:gd name="connsiteY29" fmla="*/ 90807 h 5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85509" h="544830" fill="none" extrusionOk="0">
                <a:moveTo>
                  <a:pt x="0" y="90807"/>
                </a:moveTo>
                <a:cubicBezTo>
                  <a:pt x="8885" y="48895"/>
                  <a:pt x="46596" y="-3552"/>
                  <a:pt x="90807" y="0"/>
                </a:cubicBezTo>
                <a:cubicBezTo>
                  <a:pt x="311395" y="-16792"/>
                  <a:pt x="433737" y="-29958"/>
                  <a:pt x="766132" y="0"/>
                </a:cubicBezTo>
                <a:cubicBezTo>
                  <a:pt x="1098528" y="29958"/>
                  <a:pt x="1177335" y="14788"/>
                  <a:pt x="1522495" y="0"/>
                </a:cubicBezTo>
                <a:cubicBezTo>
                  <a:pt x="1867655" y="-14788"/>
                  <a:pt x="1819248" y="10507"/>
                  <a:pt x="2035742" y="0"/>
                </a:cubicBezTo>
                <a:cubicBezTo>
                  <a:pt x="2252236" y="-10507"/>
                  <a:pt x="2280385" y="-9711"/>
                  <a:pt x="2467950" y="0"/>
                </a:cubicBezTo>
                <a:cubicBezTo>
                  <a:pt x="2655515" y="9711"/>
                  <a:pt x="2747926" y="-22543"/>
                  <a:pt x="2981196" y="0"/>
                </a:cubicBezTo>
                <a:cubicBezTo>
                  <a:pt x="3214466" y="22543"/>
                  <a:pt x="3375789" y="4739"/>
                  <a:pt x="3575482" y="0"/>
                </a:cubicBezTo>
                <a:cubicBezTo>
                  <a:pt x="3775175" y="-4739"/>
                  <a:pt x="3992794" y="27886"/>
                  <a:pt x="4250806" y="0"/>
                </a:cubicBezTo>
                <a:cubicBezTo>
                  <a:pt x="4508818" y="-27886"/>
                  <a:pt x="4614266" y="-22045"/>
                  <a:pt x="4764053" y="0"/>
                </a:cubicBezTo>
                <a:cubicBezTo>
                  <a:pt x="4913840" y="22045"/>
                  <a:pt x="5299396" y="15174"/>
                  <a:pt x="5601456" y="0"/>
                </a:cubicBezTo>
                <a:cubicBezTo>
                  <a:pt x="5903516" y="-15174"/>
                  <a:pt x="5984936" y="-33451"/>
                  <a:pt x="6276780" y="0"/>
                </a:cubicBezTo>
                <a:cubicBezTo>
                  <a:pt x="6568624" y="33451"/>
                  <a:pt x="6814887" y="-4716"/>
                  <a:pt x="7114183" y="0"/>
                </a:cubicBezTo>
                <a:cubicBezTo>
                  <a:pt x="7413479" y="4716"/>
                  <a:pt x="7887143" y="51438"/>
                  <a:pt x="8194702" y="0"/>
                </a:cubicBezTo>
                <a:cubicBezTo>
                  <a:pt x="8242772" y="7623"/>
                  <a:pt x="8289597" y="33772"/>
                  <a:pt x="8285509" y="90807"/>
                </a:cubicBezTo>
                <a:cubicBezTo>
                  <a:pt x="8275128" y="235009"/>
                  <a:pt x="8270397" y="318486"/>
                  <a:pt x="8285509" y="454023"/>
                </a:cubicBezTo>
                <a:cubicBezTo>
                  <a:pt x="8286186" y="497332"/>
                  <a:pt x="8246932" y="538683"/>
                  <a:pt x="8194702" y="544830"/>
                </a:cubicBezTo>
                <a:cubicBezTo>
                  <a:pt x="7836380" y="539160"/>
                  <a:pt x="7747685" y="567112"/>
                  <a:pt x="7438338" y="544830"/>
                </a:cubicBezTo>
                <a:cubicBezTo>
                  <a:pt x="7128991" y="522548"/>
                  <a:pt x="6935906" y="528072"/>
                  <a:pt x="6763014" y="544830"/>
                </a:cubicBezTo>
                <a:cubicBezTo>
                  <a:pt x="6590122" y="561588"/>
                  <a:pt x="6187898" y="541922"/>
                  <a:pt x="5925611" y="544830"/>
                </a:cubicBezTo>
                <a:cubicBezTo>
                  <a:pt x="5663324" y="547738"/>
                  <a:pt x="5471447" y="558615"/>
                  <a:pt x="5331326" y="544830"/>
                </a:cubicBezTo>
                <a:cubicBezTo>
                  <a:pt x="5191206" y="531045"/>
                  <a:pt x="5053131" y="543363"/>
                  <a:pt x="4818079" y="544830"/>
                </a:cubicBezTo>
                <a:cubicBezTo>
                  <a:pt x="4583027" y="546297"/>
                  <a:pt x="4335991" y="519864"/>
                  <a:pt x="4142755" y="544830"/>
                </a:cubicBezTo>
                <a:cubicBezTo>
                  <a:pt x="3949519" y="569796"/>
                  <a:pt x="3628592" y="560068"/>
                  <a:pt x="3386391" y="544830"/>
                </a:cubicBezTo>
                <a:cubicBezTo>
                  <a:pt x="3144190" y="529592"/>
                  <a:pt x="2842830" y="533282"/>
                  <a:pt x="2548988" y="544830"/>
                </a:cubicBezTo>
                <a:cubicBezTo>
                  <a:pt x="2255146" y="556378"/>
                  <a:pt x="2026948" y="571236"/>
                  <a:pt x="1792625" y="544830"/>
                </a:cubicBezTo>
                <a:cubicBezTo>
                  <a:pt x="1558302" y="518424"/>
                  <a:pt x="1213901" y="529174"/>
                  <a:pt x="955222" y="544830"/>
                </a:cubicBezTo>
                <a:cubicBezTo>
                  <a:pt x="696543" y="560486"/>
                  <a:pt x="400219" y="520184"/>
                  <a:pt x="90807" y="544830"/>
                </a:cubicBezTo>
                <a:cubicBezTo>
                  <a:pt x="43885" y="541486"/>
                  <a:pt x="-1587" y="509521"/>
                  <a:pt x="0" y="454023"/>
                </a:cubicBezTo>
                <a:cubicBezTo>
                  <a:pt x="-5492" y="323838"/>
                  <a:pt x="-1008" y="168425"/>
                  <a:pt x="0" y="90807"/>
                </a:cubicBezTo>
                <a:close/>
              </a:path>
              <a:path w="8285509" h="544830" stroke="0" extrusionOk="0">
                <a:moveTo>
                  <a:pt x="0" y="90807"/>
                </a:moveTo>
                <a:cubicBezTo>
                  <a:pt x="-5315" y="37378"/>
                  <a:pt x="32217" y="3167"/>
                  <a:pt x="90807" y="0"/>
                </a:cubicBezTo>
                <a:cubicBezTo>
                  <a:pt x="465565" y="20008"/>
                  <a:pt x="694310" y="-26416"/>
                  <a:pt x="928209" y="0"/>
                </a:cubicBezTo>
                <a:cubicBezTo>
                  <a:pt x="1162108" y="26416"/>
                  <a:pt x="1248527" y="26148"/>
                  <a:pt x="1522495" y="0"/>
                </a:cubicBezTo>
                <a:cubicBezTo>
                  <a:pt x="1796463" y="-26148"/>
                  <a:pt x="1844650" y="5048"/>
                  <a:pt x="2035742" y="0"/>
                </a:cubicBezTo>
                <a:cubicBezTo>
                  <a:pt x="2226834" y="-5048"/>
                  <a:pt x="2550194" y="7571"/>
                  <a:pt x="2792105" y="0"/>
                </a:cubicBezTo>
                <a:cubicBezTo>
                  <a:pt x="3034016" y="-7571"/>
                  <a:pt x="3175183" y="10170"/>
                  <a:pt x="3386391" y="0"/>
                </a:cubicBezTo>
                <a:cubicBezTo>
                  <a:pt x="3597599" y="-10170"/>
                  <a:pt x="4044865" y="12734"/>
                  <a:pt x="4223793" y="0"/>
                </a:cubicBezTo>
                <a:cubicBezTo>
                  <a:pt x="4402721" y="-12734"/>
                  <a:pt x="4496673" y="1294"/>
                  <a:pt x="4737040" y="0"/>
                </a:cubicBezTo>
                <a:cubicBezTo>
                  <a:pt x="4977407" y="-1294"/>
                  <a:pt x="5219788" y="23755"/>
                  <a:pt x="5574443" y="0"/>
                </a:cubicBezTo>
                <a:cubicBezTo>
                  <a:pt x="5929098" y="-23755"/>
                  <a:pt x="5856962" y="-14104"/>
                  <a:pt x="6006650" y="0"/>
                </a:cubicBezTo>
                <a:cubicBezTo>
                  <a:pt x="6156338" y="14104"/>
                  <a:pt x="6438154" y="12519"/>
                  <a:pt x="6681975" y="0"/>
                </a:cubicBezTo>
                <a:cubicBezTo>
                  <a:pt x="6925797" y="-12519"/>
                  <a:pt x="7071565" y="-5040"/>
                  <a:pt x="7357300" y="0"/>
                </a:cubicBezTo>
                <a:cubicBezTo>
                  <a:pt x="7643036" y="5040"/>
                  <a:pt x="7806121" y="20054"/>
                  <a:pt x="8194702" y="0"/>
                </a:cubicBezTo>
                <a:cubicBezTo>
                  <a:pt x="8251390" y="8008"/>
                  <a:pt x="8288527" y="38014"/>
                  <a:pt x="8285509" y="90807"/>
                </a:cubicBezTo>
                <a:cubicBezTo>
                  <a:pt x="8279819" y="249515"/>
                  <a:pt x="8271950" y="340606"/>
                  <a:pt x="8285509" y="454023"/>
                </a:cubicBezTo>
                <a:cubicBezTo>
                  <a:pt x="8279216" y="498245"/>
                  <a:pt x="8243139" y="542267"/>
                  <a:pt x="8194702" y="544830"/>
                </a:cubicBezTo>
                <a:cubicBezTo>
                  <a:pt x="7885811" y="513076"/>
                  <a:pt x="7623518" y="527239"/>
                  <a:pt x="7438338" y="544830"/>
                </a:cubicBezTo>
                <a:cubicBezTo>
                  <a:pt x="7253158" y="562421"/>
                  <a:pt x="7098142" y="548841"/>
                  <a:pt x="7006131" y="544830"/>
                </a:cubicBezTo>
                <a:cubicBezTo>
                  <a:pt x="6914120" y="540819"/>
                  <a:pt x="6608922" y="570027"/>
                  <a:pt x="6492884" y="544830"/>
                </a:cubicBezTo>
                <a:cubicBezTo>
                  <a:pt x="6376846" y="519633"/>
                  <a:pt x="5872107" y="568240"/>
                  <a:pt x="5655482" y="544830"/>
                </a:cubicBezTo>
                <a:cubicBezTo>
                  <a:pt x="5438857" y="521420"/>
                  <a:pt x="5158405" y="514814"/>
                  <a:pt x="4980157" y="544830"/>
                </a:cubicBezTo>
                <a:cubicBezTo>
                  <a:pt x="4801910" y="574846"/>
                  <a:pt x="4600261" y="537546"/>
                  <a:pt x="4466910" y="544830"/>
                </a:cubicBezTo>
                <a:cubicBezTo>
                  <a:pt x="4333559" y="552114"/>
                  <a:pt x="4066014" y="553081"/>
                  <a:pt x="3791586" y="544830"/>
                </a:cubicBezTo>
                <a:cubicBezTo>
                  <a:pt x="3517158" y="536579"/>
                  <a:pt x="3571395" y="531252"/>
                  <a:pt x="3359378" y="544830"/>
                </a:cubicBezTo>
                <a:cubicBezTo>
                  <a:pt x="3147361" y="558408"/>
                  <a:pt x="3046683" y="539824"/>
                  <a:pt x="2927170" y="544830"/>
                </a:cubicBezTo>
                <a:cubicBezTo>
                  <a:pt x="2807657" y="549836"/>
                  <a:pt x="2529708" y="577205"/>
                  <a:pt x="2251846" y="544830"/>
                </a:cubicBezTo>
                <a:cubicBezTo>
                  <a:pt x="1973984" y="512455"/>
                  <a:pt x="1904025" y="538823"/>
                  <a:pt x="1738599" y="544830"/>
                </a:cubicBezTo>
                <a:cubicBezTo>
                  <a:pt x="1573173" y="550837"/>
                  <a:pt x="1318067" y="528192"/>
                  <a:pt x="982235" y="544830"/>
                </a:cubicBezTo>
                <a:cubicBezTo>
                  <a:pt x="646403" y="561468"/>
                  <a:pt x="431961" y="509057"/>
                  <a:pt x="90807" y="544830"/>
                </a:cubicBezTo>
                <a:cubicBezTo>
                  <a:pt x="37771" y="553823"/>
                  <a:pt x="-972" y="501114"/>
                  <a:pt x="0" y="454023"/>
                </a:cubicBezTo>
                <a:cubicBezTo>
                  <a:pt x="-15253" y="300145"/>
                  <a:pt x="-13559" y="227367"/>
                  <a:pt x="0" y="90807"/>
                </a:cubicBezTo>
                <a:close/>
              </a:path>
            </a:pathLst>
          </a:custGeom>
          <a:solidFill>
            <a:srgbClr val="DCF4DC">
              <a:alpha val="32000"/>
            </a:srgbClr>
          </a:solidFill>
          <a:ln w="38100">
            <a:solidFill>
              <a:srgbClr val="00206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2600" i="1" dirty="0">
                <a:latin typeface="Milliard Book" panose="02010004040101010103" charset="0"/>
              </a:rPr>
              <a:t>Faut-il et peut-on recalibrer les barèmes de notation  ?</a:t>
            </a:r>
          </a:p>
        </p:txBody>
      </p:sp>
    </p:spTree>
    <p:extLst>
      <p:ext uri="{BB962C8B-B14F-4D97-AF65-F5344CB8AC3E}">
        <p14:creationId xmlns:p14="http://schemas.microsoft.com/office/powerpoint/2010/main" val="20048318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Connecteur droit 28">
            <a:extLst>
              <a:ext uri="{FF2B5EF4-FFF2-40B4-BE49-F238E27FC236}">
                <a16:creationId xmlns:a16="http://schemas.microsoft.com/office/drawing/2014/main" id="{3030B54C-81F7-49A8-AA9A-BC0923D8999E}"/>
              </a:ext>
            </a:extLst>
          </p:cNvPr>
          <p:cNvCxnSpPr>
            <a:cxnSpLocks/>
          </p:cNvCxnSpPr>
          <p:nvPr/>
        </p:nvCxnSpPr>
        <p:spPr>
          <a:xfrm>
            <a:off x="-12470" y="4221088"/>
            <a:ext cx="9144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E264FD5B-3864-414D-BAE9-8E234CC818E9}"/>
              </a:ext>
            </a:extLst>
          </p:cNvPr>
          <p:cNvCxnSpPr>
            <a:cxnSpLocks/>
          </p:cNvCxnSpPr>
          <p:nvPr/>
        </p:nvCxnSpPr>
        <p:spPr>
          <a:xfrm>
            <a:off x="12700" y="1628800"/>
            <a:ext cx="9144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034147D-4EBF-4570-8949-21D3C797D03F}"/>
              </a:ext>
            </a:extLst>
          </p:cNvPr>
          <p:cNvSpPr/>
          <p:nvPr/>
        </p:nvSpPr>
        <p:spPr>
          <a:xfrm>
            <a:off x="287524" y="1743558"/>
            <a:ext cx="8568952" cy="23762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b="1" dirty="0">
                <a:solidFill>
                  <a:schemeClr val="tx1"/>
                </a:solidFill>
                <a:latin typeface="Milliard Book" panose="02010004040101010103" charset="0"/>
              </a:rPr>
              <a:t>Partie II : Une éducation corporelle commune ?</a:t>
            </a:r>
          </a:p>
        </p:txBody>
      </p:sp>
      <p:pic>
        <p:nvPicPr>
          <p:cNvPr id="1028" name="Picture 4" descr="Laboratoire SENS - Université Grenoble Alpes - Accueil">
            <a:extLst>
              <a:ext uri="{FF2B5EF4-FFF2-40B4-BE49-F238E27FC236}">
                <a16:creationId xmlns:a16="http://schemas.microsoft.com/office/drawing/2014/main" id="{C6F2597B-06DC-421F-7DC5-617924ACED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55" y="-42717"/>
            <a:ext cx="2171700" cy="1085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5050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0DDD81-3C3F-7725-A930-E922BD01829A}"/>
            </a:ext>
          </a:extLst>
        </p:cNvPr>
        <p:cNvGrpSpPr/>
        <p:nvPr/>
      </p:nvGrpSpPr>
      <p:grpSpPr>
        <a:xfrm>
          <a:off x="0" y="0"/>
          <a:ext cx="0" cy="0"/>
          <a:chOff x="0" y="0"/>
          <a:chExt cx="0" cy="0"/>
        </a:xfrm>
      </p:grpSpPr>
      <p:sp>
        <p:nvSpPr>
          <p:cNvPr id="30" name="ZoneTexte 10">
            <a:extLst>
              <a:ext uri="{FF2B5EF4-FFF2-40B4-BE49-F238E27FC236}">
                <a16:creationId xmlns:a16="http://schemas.microsoft.com/office/drawing/2014/main" id="{63B8ED1C-5569-17B8-B3CD-1A600A40D1A3}"/>
              </a:ext>
            </a:extLst>
          </p:cNvPr>
          <p:cNvSpPr txBox="1"/>
          <p:nvPr/>
        </p:nvSpPr>
        <p:spPr>
          <a:xfrm>
            <a:off x="180891" y="122775"/>
            <a:ext cx="6695366" cy="523220"/>
          </a:xfrm>
          <a:prstGeom prst="rect">
            <a:avLst/>
          </a:prstGeom>
          <a:solidFill>
            <a:schemeClr val="accent5">
              <a:lumMod val="20000"/>
              <a:lumOff val="80000"/>
            </a:schemeClr>
          </a:solidFill>
        </p:spPr>
        <p:txBody>
          <a:bodyPr wrap="square" rtlCol="0">
            <a:spAutoFit/>
          </a:bodyPr>
          <a:lstStyle/>
          <a:p>
            <a:r>
              <a:rPr lang="fr-FR" sz="2800" dirty="0">
                <a:latin typeface="Milliard Book" panose="02010004040101010103" charset="0"/>
              </a:rPr>
              <a:t>Entre curriculum formel et réel</a:t>
            </a:r>
            <a:endParaRPr lang="fr-FR" sz="2800" dirty="0">
              <a:latin typeface="Alegreya" panose="00000500000000000000"/>
            </a:endParaRPr>
          </a:p>
        </p:txBody>
      </p:sp>
      <p:pic>
        <p:nvPicPr>
          <p:cNvPr id="13" name="Image 12">
            <a:extLst>
              <a:ext uri="{FF2B5EF4-FFF2-40B4-BE49-F238E27FC236}">
                <a16:creationId xmlns:a16="http://schemas.microsoft.com/office/drawing/2014/main" id="{1CEC45E9-66D2-2FCE-C085-DDDBDE7BC84B}"/>
              </a:ext>
            </a:extLst>
          </p:cNvPr>
          <p:cNvPicPr>
            <a:picLocks noChangeAspect="1"/>
          </p:cNvPicPr>
          <p:nvPr/>
        </p:nvPicPr>
        <p:blipFill>
          <a:blip r:embed="rId3"/>
          <a:stretch>
            <a:fillRect/>
          </a:stretch>
        </p:blipFill>
        <p:spPr>
          <a:xfrm>
            <a:off x="1010406" y="645995"/>
            <a:ext cx="6798644" cy="4942440"/>
          </a:xfrm>
          <a:prstGeom prst="rect">
            <a:avLst/>
          </a:prstGeom>
        </p:spPr>
      </p:pic>
      <p:sp>
        <p:nvSpPr>
          <p:cNvPr id="4" name="ZoneTexte 3">
            <a:extLst>
              <a:ext uri="{FF2B5EF4-FFF2-40B4-BE49-F238E27FC236}">
                <a16:creationId xmlns:a16="http://schemas.microsoft.com/office/drawing/2014/main" id="{F93D2867-C021-7899-02C8-5F2507CBB47A}"/>
              </a:ext>
            </a:extLst>
          </p:cNvPr>
          <p:cNvSpPr txBox="1"/>
          <p:nvPr/>
        </p:nvSpPr>
        <p:spPr>
          <a:xfrm>
            <a:off x="5436096" y="5219103"/>
            <a:ext cx="3908982" cy="369332"/>
          </a:xfrm>
          <a:prstGeom prst="rect">
            <a:avLst/>
          </a:prstGeom>
          <a:noFill/>
        </p:spPr>
        <p:txBody>
          <a:bodyPr wrap="square">
            <a:spAutoFit/>
          </a:bodyPr>
          <a:lstStyle/>
          <a:p>
            <a:pPr algn="ctr"/>
            <a:r>
              <a:rPr lang="fr-FR" sz="1800" dirty="0">
                <a:latin typeface="Alegreya" panose="00000500000000000000"/>
                <a:cs typeface="Milliard" panose="020B0604020202020204" charset="0"/>
              </a:rPr>
              <a:t>Isambert-</a:t>
            </a:r>
            <a:r>
              <a:rPr lang="fr-FR" sz="1800" dirty="0" err="1">
                <a:latin typeface="Alegreya" panose="00000500000000000000"/>
                <a:cs typeface="Milliard" panose="020B0604020202020204" charset="0"/>
              </a:rPr>
              <a:t>Jamati</a:t>
            </a:r>
            <a:r>
              <a:rPr lang="fr-FR" sz="1800" dirty="0">
                <a:latin typeface="Alegreya" panose="00000500000000000000"/>
                <a:cs typeface="Milliard" panose="020B0604020202020204" charset="0"/>
              </a:rPr>
              <a:t>, 1984; </a:t>
            </a:r>
            <a:r>
              <a:rPr lang="fr-FR" sz="1800" dirty="0" err="1">
                <a:latin typeface="Alegreya" panose="00000500000000000000"/>
                <a:cs typeface="Milliard" panose="020B0604020202020204" charset="0"/>
              </a:rPr>
              <a:t>Poggi</a:t>
            </a:r>
            <a:r>
              <a:rPr lang="fr-FR" sz="1800" dirty="0">
                <a:latin typeface="Alegreya" panose="00000500000000000000"/>
                <a:cs typeface="Milliard" panose="020B0604020202020204" charset="0"/>
              </a:rPr>
              <a:t>, 2002</a:t>
            </a:r>
          </a:p>
        </p:txBody>
      </p:sp>
      <p:sp>
        <p:nvSpPr>
          <p:cNvPr id="9" name="Rectangle 8">
            <a:extLst>
              <a:ext uri="{FF2B5EF4-FFF2-40B4-BE49-F238E27FC236}">
                <a16:creationId xmlns:a16="http://schemas.microsoft.com/office/drawing/2014/main" id="{F5198AA1-F47B-326F-37FD-0B8F64CF7CBC}"/>
              </a:ext>
            </a:extLst>
          </p:cNvPr>
          <p:cNvSpPr/>
          <p:nvPr/>
        </p:nvSpPr>
        <p:spPr>
          <a:xfrm>
            <a:off x="879753" y="5612588"/>
            <a:ext cx="8242114" cy="81899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i="1" dirty="0">
                <a:solidFill>
                  <a:schemeClr val="tx1"/>
                </a:solidFill>
                <a:latin typeface="Milliard Book" panose="02010004040101010103" charset="0"/>
              </a:rPr>
              <a:t>Statut socio-économique et curriculum en EPS ?</a:t>
            </a:r>
            <a:endParaRPr lang="fr-FR" sz="2200" dirty="0">
              <a:solidFill>
                <a:schemeClr val="tx1"/>
              </a:solidFill>
              <a:latin typeface="Milliard Book" panose="02010004040101010103" charset="0"/>
            </a:endParaRPr>
          </a:p>
        </p:txBody>
      </p:sp>
      <p:pic>
        <p:nvPicPr>
          <p:cNvPr id="10" name="Picture 7">
            <a:extLst>
              <a:ext uri="{FF2B5EF4-FFF2-40B4-BE49-F238E27FC236}">
                <a16:creationId xmlns:a16="http://schemas.microsoft.com/office/drawing/2014/main" id="{5641F2DA-ED19-7019-D7DA-22775C0388AE}"/>
              </a:ext>
            </a:extLst>
          </p:cNvPr>
          <p:cNvPicPr>
            <a:picLocks noChangeAspect="1"/>
          </p:cNvPicPr>
          <p:nvPr/>
        </p:nvPicPr>
        <p:blipFill>
          <a:blip r:embed="rId4"/>
          <a:stretch>
            <a:fillRect/>
          </a:stretch>
        </p:blipFill>
        <p:spPr>
          <a:xfrm>
            <a:off x="60757" y="5620648"/>
            <a:ext cx="818996" cy="818996"/>
          </a:xfrm>
          <a:prstGeom prst="rect">
            <a:avLst/>
          </a:prstGeom>
        </p:spPr>
      </p:pic>
      <p:sp>
        <p:nvSpPr>
          <p:cNvPr id="3" name="Oval 1">
            <a:extLst>
              <a:ext uri="{FF2B5EF4-FFF2-40B4-BE49-F238E27FC236}">
                <a16:creationId xmlns:a16="http://schemas.microsoft.com/office/drawing/2014/main" id="{5DB4F831-E6DE-4924-D8EE-7720315ACFD4}"/>
              </a:ext>
            </a:extLst>
          </p:cNvPr>
          <p:cNvSpPr/>
          <p:nvPr/>
        </p:nvSpPr>
        <p:spPr>
          <a:xfrm>
            <a:off x="8388424" y="6391402"/>
            <a:ext cx="649251" cy="432048"/>
          </a:xfrm>
          <a:prstGeom prst="ellipse">
            <a:avLst/>
          </a:prstGeom>
          <a:ln>
            <a:solidFill>
              <a:srgbClr val="2C2A4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dirty="0">
                <a:latin typeface="Milliard Book" panose="02010004040101010103" charset="0"/>
              </a:rPr>
              <a:t>8</a:t>
            </a:r>
          </a:p>
        </p:txBody>
      </p:sp>
    </p:spTree>
    <p:extLst>
      <p:ext uri="{BB962C8B-B14F-4D97-AF65-F5344CB8AC3E}">
        <p14:creationId xmlns:p14="http://schemas.microsoft.com/office/powerpoint/2010/main" val="173205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8757C-73DE-A4A1-C960-1704BF2E528E}"/>
              </a:ext>
            </a:extLst>
          </p:cNvPr>
          <p:cNvPicPr>
            <a:picLocks noChangeAspect="1"/>
          </p:cNvPicPr>
          <p:nvPr/>
        </p:nvPicPr>
        <p:blipFill>
          <a:blip r:embed="rId3"/>
          <a:stretch>
            <a:fillRect/>
          </a:stretch>
        </p:blipFill>
        <p:spPr>
          <a:xfrm>
            <a:off x="7413930" y="-6059"/>
            <a:ext cx="1730070" cy="802230"/>
          </a:xfrm>
          <a:prstGeom prst="rect">
            <a:avLst/>
          </a:prstGeom>
        </p:spPr>
      </p:pic>
      <p:sp>
        <p:nvSpPr>
          <p:cNvPr id="30" name="ZoneTexte 10">
            <a:extLst>
              <a:ext uri="{FF2B5EF4-FFF2-40B4-BE49-F238E27FC236}">
                <a16:creationId xmlns:a16="http://schemas.microsoft.com/office/drawing/2014/main" id="{BA04A4BF-C9CC-E040-8B0A-2D8A0B984728}"/>
              </a:ext>
            </a:extLst>
          </p:cNvPr>
          <p:cNvSpPr txBox="1"/>
          <p:nvPr/>
        </p:nvSpPr>
        <p:spPr>
          <a:xfrm>
            <a:off x="180890" y="122775"/>
            <a:ext cx="6806255" cy="523220"/>
          </a:xfrm>
          <a:prstGeom prst="rect">
            <a:avLst/>
          </a:prstGeom>
          <a:solidFill>
            <a:schemeClr val="accent5">
              <a:lumMod val="20000"/>
              <a:lumOff val="80000"/>
            </a:schemeClr>
          </a:solidFill>
        </p:spPr>
        <p:txBody>
          <a:bodyPr wrap="square" rtlCol="0">
            <a:spAutoFit/>
          </a:bodyPr>
          <a:lstStyle/>
          <a:p>
            <a:r>
              <a:rPr lang="fr-FR" sz="2800" dirty="0">
                <a:latin typeface="Milliard Book" panose="02010004040101010103" charset="0"/>
              </a:rPr>
              <a:t>Des disparités curriculaires ?</a:t>
            </a:r>
            <a:endParaRPr lang="fr-FR" sz="2800" dirty="0">
              <a:latin typeface="Alegreya" panose="00000500000000000000"/>
            </a:endParaRPr>
          </a:p>
        </p:txBody>
      </p:sp>
      <p:sp>
        <p:nvSpPr>
          <p:cNvPr id="3" name="ZoneTexte 11">
            <a:extLst>
              <a:ext uri="{FF2B5EF4-FFF2-40B4-BE49-F238E27FC236}">
                <a16:creationId xmlns:a16="http://schemas.microsoft.com/office/drawing/2014/main" id="{5136C834-52BA-1150-0074-7439DD41B28F}"/>
              </a:ext>
            </a:extLst>
          </p:cNvPr>
          <p:cNvSpPr txBox="1"/>
          <p:nvPr/>
        </p:nvSpPr>
        <p:spPr>
          <a:xfrm>
            <a:off x="2459003" y="3456343"/>
            <a:ext cx="2924455" cy="646331"/>
          </a:xfrm>
          <a:prstGeom prst="rect">
            <a:avLst/>
          </a:prstGeom>
          <a:noFill/>
        </p:spPr>
        <p:txBody>
          <a:bodyPr wrap="square">
            <a:spAutoFit/>
          </a:bodyPr>
          <a:lstStyle/>
          <a:p>
            <a:pPr algn="ctr"/>
            <a:r>
              <a:rPr lang="fr-FR" b="1" dirty="0">
                <a:latin typeface="Milliard Book" panose="02010004040101010103"/>
              </a:rPr>
              <a:t>Programmation </a:t>
            </a:r>
          </a:p>
          <a:p>
            <a:pPr algn="ctr"/>
            <a:r>
              <a:rPr lang="fr-FR" dirty="0">
                <a:latin typeface="Milliard Book" panose="02010004040101010103"/>
              </a:rPr>
              <a:t>(</a:t>
            </a:r>
            <a:r>
              <a:rPr lang="fr-FR" dirty="0" err="1">
                <a:latin typeface="Milliard Book" panose="02010004040101010103"/>
              </a:rPr>
              <a:t>Poggi</a:t>
            </a:r>
            <a:r>
              <a:rPr lang="fr-FR" dirty="0">
                <a:latin typeface="Milliard Book" panose="02010004040101010103"/>
              </a:rPr>
              <a:t>, 2002; 2007)</a:t>
            </a:r>
          </a:p>
        </p:txBody>
      </p:sp>
      <p:sp>
        <p:nvSpPr>
          <p:cNvPr id="6" name="ZoneTexte 11">
            <a:extLst>
              <a:ext uri="{FF2B5EF4-FFF2-40B4-BE49-F238E27FC236}">
                <a16:creationId xmlns:a16="http://schemas.microsoft.com/office/drawing/2014/main" id="{BF7F5E0D-70F8-1A5E-E95E-8DADF75F12EA}"/>
              </a:ext>
            </a:extLst>
          </p:cNvPr>
          <p:cNvSpPr txBox="1"/>
          <p:nvPr/>
        </p:nvSpPr>
        <p:spPr>
          <a:xfrm>
            <a:off x="5408550" y="3456343"/>
            <a:ext cx="3296244" cy="1231106"/>
          </a:xfrm>
          <a:prstGeom prst="rect">
            <a:avLst/>
          </a:prstGeom>
          <a:noFill/>
        </p:spPr>
        <p:txBody>
          <a:bodyPr wrap="square">
            <a:spAutoFit/>
          </a:bodyPr>
          <a:lstStyle/>
          <a:p>
            <a:pPr algn="ctr"/>
            <a:r>
              <a:rPr lang="fr-FR" b="1" dirty="0">
                <a:latin typeface="Milliard (Body)"/>
              </a:rPr>
              <a:t>Objectifs méthodologiques et sociaux </a:t>
            </a:r>
          </a:p>
          <a:p>
            <a:pPr algn="ctr"/>
            <a:r>
              <a:rPr lang="fr-FR" dirty="0">
                <a:latin typeface="Milliard (Body)"/>
              </a:rPr>
              <a:t>(</a:t>
            </a:r>
            <a:r>
              <a:rPr lang="fr-FR" dirty="0" err="1">
                <a:latin typeface="Milliard (Body)"/>
              </a:rPr>
              <a:t>Poggi</a:t>
            </a:r>
            <a:r>
              <a:rPr lang="fr-FR" dirty="0">
                <a:latin typeface="Milliard (Body)"/>
              </a:rPr>
              <a:t>, 2002)</a:t>
            </a:r>
          </a:p>
          <a:p>
            <a:pPr algn="ctr"/>
            <a:endParaRPr lang="fr-FR" sz="2000" b="1" dirty="0">
              <a:latin typeface="Alegreya" panose="00000500000000000000"/>
            </a:endParaRPr>
          </a:p>
        </p:txBody>
      </p:sp>
      <p:pic>
        <p:nvPicPr>
          <p:cNvPr id="2" name="Picture 1">
            <a:extLst>
              <a:ext uri="{FF2B5EF4-FFF2-40B4-BE49-F238E27FC236}">
                <a16:creationId xmlns:a16="http://schemas.microsoft.com/office/drawing/2014/main" id="{6297D053-07BF-45FF-5285-FC54D5B478BC}"/>
              </a:ext>
            </a:extLst>
          </p:cNvPr>
          <p:cNvPicPr>
            <a:picLocks noChangeAspect="1"/>
          </p:cNvPicPr>
          <p:nvPr/>
        </p:nvPicPr>
        <p:blipFill>
          <a:blip r:embed="rId4"/>
          <a:stretch>
            <a:fillRect/>
          </a:stretch>
        </p:blipFill>
        <p:spPr>
          <a:xfrm>
            <a:off x="726087" y="5137663"/>
            <a:ext cx="818996" cy="818996"/>
          </a:xfrm>
          <a:prstGeom prst="rect">
            <a:avLst/>
          </a:prstGeom>
        </p:spPr>
      </p:pic>
      <p:sp>
        <p:nvSpPr>
          <p:cNvPr id="7" name="Rectangle 6">
            <a:extLst>
              <a:ext uri="{FF2B5EF4-FFF2-40B4-BE49-F238E27FC236}">
                <a16:creationId xmlns:a16="http://schemas.microsoft.com/office/drawing/2014/main" id="{990904F9-F4D6-3C23-AA43-153867B943C9}"/>
              </a:ext>
            </a:extLst>
          </p:cNvPr>
          <p:cNvSpPr/>
          <p:nvPr/>
        </p:nvSpPr>
        <p:spPr>
          <a:xfrm>
            <a:off x="1185042" y="5137663"/>
            <a:ext cx="7958957" cy="81899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i="1" dirty="0">
                <a:solidFill>
                  <a:schemeClr val="tx1"/>
                </a:solidFill>
                <a:latin typeface="Milliard Book" panose="02010004040101010103" charset="0"/>
              </a:rPr>
              <a:t>Quelle options/spécialités et quelles programmations en établissement défavorisé ?</a:t>
            </a:r>
            <a:endParaRPr lang="fr-FR" sz="2200" dirty="0">
              <a:solidFill>
                <a:schemeClr val="tx1"/>
              </a:solidFill>
              <a:latin typeface="Milliard Book" panose="02010004040101010103" charset="0"/>
            </a:endParaRPr>
          </a:p>
        </p:txBody>
      </p:sp>
      <p:pic>
        <p:nvPicPr>
          <p:cNvPr id="8" name="Picture 7">
            <a:extLst>
              <a:ext uri="{FF2B5EF4-FFF2-40B4-BE49-F238E27FC236}">
                <a16:creationId xmlns:a16="http://schemas.microsoft.com/office/drawing/2014/main" id="{2EABC8B3-65FB-9B59-11EF-468DAF1217C3}"/>
              </a:ext>
            </a:extLst>
          </p:cNvPr>
          <p:cNvPicPr>
            <a:picLocks noChangeAspect="1"/>
          </p:cNvPicPr>
          <p:nvPr/>
        </p:nvPicPr>
        <p:blipFill>
          <a:blip r:embed="rId4"/>
          <a:stretch>
            <a:fillRect/>
          </a:stretch>
        </p:blipFill>
        <p:spPr>
          <a:xfrm>
            <a:off x="366047" y="5137663"/>
            <a:ext cx="818996" cy="818996"/>
          </a:xfrm>
          <a:prstGeom prst="rect">
            <a:avLst/>
          </a:prstGeom>
        </p:spPr>
      </p:pic>
      <p:pic>
        <p:nvPicPr>
          <p:cNvPr id="9" name="Picture 8">
            <a:extLst>
              <a:ext uri="{FF2B5EF4-FFF2-40B4-BE49-F238E27FC236}">
                <a16:creationId xmlns:a16="http://schemas.microsoft.com/office/drawing/2014/main" id="{D2F28B2A-5FF9-30A4-35FB-6E7482BF8C9E}"/>
              </a:ext>
            </a:extLst>
          </p:cNvPr>
          <p:cNvPicPr>
            <a:picLocks noChangeAspect="1"/>
          </p:cNvPicPr>
          <p:nvPr/>
        </p:nvPicPr>
        <p:blipFill>
          <a:blip r:embed="rId5"/>
          <a:stretch>
            <a:fillRect/>
          </a:stretch>
        </p:blipFill>
        <p:spPr>
          <a:xfrm>
            <a:off x="2985384" y="1606685"/>
            <a:ext cx="1849658" cy="1849658"/>
          </a:xfrm>
          <a:prstGeom prst="rect">
            <a:avLst/>
          </a:prstGeom>
        </p:spPr>
      </p:pic>
      <p:pic>
        <p:nvPicPr>
          <p:cNvPr id="12" name="Picture 11">
            <a:extLst>
              <a:ext uri="{FF2B5EF4-FFF2-40B4-BE49-F238E27FC236}">
                <a16:creationId xmlns:a16="http://schemas.microsoft.com/office/drawing/2014/main" id="{CA76120D-2E38-86BE-0B2E-3E1DBC071F9D}"/>
              </a:ext>
            </a:extLst>
          </p:cNvPr>
          <p:cNvPicPr>
            <a:picLocks noChangeAspect="1"/>
          </p:cNvPicPr>
          <p:nvPr/>
        </p:nvPicPr>
        <p:blipFill>
          <a:blip r:embed="rId6"/>
          <a:stretch>
            <a:fillRect/>
          </a:stretch>
        </p:blipFill>
        <p:spPr>
          <a:xfrm>
            <a:off x="6344654" y="1484784"/>
            <a:ext cx="2138551" cy="2138551"/>
          </a:xfrm>
          <a:prstGeom prst="rect">
            <a:avLst/>
          </a:prstGeom>
        </p:spPr>
      </p:pic>
      <p:pic>
        <p:nvPicPr>
          <p:cNvPr id="5" name="Picture 2" descr="Courses">
            <a:extLst>
              <a:ext uri="{FF2B5EF4-FFF2-40B4-BE49-F238E27FC236}">
                <a16:creationId xmlns:a16="http://schemas.microsoft.com/office/drawing/2014/main" id="{380647CE-CEBC-4860-8B75-4C052F884CC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9552" y="1606685"/>
            <a:ext cx="1584176" cy="1587271"/>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11">
            <a:extLst>
              <a:ext uri="{FF2B5EF4-FFF2-40B4-BE49-F238E27FC236}">
                <a16:creationId xmlns:a16="http://schemas.microsoft.com/office/drawing/2014/main" id="{1B2AFEC6-AF58-51C4-8D79-418F94061D22}"/>
              </a:ext>
            </a:extLst>
          </p:cNvPr>
          <p:cNvSpPr txBox="1"/>
          <p:nvPr/>
        </p:nvSpPr>
        <p:spPr>
          <a:xfrm>
            <a:off x="-4489" y="3425565"/>
            <a:ext cx="2924455" cy="646331"/>
          </a:xfrm>
          <a:prstGeom prst="rect">
            <a:avLst/>
          </a:prstGeom>
          <a:noFill/>
        </p:spPr>
        <p:txBody>
          <a:bodyPr wrap="square">
            <a:spAutoFit/>
          </a:bodyPr>
          <a:lstStyle/>
          <a:p>
            <a:pPr algn="ctr"/>
            <a:r>
              <a:rPr lang="fr-FR" dirty="0">
                <a:latin typeface="Milliard Book" panose="02010004040101010103"/>
              </a:rPr>
              <a:t>Présence d’option en lien avec l’EPS</a:t>
            </a:r>
          </a:p>
        </p:txBody>
      </p:sp>
    </p:spTree>
    <p:extLst>
      <p:ext uri="{BB962C8B-B14F-4D97-AF65-F5344CB8AC3E}">
        <p14:creationId xmlns:p14="http://schemas.microsoft.com/office/powerpoint/2010/main" val="41999808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8757C-73DE-A4A1-C960-1704BF2E528E}"/>
              </a:ext>
            </a:extLst>
          </p:cNvPr>
          <p:cNvPicPr>
            <a:picLocks noChangeAspect="1"/>
          </p:cNvPicPr>
          <p:nvPr/>
        </p:nvPicPr>
        <p:blipFill>
          <a:blip r:embed="rId3"/>
          <a:stretch>
            <a:fillRect/>
          </a:stretch>
        </p:blipFill>
        <p:spPr>
          <a:xfrm>
            <a:off x="7413930" y="-6059"/>
            <a:ext cx="1730070" cy="802230"/>
          </a:xfrm>
          <a:prstGeom prst="rect">
            <a:avLst/>
          </a:prstGeom>
        </p:spPr>
      </p:pic>
      <p:sp>
        <p:nvSpPr>
          <p:cNvPr id="30" name="ZoneTexte 10">
            <a:extLst>
              <a:ext uri="{FF2B5EF4-FFF2-40B4-BE49-F238E27FC236}">
                <a16:creationId xmlns:a16="http://schemas.microsoft.com/office/drawing/2014/main" id="{BA04A4BF-C9CC-E040-8B0A-2D8A0B984728}"/>
              </a:ext>
            </a:extLst>
          </p:cNvPr>
          <p:cNvSpPr txBox="1"/>
          <p:nvPr/>
        </p:nvSpPr>
        <p:spPr>
          <a:xfrm>
            <a:off x="180890" y="122775"/>
            <a:ext cx="6806255" cy="523220"/>
          </a:xfrm>
          <a:prstGeom prst="rect">
            <a:avLst/>
          </a:prstGeom>
          <a:solidFill>
            <a:schemeClr val="accent5">
              <a:lumMod val="20000"/>
              <a:lumOff val="80000"/>
            </a:schemeClr>
          </a:solidFill>
        </p:spPr>
        <p:txBody>
          <a:bodyPr wrap="square" rtlCol="0">
            <a:spAutoFit/>
          </a:bodyPr>
          <a:lstStyle/>
          <a:p>
            <a:r>
              <a:rPr lang="fr-FR" sz="2800" dirty="0">
                <a:latin typeface="Milliard Book" panose="02010004040101010103" charset="0"/>
              </a:rPr>
              <a:t>Méthodologie</a:t>
            </a:r>
            <a:endParaRPr lang="fr-FR" sz="2800" dirty="0">
              <a:latin typeface="Alegreya" panose="00000500000000000000"/>
            </a:endParaRPr>
          </a:p>
        </p:txBody>
      </p:sp>
      <p:pic>
        <p:nvPicPr>
          <p:cNvPr id="2" name="Picture 1" descr="Illustration de concept abstrait de dépannage informatique">
            <a:extLst>
              <a:ext uri="{FF2B5EF4-FFF2-40B4-BE49-F238E27FC236}">
                <a16:creationId xmlns:a16="http://schemas.microsoft.com/office/drawing/2014/main" id="{9FC4FE7C-4788-E86A-31D3-268055069C6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0277" y="1387833"/>
            <a:ext cx="2121262" cy="2121262"/>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11">
            <a:extLst>
              <a:ext uri="{FF2B5EF4-FFF2-40B4-BE49-F238E27FC236}">
                <a16:creationId xmlns:a16="http://schemas.microsoft.com/office/drawing/2014/main" id="{DA3C3B09-EC70-36F1-E78E-014DE2B9AF69}"/>
              </a:ext>
            </a:extLst>
          </p:cNvPr>
          <p:cNvSpPr txBox="1"/>
          <p:nvPr/>
        </p:nvSpPr>
        <p:spPr>
          <a:xfrm>
            <a:off x="933566" y="3251877"/>
            <a:ext cx="2702516" cy="923330"/>
          </a:xfrm>
          <a:prstGeom prst="rect">
            <a:avLst/>
          </a:prstGeom>
          <a:noFill/>
        </p:spPr>
        <p:txBody>
          <a:bodyPr wrap="square">
            <a:spAutoFit/>
          </a:bodyPr>
          <a:lstStyle/>
          <a:p>
            <a:pPr algn="ctr"/>
            <a:r>
              <a:rPr lang="fr-FR" b="1" dirty="0">
                <a:latin typeface="Milliard Book" panose="02010004040101010103"/>
              </a:rPr>
              <a:t>Données BAC 2022 et 2023 </a:t>
            </a:r>
          </a:p>
          <a:p>
            <a:pPr algn="ctr"/>
            <a:r>
              <a:rPr lang="fr-FR" i="1" dirty="0">
                <a:latin typeface="Milliard Book" panose="02010004040101010103"/>
              </a:rPr>
              <a:t>n1</a:t>
            </a:r>
            <a:r>
              <a:rPr lang="fr-FR" dirty="0">
                <a:latin typeface="Milliard Book" panose="02010004040101010103"/>
              </a:rPr>
              <a:t> = 650</a:t>
            </a:r>
            <a:endParaRPr lang="fr-FR" sz="2000" dirty="0">
              <a:latin typeface="Alegreya" panose="00000500000000000000"/>
            </a:endParaRPr>
          </a:p>
        </p:txBody>
      </p:sp>
      <p:sp>
        <p:nvSpPr>
          <p:cNvPr id="5" name="ZoneTexte 11">
            <a:extLst>
              <a:ext uri="{FF2B5EF4-FFF2-40B4-BE49-F238E27FC236}">
                <a16:creationId xmlns:a16="http://schemas.microsoft.com/office/drawing/2014/main" id="{41A2D3D7-152D-3B48-A8EE-9EA43F9DCA52}"/>
              </a:ext>
            </a:extLst>
          </p:cNvPr>
          <p:cNvSpPr txBox="1"/>
          <p:nvPr/>
        </p:nvSpPr>
        <p:spPr>
          <a:xfrm>
            <a:off x="5377501" y="3205601"/>
            <a:ext cx="2702516" cy="677108"/>
          </a:xfrm>
          <a:prstGeom prst="rect">
            <a:avLst/>
          </a:prstGeom>
          <a:noFill/>
        </p:spPr>
        <p:txBody>
          <a:bodyPr wrap="square">
            <a:spAutoFit/>
          </a:bodyPr>
          <a:lstStyle/>
          <a:p>
            <a:pPr algn="ctr"/>
            <a:r>
              <a:rPr lang="fr-FR" b="1" dirty="0">
                <a:latin typeface="Milliard (Body)"/>
              </a:rPr>
              <a:t>Données administratives </a:t>
            </a:r>
          </a:p>
          <a:p>
            <a:pPr algn="ctr"/>
            <a:endParaRPr lang="fr-FR" sz="2000" b="1" dirty="0">
              <a:latin typeface="Alegreya" panose="00000500000000000000"/>
            </a:endParaRPr>
          </a:p>
        </p:txBody>
      </p:sp>
      <p:pic>
        <p:nvPicPr>
          <p:cNvPr id="6" name="Picture 5">
            <a:extLst>
              <a:ext uri="{FF2B5EF4-FFF2-40B4-BE49-F238E27FC236}">
                <a16:creationId xmlns:a16="http://schemas.microsoft.com/office/drawing/2014/main" id="{92F7CA52-F5A5-E558-58CA-BE472801E776}"/>
              </a:ext>
            </a:extLst>
          </p:cNvPr>
          <p:cNvPicPr>
            <a:picLocks noChangeAspect="1"/>
          </p:cNvPicPr>
          <p:nvPr/>
        </p:nvPicPr>
        <p:blipFill>
          <a:blip r:embed="rId5"/>
          <a:stretch>
            <a:fillRect/>
          </a:stretch>
        </p:blipFill>
        <p:spPr>
          <a:xfrm>
            <a:off x="5886509" y="1642927"/>
            <a:ext cx="1562673" cy="1562673"/>
          </a:xfrm>
          <a:prstGeom prst="rect">
            <a:avLst/>
          </a:prstGeom>
        </p:spPr>
      </p:pic>
      <p:pic>
        <p:nvPicPr>
          <p:cNvPr id="7" name="Picture 6">
            <a:extLst>
              <a:ext uri="{FF2B5EF4-FFF2-40B4-BE49-F238E27FC236}">
                <a16:creationId xmlns:a16="http://schemas.microsoft.com/office/drawing/2014/main" id="{B6570F68-F1B2-C50B-216D-BFF5E1EA76BD}"/>
              </a:ext>
            </a:extLst>
          </p:cNvPr>
          <p:cNvPicPr>
            <a:picLocks noChangeAspect="1"/>
          </p:cNvPicPr>
          <p:nvPr/>
        </p:nvPicPr>
        <p:blipFill>
          <a:blip r:embed="rId6"/>
          <a:stretch>
            <a:fillRect/>
          </a:stretch>
        </p:blipFill>
        <p:spPr>
          <a:xfrm>
            <a:off x="3702676" y="2161277"/>
            <a:ext cx="1562673" cy="1562673"/>
          </a:xfrm>
          <a:prstGeom prst="rect">
            <a:avLst/>
          </a:prstGeom>
        </p:spPr>
      </p:pic>
      <p:sp>
        <p:nvSpPr>
          <p:cNvPr id="8" name="TextBox 7">
            <a:extLst>
              <a:ext uri="{FF2B5EF4-FFF2-40B4-BE49-F238E27FC236}">
                <a16:creationId xmlns:a16="http://schemas.microsoft.com/office/drawing/2014/main" id="{FE939E84-1E18-D765-3EAD-52ECC56E3E34}"/>
              </a:ext>
            </a:extLst>
          </p:cNvPr>
          <p:cNvSpPr txBox="1"/>
          <p:nvPr/>
        </p:nvSpPr>
        <p:spPr>
          <a:xfrm>
            <a:off x="4394145" y="5852793"/>
            <a:ext cx="4283968" cy="1077218"/>
          </a:xfrm>
          <a:prstGeom prst="rect">
            <a:avLst/>
          </a:prstGeom>
          <a:noFill/>
        </p:spPr>
        <p:txBody>
          <a:bodyPr wrap="square">
            <a:spAutoFit/>
          </a:bodyPr>
          <a:lstStyle/>
          <a:p>
            <a:r>
              <a:rPr lang="fr-FR" sz="1600" b="1" dirty="0">
                <a:solidFill>
                  <a:srgbClr val="000000"/>
                </a:solidFill>
                <a:latin typeface="Times New Roman" panose="02020603050405020304" pitchFamily="18" charset="0"/>
                <a:ea typeface="Calibri" panose="020F0502020204030204" pitchFamily="34" charset="0"/>
              </a:rPr>
              <a:t>S</a:t>
            </a:r>
            <a:r>
              <a:rPr lang="fr-FR" sz="1600" b="1" dirty="0">
                <a:solidFill>
                  <a:srgbClr val="000000"/>
                </a:solidFill>
                <a:effectLst/>
                <a:latin typeface="Times New Roman" panose="02020603050405020304" pitchFamily="18" charset="0"/>
                <a:ea typeface="Calibri" panose="020F0502020204030204" pitchFamily="34" charset="0"/>
              </a:rPr>
              <a:t>ession 2022: </a:t>
            </a:r>
            <a:r>
              <a:rPr lang="fr-FR" sz="1600" dirty="0">
                <a:solidFill>
                  <a:srgbClr val="000000"/>
                </a:solidFill>
                <a:effectLst/>
                <a:latin typeface="Times New Roman" panose="02020603050405020304" pitchFamily="18" charset="0"/>
                <a:ea typeface="Calibri" panose="020F0502020204030204" pitchFamily="34" charset="0"/>
              </a:rPr>
              <a:t>Strasbourg, Montpellier, Rennes</a:t>
            </a:r>
          </a:p>
          <a:p>
            <a:r>
              <a:rPr lang="fr-FR" sz="1600" b="1" dirty="0">
                <a:solidFill>
                  <a:srgbClr val="000000"/>
                </a:solidFill>
                <a:latin typeface="Times New Roman" panose="02020603050405020304" pitchFamily="18" charset="0"/>
                <a:ea typeface="Calibri" panose="020F0502020204030204" pitchFamily="34" charset="0"/>
              </a:rPr>
              <a:t>Session 2023: </a:t>
            </a:r>
            <a:r>
              <a:rPr lang="fr-FR" sz="1600" dirty="0">
                <a:solidFill>
                  <a:srgbClr val="000000"/>
                </a:solidFill>
                <a:latin typeface="Times New Roman" panose="02020603050405020304" pitchFamily="18" charset="0"/>
                <a:ea typeface="Calibri" panose="020F0502020204030204" pitchFamily="34" charset="0"/>
              </a:rPr>
              <a:t>Versailles, Reims</a:t>
            </a:r>
          </a:p>
          <a:p>
            <a:r>
              <a:rPr lang="fr-FR" sz="1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Enquête personnelle : </a:t>
            </a:r>
            <a:r>
              <a:rPr lang="fr-FR"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Grenoble, Martinique, Créteil</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ZoneTexte 11">
            <a:extLst>
              <a:ext uri="{FF2B5EF4-FFF2-40B4-BE49-F238E27FC236}">
                <a16:creationId xmlns:a16="http://schemas.microsoft.com/office/drawing/2014/main" id="{B5D83641-5FC7-0B7C-1165-29FE620261BF}"/>
              </a:ext>
            </a:extLst>
          </p:cNvPr>
          <p:cNvSpPr txBox="1"/>
          <p:nvPr/>
        </p:nvSpPr>
        <p:spPr>
          <a:xfrm>
            <a:off x="933566" y="4047897"/>
            <a:ext cx="2702516" cy="1231106"/>
          </a:xfrm>
          <a:prstGeom prst="rect">
            <a:avLst/>
          </a:prstGeom>
          <a:noFill/>
        </p:spPr>
        <p:txBody>
          <a:bodyPr wrap="square">
            <a:spAutoFit/>
          </a:bodyPr>
          <a:lstStyle/>
          <a:p>
            <a:pPr algn="ctr"/>
            <a:r>
              <a:rPr lang="fr-FR" b="1" dirty="0">
                <a:latin typeface="Milliard Book" panose="02010004040101010103"/>
              </a:rPr>
              <a:t>Sections sportives/excellence</a:t>
            </a:r>
          </a:p>
          <a:p>
            <a:pPr algn="ctr"/>
            <a:r>
              <a:rPr lang="fr-FR" i="1" dirty="0">
                <a:latin typeface="Milliard Book" panose="02010004040101010103"/>
              </a:rPr>
              <a:t>France</a:t>
            </a:r>
            <a:endParaRPr lang="fr-FR" dirty="0">
              <a:latin typeface="Milliard Book" panose="02010004040101010103"/>
            </a:endParaRPr>
          </a:p>
          <a:p>
            <a:pPr algn="ctr"/>
            <a:endParaRPr lang="fr-FR" sz="2000" dirty="0">
              <a:latin typeface="Alegreya" panose="00000500000000000000"/>
            </a:endParaRPr>
          </a:p>
        </p:txBody>
      </p:sp>
      <p:sp>
        <p:nvSpPr>
          <p:cNvPr id="12" name="ZoneTexte 11">
            <a:extLst>
              <a:ext uri="{FF2B5EF4-FFF2-40B4-BE49-F238E27FC236}">
                <a16:creationId xmlns:a16="http://schemas.microsoft.com/office/drawing/2014/main" id="{0A8E6BE5-8FB1-A18B-4202-6EE48BEE3AAB}"/>
              </a:ext>
            </a:extLst>
          </p:cNvPr>
          <p:cNvSpPr txBox="1"/>
          <p:nvPr/>
        </p:nvSpPr>
        <p:spPr>
          <a:xfrm>
            <a:off x="932574" y="5691504"/>
            <a:ext cx="2702516" cy="954107"/>
          </a:xfrm>
          <a:prstGeom prst="rect">
            <a:avLst/>
          </a:prstGeom>
          <a:noFill/>
        </p:spPr>
        <p:txBody>
          <a:bodyPr wrap="square">
            <a:spAutoFit/>
          </a:bodyPr>
          <a:lstStyle/>
          <a:p>
            <a:pPr algn="ctr"/>
            <a:r>
              <a:rPr lang="fr-FR" b="1" dirty="0">
                <a:latin typeface="Milliard Book" panose="02010004040101010103"/>
              </a:rPr>
              <a:t>Enquête personnelle</a:t>
            </a:r>
          </a:p>
          <a:p>
            <a:pPr algn="ctr"/>
            <a:r>
              <a:rPr lang="fr-FR" dirty="0">
                <a:latin typeface="Milliard Book" panose="02010004040101010103"/>
              </a:rPr>
              <a:t>360 enseignant-e-s</a:t>
            </a:r>
          </a:p>
          <a:p>
            <a:pPr algn="ctr"/>
            <a:endParaRPr lang="fr-FR" sz="2000" dirty="0">
              <a:latin typeface="Alegreya" panose="00000500000000000000"/>
            </a:endParaRPr>
          </a:p>
        </p:txBody>
      </p:sp>
      <p:sp>
        <p:nvSpPr>
          <p:cNvPr id="13" name="ZoneTexte 11">
            <a:extLst>
              <a:ext uri="{FF2B5EF4-FFF2-40B4-BE49-F238E27FC236}">
                <a16:creationId xmlns:a16="http://schemas.microsoft.com/office/drawing/2014/main" id="{2678E55D-2265-2117-C92B-F024FCE56B92}"/>
              </a:ext>
            </a:extLst>
          </p:cNvPr>
          <p:cNvSpPr txBox="1"/>
          <p:nvPr/>
        </p:nvSpPr>
        <p:spPr>
          <a:xfrm>
            <a:off x="932574" y="4885089"/>
            <a:ext cx="2702516" cy="923330"/>
          </a:xfrm>
          <a:prstGeom prst="rect">
            <a:avLst/>
          </a:prstGeom>
          <a:noFill/>
        </p:spPr>
        <p:txBody>
          <a:bodyPr wrap="square">
            <a:spAutoFit/>
          </a:bodyPr>
          <a:lstStyle/>
          <a:p>
            <a:pPr algn="ctr"/>
            <a:r>
              <a:rPr lang="fr-FR" b="1" dirty="0">
                <a:latin typeface="Milliard Book" panose="02010004040101010103"/>
              </a:rPr>
              <a:t>Liste EPPCS/Danse arts du cirque</a:t>
            </a:r>
          </a:p>
          <a:p>
            <a:pPr algn="ctr"/>
            <a:r>
              <a:rPr lang="fr-FR" dirty="0">
                <a:latin typeface="Alegreya" panose="00000500000000000000"/>
              </a:rPr>
              <a:t>France</a:t>
            </a:r>
          </a:p>
        </p:txBody>
      </p:sp>
    </p:spTree>
    <p:extLst>
      <p:ext uri="{BB962C8B-B14F-4D97-AF65-F5344CB8AC3E}">
        <p14:creationId xmlns:p14="http://schemas.microsoft.com/office/powerpoint/2010/main" val="25354836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Connecteur droit 28">
            <a:extLst>
              <a:ext uri="{FF2B5EF4-FFF2-40B4-BE49-F238E27FC236}">
                <a16:creationId xmlns:a16="http://schemas.microsoft.com/office/drawing/2014/main" id="{3030B54C-81F7-49A8-AA9A-BC0923D8999E}"/>
              </a:ext>
            </a:extLst>
          </p:cNvPr>
          <p:cNvCxnSpPr>
            <a:cxnSpLocks/>
          </p:cNvCxnSpPr>
          <p:nvPr/>
        </p:nvCxnSpPr>
        <p:spPr>
          <a:xfrm>
            <a:off x="-12470" y="4221088"/>
            <a:ext cx="9144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E264FD5B-3864-414D-BAE9-8E234CC818E9}"/>
              </a:ext>
            </a:extLst>
          </p:cNvPr>
          <p:cNvCxnSpPr>
            <a:cxnSpLocks/>
          </p:cNvCxnSpPr>
          <p:nvPr/>
        </p:nvCxnSpPr>
        <p:spPr>
          <a:xfrm>
            <a:off x="12700" y="1628800"/>
            <a:ext cx="9144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034147D-4EBF-4570-8949-21D3C797D03F}"/>
              </a:ext>
            </a:extLst>
          </p:cNvPr>
          <p:cNvSpPr/>
          <p:nvPr/>
        </p:nvSpPr>
        <p:spPr>
          <a:xfrm>
            <a:off x="287524" y="1743558"/>
            <a:ext cx="8568952" cy="23762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b="1" dirty="0">
                <a:solidFill>
                  <a:schemeClr val="tx1"/>
                </a:solidFill>
                <a:latin typeface="Milliard Book" panose="02010004040101010103" charset="0"/>
              </a:rPr>
              <a:t>Options scolaires</a:t>
            </a:r>
          </a:p>
        </p:txBody>
      </p:sp>
      <p:pic>
        <p:nvPicPr>
          <p:cNvPr id="1028" name="Picture 4" descr="Laboratoire SENS - Université Grenoble Alpes - Accueil">
            <a:extLst>
              <a:ext uri="{FF2B5EF4-FFF2-40B4-BE49-F238E27FC236}">
                <a16:creationId xmlns:a16="http://schemas.microsoft.com/office/drawing/2014/main" id="{C6F2597B-06DC-421F-7DC5-617924ACED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55" y="-42717"/>
            <a:ext cx="2171700" cy="1085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68627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8757C-73DE-A4A1-C960-1704BF2E528E}"/>
              </a:ext>
            </a:extLst>
          </p:cNvPr>
          <p:cNvPicPr>
            <a:picLocks noChangeAspect="1"/>
          </p:cNvPicPr>
          <p:nvPr/>
        </p:nvPicPr>
        <p:blipFill>
          <a:blip r:embed="rId3"/>
          <a:stretch>
            <a:fillRect/>
          </a:stretch>
        </p:blipFill>
        <p:spPr>
          <a:xfrm>
            <a:off x="7413930" y="-6059"/>
            <a:ext cx="1730070" cy="802230"/>
          </a:xfrm>
          <a:prstGeom prst="rect">
            <a:avLst/>
          </a:prstGeom>
        </p:spPr>
      </p:pic>
      <p:sp>
        <p:nvSpPr>
          <p:cNvPr id="30" name="ZoneTexte 10">
            <a:extLst>
              <a:ext uri="{FF2B5EF4-FFF2-40B4-BE49-F238E27FC236}">
                <a16:creationId xmlns:a16="http://schemas.microsoft.com/office/drawing/2014/main" id="{BA04A4BF-C9CC-E040-8B0A-2D8A0B984728}"/>
              </a:ext>
            </a:extLst>
          </p:cNvPr>
          <p:cNvSpPr txBox="1"/>
          <p:nvPr/>
        </p:nvSpPr>
        <p:spPr>
          <a:xfrm>
            <a:off x="180890" y="122775"/>
            <a:ext cx="6806255" cy="523220"/>
          </a:xfrm>
          <a:prstGeom prst="rect">
            <a:avLst/>
          </a:prstGeom>
          <a:solidFill>
            <a:schemeClr val="accent5">
              <a:lumMod val="20000"/>
              <a:lumOff val="80000"/>
            </a:schemeClr>
          </a:solidFill>
        </p:spPr>
        <p:txBody>
          <a:bodyPr wrap="square" rtlCol="0">
            <a:spAutoFit/>
          </a:bodyPr>
          <a:lstStyle/>
          <a:p>
            <a:r>
              <a:rPr lang="fr-FR" sz="2800" dirty="0">
                <a:latin typeface="Milliard Book" panose="02010004040101010103" charset="0"/>
              </a:rPr>
              <a:t>EPPCS: une spécialité des LGT défavorisés</a:t>
            </a:r>
            <a:endParaRPr lang="fr-FR" sz="2800" dirty="0">
              <a:latin typeface="Alegreya" panose="00000500000000000000"/>
            </a:endParaRPr>
          </a:p>
        </p:txBody>
      </p:sp>
      <p:pic>
        <p:nvPicPr>
          <p:cNvPr id="2" name="Picture 1" descr="A graph showing the number of ips&#10;&#10;Description automatically generated with medium confidence">
            <a:extLst>
              <a:ext uri="{FF2B5EF4-FFF2-40B4-BE49-F238E27FC236}">
                <a16:creationId xmlns:a16="http://schemas.microsoft.com/office/drawing/2014/main" id="{840ACABC-A27D-E01F-7A3C-EBAF5DC6075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890" y="1196752"/>
            <a:ext cx="8279542" cy="5118876"/>
          </a:xfrm>
          <a:prstGeom prst="rect">
            <a:avLst/>
          </a:prstGeom>
          <a:noFill/>
          <a:ln>
            <a:noFill/>
          </a:ln>
        </p:spPr>
      </p:pic>
      <p:sp>
        <p:nvSpPr>
          <p:cNvPr id="3" name="ZoneTexte 10">
            <a:extLst>
              <a:ext uri="{FF2B5EF4-FFF2-40B4-BE49-F238E27FC236}">
                <a16:creationId xmlns:a16="http://schemas.microsoft.com/office/drawing/2014/main" id="{736B6E6B-48D0-77A3-DE49-8115E2C74A16}"/>
              </a:ext>
            </a:extLst>
          </p:cNvPr>
          <p:cNvSpPr txBox="1"/>
          <p:nvPr/>
        </p:nvSpPr>
        <p:spPr>
          <a:xfrm>
            <a:off x="3016920" y="6326305"/>
            <a:ext cx="6120680" cy="523220"/>
          </a:xfrm>
          <a:prstGeom prst="rect">
            <a:avLst/>
          </a:prstGeom>
          <a:solidFill>
            <a:schemeClr val="bg2">
              <a:lumMod val="90000"/>
            </a:schemeClr>
          </a:solidFill>
        </p:spPr>
        <p:txBody>
          <a:bodyPr wrap="square" rtlCol="0">
            <a:spAutoFit/>
          </a:bodyPr>
          <a:lstStyle/>
          <a:p>
            <a:r>
              <a:rPr lang="fr-FR" sz="2800" dirty="0">
                <a:latin typeface="Milliard Book" panose="02010004040101010103" charset="0"/>
              </a:rPr>
              <a:t>Danse/arts du cirque : pas de relation</a:t>
            </a:r>
            <a:endParaRPr lang="fr-FR" sz="2800" dirty="0">
              <a:latin typeface="Alegreya" panose="00000500000000000000"/>
            </a:endParaRPr>
          </a:p>
        </p:txBody>
      </p:sp>
    </p:spTree>
    <p:extLst>
      <p:ext uri="{BB962C8B-B14F-4D97-AF65-F5344CB8AC3E}">
        <p14:creationId xmlns:p14="http://schemas.microsoft.com/office/powerpoint/2010/main" val="1147684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8757C-73DE-A4A1-C960-1704BF2E528E}"/>
              </a:ext>
            </a:extLst>
          </p:cNvPr>
          <p:cNvPicPr>
            <a:picLocks noChangeAspect="1"/>
          </p:cNvPicPr>
          <p:nvPr/>
        </p:nvPicPr>
        <p:blipFill>
          <a:blip r:embed="rId3"/>
          <a:stretch>
            <a:fillRect/>
          </a:stretch>
        </p:blipFill>
        <p:spPr>
          <a:xfrm>
            <a:off x="7413930" y="-6059"/>
            <a:ext cx="1730070" cy="802230"/>
          </a:xfrm>
          <a:prstGeom prst="rect">
            <a:avLst/>
          </a:prstGeom>
        </p:spPr>
      </p:pic>
      <p:sp>
        <p:nvSpPr>
          <p:cNvPr id="30" name="ZoneTexte 10">
            <a:extLst>
              <a:ext uri="{FF2B5EF4-FFF2-40B4-BE49-F238E27FC236}">
                <a16:creationId xmlns:a16="http://schemas.microsoft.com/office/drawing/2014/main" id="{BA04A4BF-C9CC-E040-8B0A-2D8A0B984728}"/>
              </a:ext>
            </a:extLst>
          </p:cNvPr>
          <p:cNvSpPr txBox="1"/>
          <p:nvPr/>
        </p:nvSpPr>
        <p:spPr>
          <a:xfrm>
            <a:off x="180890" y="122775"/>
            <a:ext cx="6806255" cy="954107"/>
          </a:xfrm>
          <a:prstGeom prst="rect">
            <a:avLst/>
          </a:prstGeom>
          <a:solidFill>
            <a:schemeClr val="accent5">
              <a:lumMod val="20000"/>
              <a:lumOff val="80000"/>
            </a:schemeClr>
          </a:solidFill>
        </p:spPr>
        <p:txBody>
          <a:bodyPr wrap="square" rtlCol="0">
            <a:spAutoFit/>
          </a:bodyPr>
          <a:lstStyle/>
          <a:p>
            <a:r>
              <a:rPr lang="fr-FR" sz="2800" dirty="0">
                <a:latin typeface="Milliard Book" panose="02010004040101010103" charset="0"/>
              </a:rPr>
              <a:t>Une démocratisation des sections sportives (d’excellence) ?</a:t>
            </a:r>
            <a:endParaRPr lang="fr-FR" sz="2800" dirty="0">
              <a:latin typeface="Alegreya" panose="00000500000000000000"/>
            </a:endParaRPr>
          </a:p>
        </p:txBody>
      </p:sp>
      <p:pic>
        <p:nvPicPr>
          <p:cNvPr id="13" name="Picture 12" descr="A graph showing the value of a graph&#10;&#10;Description automatically generated with medium confidence">
            <a:extLst>
              <a:ext uri="{FF2B5EF4-FFF2-40B4-BE49-F238E27FC236}">
                <a16:creationId xmlns:a16="http://schemas.microsoft.com/office/drawing/2014/main" id="{7BFADD55-D62B-0A8F-8474-C75D0C17D7F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28" y="1347602"/>
            <a:ext cx="4392057" cy="3449550"/>
          </a:xfrm>
          <a:prstGeom prst="rect">
            <a:avLst/>
          </a:prstGeom>
          <a:noFill/>
          <a:ln>
            <a:noFill/>
          </a:ln>
        </p:spPr>
      </p:pic>
      <p:pic>
        <p:nvPicPr>
          <p:cNvPr id="14" name="Picture 13" descr="A graph with blue lines&#10;&#10;Description automatically generated">
            <a:extLst>
              <a:ext uri="{FF2B5EF4-FFF2-40B4-BE49-F238E27FC236}">
                <a16:creationId xmlns:a16="http://schemas.microsoft.com/office/drawing/2014/main" id="{8C4D5F9D-05D4-63EE-35A1-334DF980FBC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50905" y="1463576"/>
            <a:ext cx="4331196" cy="3333576"/>
          </a:xfrm>
          <a:prstGeom prst="rect">
            <a:avLst/>
          </a:prstGeom>
          <a:noFill/>
          <a:ln>
            <a:noFill/>
          </a:ln>
        </p:spPr>
      </p:pic>
    </p:spTree>
    <p:extLst>
      <p:ext uri="{BB962C8B-B14F-4D97-AF65-F5344CB8AC3E}">
        <p14:creationId xmlns:p14="http://schemas.microsoft.com/office/powerpoint/2010/main" val="20291577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Connecteur droit 28">
            <a:extLst>
              <a:ext uri="{FF2B5EF4-FFF2-40B4-BE49-F238E27FC236}">
                <a16:creationId xmlns:a16="http://schemas.microsoft.com/office/drawing/2014/main" id="{3030B54C-81F7-49A8-AA9A-BC0923D8999E}"/>
              </a:ext>
            </a:extLst>
          </p:cNvPr>
          <p:cNvCxnSpPr>
            <a:cxnSpLocks/>
          </p:cNvCxnSpPr>
          <p:nvPr/>
        </p:nvCxnSpPr>
        <p:spPr>
          <a:xfrm>
            <a:off x="-12470" y="4221088"/>
            <a:ext cx="9144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E264FD5B-3864-414D-BAE9-8E234CC818E9}"/>
              </a:ext>
            </a:extLst>
          </p:cNvPr>
          <p:cNvCxnSpPr>
            <a:cxnSpLocks/>
          </p:cNvCxnSpPr>
          <p:nvPr/>
        </p:nvCxnSpPr>
        <p:spPr>
          <a:xfrm>
            <a:off x="12700" y="1628800"/>
            <a:ext cx="9144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034147D-4EBF-4570-8949-21D3C797D03F}"/>
              </a:ext>
            </a:extLst>
          </p:cNvPr>
          <p:cNvSpPr/>
          <p:nvPr/>
        </p:nvSpPr>
        <p:spPr>
          <a:xfrm>
            <a:off x="287524" y="1743558"/>
            <a:ext cx="8568952" cy="23762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b="1" dirty="0">
                <a:solidFill>
                  <a:schemeClr val="tx1"/>
                </a:solidFill>
                <a:latin typeface="Milliard Book" panose="02010004040101010103" charset="0"/>
              </a:rPr>
              <a:t>Programmation</a:t>
            </a:r>
          </a:p>
        </p:txBody>
      </p:sp>
      <p:pic>
        <p:nvPicPr>
          <p:cNvPr id="1028" name="Picture 4" descr="Laboratoire SENS - Université Grenoble Alpes - Accueil">
            <a:extLst>
              <a:ext uri="{FF2B5EF4-FFF2-40B4-BE49-F238E27FC236}">
                <a16:creationId xmlns:a16="http://schemas.microsoft.com/office/drawing/2014/main" id="{C6F2597B-06DC-421F-7DC5-617924ACED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55" y="-42717"/>
            <a:ext cx="2171700" cy="1085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6324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8757C-73DE-A4A1-C960-1704BF2E528E}"/>
              </a:ext>
            </a:extLst>
          </p:cNvPr>
          <p:cNvPicPr>
            <a:picLocks noChangeAspect="1"/>
          </p:cNvPicPr>
          <p:nvPr/>
        </p:nvPicPr>
        <p:blipFill>
          <a:blip r:embed="rId3"/>
          <a:stretch>
            <a:fillRect/>
          </a:stretch>
        </p:blipFill>
        <p:spPr>
          <a:xfrm>
            <a:off x="7413930" y="-6059"/>
            <a:ext cx="1730070" cy="802230"/>
          </a:xfrm>
          <a:prstGeom prst="rect">
            <a:avLst/>
          </a:prstGeom>
        </p:spPr>
      </p:pic>
      <p:sp>
        <p:nvSpPr>
          <p:cNvPr id="12" name="ZoneTexte 10">
            <a:extLst>
              <a:ext uri="{FF2B5EF4-FFF2-40B4-BE49-F238E27FC236}">
                <a16:creationId xmlns:a16="http://schemas.microsoft.com/office/drawing/2014/main" id="{5E33C04E-047D-BAF2-ADB7-1FA9BB747D05}"/>
              </a:ext>
            </a:extLst>
          </p:cNvPr>
          <p:cNvSpPr txBox="1"/>
          <p:nvPr/>
        </p:nvSpPr>
        <p:spPr>
          <a:xfrm>
            <a:off x="81450" y="133446"/>
            <a:ext cx="7044290" cy="523220"/>
          </a:xfrm>
          <a:prstGeom prst="rect">
            <a:avLst/>
          </a:prstGeom>
          <a:solidFill>
            <a:schemeClr val="accent5">
              <a:lumMod val="20000"/>
              <a:lumOff val="80000"/>
            </a:schemeClr>
          </a:solidFill>
        </p:spPr>
        <p:txBody>
          <a:bodyPr wrap="square" rtlCol="0">
            <a:spAutoFit/>
          </a:bodyPr>
          <a:lstStyle/>
          <a:p>
            <a:r>
              <a:rPr lang="fr-FR" sz="2800" dirty="0">
                <a:latin typeface="Milliard Book" panose="02010004040101010103" charset="0"/>
              </a:rPr>
              <a:t>EPS au croisement des inégalités ?</a:t>
            </a:r>
            <a:endParaRPr lang="fr-FR" sz="2800" dirty="0">
              <a:latin typeface="Alegreya" panose="00000500000000000000"/>
            </a:endParaRPr>
          </a:p>
        </p:txBody>
      </p:sp>
      <p:pic>
        <p:nvPicPr>
          <p:cNvPr id="2" name="Picture 2" descr="Courses">
            <a:extLst>
              <a:ext uri="{FF2B5EF4-FFF2-40B4-BE49-F238E27FC236}">
                <a16:creationId xmlns:a16="http://schemas.microsoft.com/office/drawing/2014/main" id="{6F35229C-2C82-4AC9-6471-981C6B80AE3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2510" y="2257923"/>
            <a:ext cx="1584176" cy="1587271"/>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10">
            <a:extLst>
              <a:ext uri="{FF2B5EF4-FFF2-40B4-BE49-F238E27FC236}">
                <a16:creationId xmlns:a16="http://schemas.microsoft.com/office/drawing/2014/main" id="{38EC330D-6288-0818-7A70-31FB57F1898B}"/>
              </a:ext>
            </a:extLst>
          </p:cNvPr>
          <p:cNvSpPr txBox="1"/>
          <p:nvPr/>
        </p:nvSpPr>
        <p:spPr>
          <a:xfrm>
            <a:off x="2008494" y="3845194"/>
            <a:ext cx="1872208" cy="1107996"/>
          </a:xfrm>
          <a:prstGeom prst="rect">
            <a:avLst/>
          </a:prstGeom>
          <a:noFill/>
        </p:spPr>
        <p:txBody>
          <a:bodyPr wrap="square" rtlCol="0">
            <a:spAutoFit/>
          </a:bodyPr>
          <a:lstStyle/>
          <a:p>
            <a:pPr algn="ctr"/>
            <a:r>
              <a:rPr lang="fr-FR" sz="2200" b="1" dirty="0">
                <a:latin typeface="Milliard (Body)"/>
                <a:cs typeface="Milliard" panose="020B0604020202020204" charset="0"/>
              </a:rPr>
              <a:t>Inégalités d’activité physique</a:t>
            </a:r>
            <a:endParaRPr lang="fr-FR" sz="2200" dirty="0">
              <a:latin typeface="Milliard" panose="020B0604020202020204" charset="0"/>
              <a:cs typeface="Milliard" panose="020B0604020202020204" charset="0"/>
            </a:endParaRPr>
          </a:p>
        </p:txBody>
      </p:sp>
      <p:sp>
        <p:nvSpPr>
          <p:cNvPr id="6" name="ZoneTexte 10">
            <a:extLst>
              <a:ext uri="{FF2B5EF4-FFF2-40B4-BE49-F238E27FC236}">
                <a16:creationId xmlns:a16="http://schemas.microsoft.com/office/drawing/2014/main" id="{0417A783-452C-646E-A40A-0BD4CAABE0FB}"/>
              </a:ext>
            </a:extLst>
          </p:cNvPr>
          <p:cNvSpPr txBox="1"/>
          <p:nvPr/>
        </p:nvSpPr>
        <p:spPr>
          <a:xfrm>
            <a:off x="5078852" y="3845194"/>
            <a:ext cx="1872208" cy="769441"/>
          </a:xfrm>
          <a:prstGeom prst="rect">
            <a:avLst/>
          </a:prstGeom>
          <a:noFill/>
        </p:spPr>
        <p:txBody>
          <a:bodyPr wrap="square" rtlCol="0">
            <a:spAutoFit/>
          </a:bodyPr>
          <a:lstStyle/>
          <a:p>
            <a:pPr algn="ctr"/>
            <a:r>
              <a:rPr lang="fr-FR" sz="2200" b="1" dirty="0">
                <a:latin typeface="Milliard (Body)"/>
                <a:cs typeface="Milliard" panose="020B0604020202020204" charset="0"/>
              </a:rPr>
              <a:t>Inégalités scolaires</a:t>
            </a:r>
            <a:endParaRPr lang="fr-FR" sz="2200" dirty="0">
              <a:latin typeface="Milliard" panose="020B0604020202020204" charset="0"/>
              <a:cs typeface="Milliard" panose="020B0604020202020204" charset="0"/>
            </a:endParaRPr>
          </a:p>
        </p:txBody>
      </p:sp>
      <p:pic>
        <p:nvPicPr>
          <p:cNvPr id="7" name="Picture 6">
            <a:extLst>
              <a:ext uri="{FF2B5EF4-FFF2-40B4-BE49-F238E27FC236}">
                <a16:creationId xmlns:a16="http://schemas.microsoft.com/office/drawing/2014/main" id="{1ABC16EB-A81C-BAA7-3820-97F5C950171F}"/>
              </a:ext>
            </a:extLst>
          </p:cNvPr>
          <p:cNvPicPr>
            <a:picLocks noChangeAspect="1"/>
          </p:cNvPicPr>
          <p:nvPr/>
        </p:nvPicPr>
        <p:blipFill>
          <a:blip r:embed="rId5"/>
          <a:stretch>
            <a:fillRect/>
          </a:stretch>
        </p:blipFill>
        <p:spPr>
          <a:xfrm>
            <a:off x="4580923" y="1988840"/>
            <a:ext cx="2868067" cy="1949510"/>
          </a:xfrm>
          <a:prstGeom prst="rect">
            <a:avLst/>
          </a:prstGeom>
        </p:spPr>
      </p:pic>
    </p:spTree>
    <p:extLst>
      <p:ext uri="{BB962C8B-B14F-4D97-AF65-F5344CB8AC3E}">
        <p14:creationId xmlns:p14="http://schemas.microsoft.com/office/powerpoint/2010/main" val="21671822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8757C-73DE-A4A1-C960-1704BF2E528E}"/>
              </a:ext>
            </a:extLst>
          </p:cNvPr>
          <p:cNvPicPr>
            <a:picLocks noChangeAspect="1"/>
          </p:cNvPicPr>
          <p:nvPr/>
        </p:nvPicPr>
        <p:blipFill>
          <a:blip r:embed="rId3"/>
          <a:stretch>
            <a:fillRect/>
          </a:stretch>
        </p:blipFill>
        <p:spPr>
          <a:xfrm>
            <a:off x="7413930" y="-6059"/>
            <a:ext cx="1730070" cy="802230"/>
          </a:xfrm>
          <a:prstGeom prst="rect">
            <a:avLst/>
          </a:prstGeom>
        </p:spPr>
      </p:pic>
      <p:sp>
        <p:nvSpPr>
          <p:cNvPr id="30" name="ZoneTexte 10">
            <a:extLst>
              <a:ext uri="{FF2B5EF4-FFF2-40B4-BE49-F238E27FC236}">
                <a16:creationId xmlns:a16="http://schemas.microsoft.com/office/drawing/2014/main" id="{BA04A4BF-C9CC-E040-8B0A-2D8A0B984728}"/>
              </a:ext>
            </a:extLst>
          </p:cNvPr>
          <p:cNvSpPr txBox="1"/>
          <p:nvPr/>
        </p:nvSpPr>
        <p:spPr>
          <a:xfrm>
            <a:off x="180890" y="122775"/>
            <a:ext cx="6806255" cy="954107"/>
          </a:xfrm>
          <a:prstGeom prst="rect">
            <a:avLst/>
          </a:prstGeom>
          <a:solidFill>
            <a:schemeClr val="accent5">
              <a:lumMod val="20000"/>
              <a:lumOff val="80000"/>
            </a:schemeClr>
          </a:solidFill>
        </p:spPr>
        <p:txBody>
          <a:bodyPr wrap="square" rtlCol="0">
            <a:spAutoFit/>
          </a:bodyPr>
          <a:lstStyle/>
          <a:p>
            <a:r>
              <a:rPr lang="fr-FR" sz="2800" dirty="0">
                <a:latin typeface="Milliard Book" panose="02010004040101010103" charset="0"/>
              </a:rPr>
              <a:t>La diversité de la programmation : Une majorité de CA4 au détriment des CA2/3</a:t>
            </a:r>
            <a:endParaRPr lang="fr-FR" sz="2800" dirty="0">
              <a:latin typeface="Alegreya" panose="00000500000000000000"/>
            </a:endParaRPr>
          </a:p>
        </p:txBody>
      </p:sp>
      <p:sp>
        <p:nvSpPr>
          <p:cNvPr id="11" name="Oval 10">
            <a:extLst>
              <a:ext uri="{FF2B5EF4-FFF2-40B4-BE49-F238E27FC236}">
                <a16:creationId xmlns:a16="http://schemas.microsoft.com/office/drawing/2014/main" id="{F912C2B1-C622-D53B-F38E-1C95E4D7C522}"/>
              </a:ext>
            </a:extLst>
          </p:cNvPr>
          <p:cNvSpPr/>
          <p:nvPr/>
        </p:nvSpPr>
        <p:spPr>
          <a:xfrm>
            <a:off x="8376752" y="6391402"/>
            <a:ext cx="660924" cy="432048"/>
          </a:xfrm>
          <a:prstGeom prst="ellipse">
            <a:avLst/>
          </a:prstGeom>
          <a:ln>
            <a:solidFill>
              <a:srgbClr val="2C2A4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dirty="0">
                <a:latin typeface="Milliard Book" panose="02010004040101010103" charset="0"/>
              </a:rPr>
              <a:t>24</a:t>
            </a:r>
          </a:p>
        </p:txBody>
      </p:sp>
      <p:graphicFrame>
        <p:nvGraphicFramePr>
          <p:cNvPr id="2" name="Table 8">
            <a:extLst>
              <a:ext uri="{FF2B5EF4-FFF2-40B4-BE49-F238E27FC236}">
                <a16:creationId xmlns:a16="http://schemas.microsoft.com/office/drawing/2014/main" id="{9F461F8D-0252-9668-626E-ED9C4C8A964D}"/>
              </a:ext>
            </a:extLst>
          </p:cNvPr>
          <p:cNvGraphicFramePr>
            <a:graphicFrameLocks noGrp="1"/>
          </p:cNvGraphicFramePr>
          <p:nvPr>
            <p:extLst>
              <p:ext uri="{D42A27DB-BD31-4B8C-83A1-F6EECF244321}">
                <p14:modId xmlns:p14="http://schemas.microsoft.com/office/powerpoint/2010/main" val="1248012655"/>
              </p:ext>
            </p:extLst>
          </p:nvPr>
        </p:nvGraphicFramePr>
        <p:xfrm>
          <a:off x="611560" y="1323217"/>
          <a:ext cx="7272808" cy="4392486"/>
        </p:xfrm>
        <a:graphic>
          <a:graphicData uri="http://schemas.openxmlformats.org/drawingml/2006/table">
            <a:tbl>
              <a:tblPr firstRow="1" firstCol="1" bandRow="1">
                <a:tableStyleId>{91EBBBCC-DAD2-459C-BE2E-F6DE35CF9A28}</a:tableStyleId>
              </a:tblPr>
              <a:tblGrid>
                <a:gridCol w="1152128">
                  <a:extLst>
                    <a:ext uri="{9D8B030D-6E8A-4147-A177-3AD203B41FA5}">
                      <a16:colId xmlns:a16="http://schemas.microsoft.com/office/drawing/2014/main" val="651257077"/>
                    </a:ext>
                  </a:extLst>
                </a:gridCol>
                <a:gridCol w="6120680">
                  <a:extLst>
                    <a:ext uri="{9D8B030D-6E8A-4147-A177-3AD203B41FA5}">
                      <a16:colId xmlns:a16="http://schemas.microsoft.com/office/drawing/2014/main" val="3582174985"/>
                    </a:ext>
                  </a:extLst>
                </a:gridCol>
              </a:tblGrid>
              <a:tr h="732081">
                <a:tc>
                  <a:txBody>
                    <a:bodyPr/>
                    <a:lstStyle/>
                    <a:p>
                      <a:pPr marL="95250" marR="95250" algn="ctr">
                        <a:lnSpc>
                          <a:spcPct val="107000"/>
                        </a:lnSpc>
                        <a:spcBef>
                          <a:spcPts val="750"/>
                        </a:spcBef>
                        <a:spcAft>
                          <a:spcPts val="750"/>
                        </a:spcAft>
                      </a:pPr>
                      <a:endParaRPr lang="fr-FR" sz="2200" kern="100" dirty="0">
                        <a:solidFill>
                          <a:schemeClr val="tx1"/>
                        </a:solidFill>
                        <a:effectLst/>
                        <a:latin typeface="Milliard"/>
                        <a:ea typeface="Calibri" panose="020F0502020204030204" pitchFamily="34" charset="0"/>
                        <a:cs typeface="Times New Roman" panose="02020603050405020304" pitchFamily="18" charset="0"/>
                      </a:endParaRPr>
                    </a:p>
                  </a:txBody>
                  <a:tcPr marL="21119" marR="21119" marT="33791" marB="337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EF4"/>
                    </a:solidFill>
                  </a:tcPr>
                </a:tc>
                <a:tc>
                  <a:txBody>
                    <a:bodyPr/>
                    <a:lstStyle/>
                    <a:p>
                      <a:pPr marL="95250" marR="95250" algn="ctr">
                        <a:lnSpc>
                          <a:spcPct val="107000"/>
                        </a:lnSpc>
                        <a:spcBef>
                          <a:spcPts val="750"/>
                        </a:spcBef>
                        <a:spcAft>
                          <a:spcPts val="750"/>
                        </a:spcAft>
                      </a:pPr>
                      <a:r>
                        <a:rPr lang="fr-FR" sz="2200" kern="0" dirty="0">
                          <a:solidFill>
                            <a:schemeClr val="tx1"/>
                          </a:solidFill>
                          <a:effectLst/>
                          <a:latin typeface="Milliard"/>
                        </a:rPr>
                        <a:t>Pourcentage</a:t>
                      </a:r>
                      <a:endParaRPr lang="fr-FR" sz="2200" kern="100" dirty="0">
                        <a:solidFill>
                          <a:schemeClr val="tx1"/>
                        </a:solidFill>
                        <a:effectLst/>
                        <a:latin typeface="Milliard"/>
                        <a:ea typeface="Calibri" panose="020F0502020204030204" pitchFamily="34" charset="0"/>
                        <a:cs typeface="Times New Roman" panose="02020603050405020304" pitchFamily="18" charset="0"/>
                      </a:endParaRPr>
                    </a:p>
                  </a:txBody>
                  <a:tcPr marL="21119" marR="21119" marT="33791" marB="337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DBEEF4"/>
                    </a:solidFill>
                  </a:tcPr>
                </a:tc>
                <a:extLst>
                  <a:ext uri="{0D108BD9-81ED-4DB2-BD59-A6C34878D82A}">
                    <a16:rowId xmlns:a16="http://schemas.microsoft.com/office/drawing/2014/main" val="2736334646"/>
                  </a:ext>
                </a:extLst>
              </a:tr>
              <a:tr h="732081">
                <a:tc>
                  <a:txBody>
                    <a:bodyPr/>
                    <a:lstStyle/>
                    <a:p>
                      <a:pPr marL="95250" marR="95250">
                        <a:lnSpc>
                          <a:spcPct val="107000"/>
                        </a:lnSpc>
                        <a:spcBef>
                          <a:spcPts val="750"/>
                        </a:spcBef>
                        <a:spcAft>
                          <a:spcPts val="750"/>
                        </a:spcAft>
                      </a:pPr>
                      <a:r>
                        <a:rPr lang="fr-FR" sz="2200" kern="0" dirty="0">
                          <a:effectLst/>
                          <a:latin typeface="Milliard"/>
                        </a:rPr>
                        <a:t>CA1</a:t>
                      </a:r>
                      <a:endParaRPr lang="fr-FR" sz="2200" kern="100" dirty="0">
                        <a:effectLst/>
                        <a:latin typeface="Milliard"/>
                        <a:ea typeface="Calibri" panose="020F0502020204030204" pitchFamily="34" charset="0"/>
                        <a:cs typeface="Times New Roman" panose="02020603050405020304" pitchFamily="18" charset="0"/>
                      </a:endParaRPr>
                    </a:p>
                  </a:txBody>
                  <a:tcPr marL="21119" marR="21119" marT="33791" marB="337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5250" marR="95250" algn="ctr">
                        <a:lnSpc>
                          <a:spcPct val="107000"/>
                        </a:lnSpc>
                        <a:spcBef>
                          <a:spcPts val="750"/>
                        </a:spcBef>
                        <a:spcAft>
                          <a:spcPts val="750"/>
                        </a:spcAft>
                      </a:pPr>
                      <a:r>
                        <a:rPr lang="fr-FR" sz="2200" b="1" kern="0" dirty="0">
                          <a:solidFill>
                            <a:schemeClr val="tx1"/>
                          </a:solidFill>
                          <a:effectLst/>
                          <a:latin typeface="Milliard"/>
                        </a:rPr>
                        <a:t>11 – 25 %</a:t>
                      </a:r>
                      <a:endParaRPr lang="fr-FR" sz="2200" b="1" kern="100" dirty="0">
                        <a:solidFill>
                          <a:schemeClr val="tx1"/>
                        </a:solidFill>
                        <a:effectLst/>
                        <a:latin typeface="Milliard"/>
                        <a:ea typeface="Calibri" panose="020F0502020204030204" pitchFamily="34" charset="0"/>
                        <a:cs typeface="Times New Roman" panose="02020603050405020304" pitchFamily="18" charset="0"/>
                      </a:endParaRPr>
                    </a:p>
                  </a:txBody>
                  <a:tcPr marL="21119" marR="21119" marT="33791" marB="337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1038582"/>
                  </a:ext>
                </a:extLst>
              </a:tr>
              <a:tr h="732081">
                <a:tc>
                  <a:txBody>
                    <a:bodyPr/>
                    <a:lstStyle/>
                    <a:p>
                      <a:pPr marL="95250" marR="95250">
                        <a:lnSpc>
                          <a:spcPct val="107000"/>
                        </a:lnSpc>
                        <a:spcBef>
                          <a:spcPts val="750"/>
                        </a:spcBef>
                        <a:spcAft>
                          <a:spcPts val="750"/>
                        </a:spcAft>
                      </a:pPr>
                      <a:r>
                        <a:rPr lang="fr-FR" sz="2200" kern="0" dirty="0">
                          <a:effectLst/>
                          <a:latin typeface="Milliard"/>
                        </a:rPr>
                        <a:t>CA2</a:t>
                      </a:r>
                      <a:endParaRPr lang="fr-FR" sz="2200" kern="100" dirty="0">
                        <a:effectLst/>
                        <a:latin typeface="Milliard"/>
                        <a:ea typeface="Calibri" panose="020F0502020204030204" pitchFamily="34" charset="0"/>
                        <a:cs typeface="Times New Roman" panose="02020603050405020304" pitchFamily="18" charset="0"/>
                      </a:endParaRPr>
                    </a:p>
                  </a:txBody>
                  <a:tcPr marL="21119" marR="21119" marT="33791" marB="337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5250" marR="95250" algn="ctr">
                        <a:lnSpc>
                          <a:spcPct val="107000"/>
                        </a:lnSpc>
                        <a:spcBef>
                          <a:spcPts val="750"/>
                        </a:spcBef>
                        <a:spcAft>
                          <a:spcPts val="750"/>
                        </a:spcAft>
                      </a:pPr>
                      <a:r>
                        <a:rPr lang="fr-FR" sz="2200" b="1" kern="0" dirty="0">
                          <a:solidFill>
                            <a:srgbClr val="FF0000"/>
                          </a:solidFill>
                          <a:effectLst/>
                          <a:latin typeface="Milliard"/>
                        </a:rPr>
                        <a:t>11 – 17 %</a:t>
                      </a:r>
                      <a:endParaRPr lang="fr-FR" sz="2200" b="1" kern="100" dirty="0">
                        <a:solidFill>
                          <a:srgbClr val="FF0000"/>
                        </a:solidFill>
                        <a:effectLst/>
                        <a:latin typeface="Milliard"/>
                        <a:ea typeface="Calibri" panose="020F0502020204030204" pitchFamily="34" charset="0"/>
                        <a:cs typeface="Times New Roman" panose="02020603050405020304" pitchFamily="18" charset="0"/>
                      </a:endParaRPr>
                    </a:p>
                  </a:txBody>
                  <a:tcPr marL="21119" marR="21119" marT="33791" marB="337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42335018"/>
                  </a:ext>
                </a:extLst>
              </a:tr>
              <a:tr h="732081">
                <a:tc>
                  <a:txBody>
                    <a:bodyPr/>
                    <a:lstStyle/>
                    <a:p>
                      <a:pPr marL="95250" marR="95250">
                        <a:lnSpc>
                          <a:spcPct val="107000"/>
                        </a:lnSpc>
                        <a:spcBef>
                          <a:spcPts val="750"/>
                        </a:spcBef>
                        <a:spcAft>
                          <a:spcPts val="750"/>
                        </a:spcAft>
                      </a:pPr>
                      <a:r>
                        <a:rPr lang="fr-FR" sz="2200" kern="0" dirty="0">
                          <a:effectLst/>
                          <a:latin typeface="Milliard"/>
                        </a:rPr>
                        <a:t>CA3</a:t>
                      </a:r>
                      <a:endParaRPr lang="fr-FR" sz="2200" kern="100" dirty="0">
                        <a:effectLst/>
                        <a:latin typeface="Milliard"/>
                        <a:ea typeface="Calibri" panose="020F0502020204030204" pitchFamily="34" charset="0"/>
                        <a:cs typeface="Times New Roman" panose="02020603050405020304" pitchFamily="18" charset="0"/>
                      </a:endParaRPr>
                    </a:p>
                  </a:txBody>
                  <a:tcPr marL="21119" marR="21119" marT="33791" marB="337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5250" marR="95250" algn="ctr">
                        <a:lnSpc>
                          <a:spcPct val="107000"/>
                        </a:lnSpc>
                        <a:spcBef>
                          <a:spcPts val="750"/>
                        </a:spcBef>
                        <a:spcAft>
                          <a:spcPts val="750"/>
                        </a:spcAft>
                      </a:pPr>
                      <a:r>
                        <a:rPr lang="fr-FR" sz="2200" b="1" kern="0" dirty="0">
                          <a:solidFill>
                            <a:srgbClr val="FF0000"/>
                          </a:solidFill>
                          <a:effectLst/>
                          <a:latin typeface="Milliard"/>
                        </a:rPr>
                        <a:t>5 – 15%</a:t>
                      </a:r>
                      <a:endParaRPr lang="fr-FR" sz="2200" b="1" kern="100" dirty="0">
                        <a:solidFill>
                          <a:srgbClr val="FF0000"/>
                        </a:solidFill>
                        <a:effectLst/>
                        <a:latin typeface="Milliard"/>
                        <a:ea typeface="Calibri" panose="020F0502020204030204" pitchFamily="34" charset="0"/>
                        <a:cs typeface="Times New Roman" panose="02020603050405020304" pitchFamily="18" charset="0"/>
                      </a:endParaRPr>
                    </a:p>
                  </a:txBody>
                  <a:tcPr marL="21119" marR="21119" marT="33791" marB="337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35749412"/>
                  </a:ext>
                </a:extLst>
              </a:tr>
              <a:tr h="732081">
                <a:tc>
                  <a:txBody>
                    <a:bodyPr/>
                    <a:lstStyle/>
                    <a:p>
                      <a:pPr marL="95250" marR="95250">
                        <a:lnSpc>
                          <a:spcPct val="107000"/>
                        </a:lnSpc>
                        <a:spcBef>
                          <a:spcPts val="750"/>
                        </a:spcBef>
                        <a:spcAft>
                          <a:spcPts val="750"/>
                        </a:spcAft>
                      </a:pPr>
                      <a:r>
                        <a:rPr lang="fr-FR" sz="2200" kern="0" dirty="0">
                          <a:effectLst/>
                          <a:latin typeface="Milliard"/>
                        </a:rPr>
                        <a:t>CA4</a:t>
                      </a:r>
                      <a:endParaRPr lang="fr-FR" sz="2200" kern="100" dirty="0">
                        <a:effectLst/>
                        <a:latin typeface="Milliard"/>
                        <a:ea typeface="Calibri" panose="020F0502020204030204" pitchFamily="34" charset="0"/>
                        <a:cs typeface="Times New Roman" panose="02020603050405020304" pitchFamily="18" charset="0"/>
                      </a:endParaRPr>
                    </a:p>
                  </a:txBody>
                  <a:tcPr marL="21119" marR="21119" marT="33791" marB="337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5250" marR="95250" algn="ctr">
                        <a:lnSpc>
                          <a:spcPct val="107000"/>
                        </a:lnSpc>
                        <a:spcBef>
                          <a:spcPts val="750"/>
                        </a:spcBef>
                        <a:spcAft>
                          <a:spcPts val="750"/>
                        </a:spcAft>
                      </a:pPr>
                      <a:r>
                        <a:rPr lang="fr-FR" sz="2200" b="1" kern="0" dirty="0">
                          <a:solidFill>
                            <a:srgbClr val="00B050"/>
                          </a:solidFill>
                          <a:effectLst/>
                          <a:latin typeface="Milliard"/>
                        </a:rPr>
                        <a:t>31 – 64% </a:t>
                      </a:r>
                      <a:endParaRPr lang="fr-FR" sz="2200" b="1" kern="100" dirty="0">
                        <a:solidFill>
                          <a:srgbClr val="00B050"/>
                        </a:solidFill>
                        <a:effectLst/>
                        <a:latin typeface="Milliard"/>
                        <a:ea typeface="Calibri" panose="020F0502020204030204" pitchFamily="34" charset="0"/>
                        <a:cs typeface="Times New Roman" panose="02020603050405020304" pitchFamily="18" charset="0"/>
                      </a:endParaRPr>
                    </a:p>
                  </a:txBody>
                  <a:tcPr marL="21119" marR="21119" marT="33791" marB="337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7999606"/>
                  </a:ext>
                </a:extLst>
              </a:tr>
              <a:tr h="732081">
                <a:tc>
                  <a:txBody>
                    <a:bodyPr/>
                    <a:lstStyle/>
                    <a:p>
                      <a:pPr marL="95250" marR="95250">
                        <a:lnSpc>
                          <a:spcPct val="107000"/>
                        </a:lnSpc>
                        <a:spcBef>
                          <a:spcPts val="750"/>
                        </a:spcBef>
                        <a:spcAft>
                          <a:spcPts val="750"/>
                        </a:spcAft>
                      </a:pPr>
                      <a:r>
                        <a:rPr lang="fr-FR" sz="2200" kern="0" dirty="0">
                          <a:effectLst/>
                          <a:latin typeface="Milliard"/>
                        </a:rPr>
                        <a:t>CA5</a:t>
                      </a:r>
                      <a:endParaRPr lang="fr-FR" sz="2200" kern="100" dirty="0">
                        <a:effectLst/>
                        <a:latin typeface="Milliard"/>
                        <a:ea typeface="Calibri" panose="020F0502020204030204" pitchFamily="34" charset="0"/>
                        <a:cs typeface="Times New Roman" panose="02020603050405020304" pitchFamily="18" charset="0"/>
                      </a:endParaRPr>
                    </a:p>
                  </a:txBody>
                  <a:tcPr marL="21119" marR="21119" marT="33791" marB="337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5250" marR="95250" algn="ctr">
                        <a:lnSpc>
                          <a:spcPct val="107000"/>
                        </a:lnSpc>
                        <a:spcBef>
                          <a:spcPts val="750"/>
                        </a:spcBef>
                        <a:spcAft>
                          <a:spcPts val="750"/>
                        </a:spcAft>
                      </a:pPr>
                      <a:r>
                        <a:rPr lang="fr-FR" sz="2200" b="1" kern="0" dirty="0">
                          <a:solidFill>
                            <a:schemeClr val="tx1"/>
                          </a:solidFill>
                          <a:effectLst/>
                          <a:latin typeface="Milliard"/>
                        </a:rPr>
                        <a:t>7 - 25%</a:t>
                      </a:r>
                      <a:endParaRPr lang="fr-FR" sz="2200" b="1" kern="100" dirty="0">
                        <a:solidFill>
                          <a:schemeClr val="tx1"/>
                        </a:solidFill>
                        <a:effectLst/>
                        <a:latin typeface="Milliard"/>
                        <a:ea typeface="Calibri" panose="020F0502020204030204" pitchFamily="34" charset="0"/>
                        <a:cs typeface="Times New Roman" panose="02020603050405020304" pitchFamily="18" charset="0"/>
                      </a:endParaRPr>
                    </a:p>
                  </a:txBody>
                  <a:tcPr marL="21119" marR="21119" marT="33791" marB="337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60863556"/>
                  </a:ext>
                </a:extLst>
              </a:tr>
            </a:tbl>
          </a:graphicData>
        </a:graphic>
      </p:graphicFrame>
      <p:sp>
        <p:nvSpPr>
          <p:cNvPr id="5" name="TextBox 7">
            <a:extLst>
              <a:ext uri="{FF2B5EF4-FFF2-40B4-BE49-F238E27FC236}">
                <a16:creationId xmlns:a16="http://schemas.microsoft.com/office/drawing/2014/main" id="{F3D11672-00B2-178C-AE21-97C23BC99851}"/>
              </a:ext>
            </a:extLst>
          </p:cNvPr>
          <p:cNvSpPr txBox="1"/>
          <p:nvPr/>
        </p:nvSpPr>
        <p:spPr>
          <a:xfrm>
            <a:off x="6366038" y="6545207"/>
            <a:ext cx="2382426" cy="338554"/>
          </a:xfrm>
          <a:prstGeom prst="rect">
            <a:avLst/>
          </a:prstGeom>
          <a:noFill/>
        </p:spPr>
        <p:txBody>
          <a:bodyPr wrap="square">
            <a:spAutoFit/>
          </a:bodyPr>
          <a:lstStyle/>
          <a:p>
            <a:pPr algn="ctr"/>
            <a:r>
              <a:rPr lang="fr-FR" sz="1600" b="1" dirty="0">
                <a:solidFill>
                  <a:srgbClr val="000000"/>
                </a:solidFill>
                <a:latin typeface="Times New Roman" panose="02020603050405020304" pitchFamily="18" charset="0"/>
                <a:ea typeface="Calibri" panose="020F0502020204030204" pitchFamily="34" charset="0"/>
              </a:rPr>
              <a:t>Modèles de barrières</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Image 8">
            <a:extLst>
              <a:ext uri="{FF2B5EF4-FFF2-40B4-BE49-F238E27FC236}">
                <a16:creationId xmlns:a16="http://schemas.microsoft.com/office/drawing/2014/main" id="{46C5BE71-07EE-9451-17B6-B78576E3AB9D}"/>
              </a:ext>
            </a:extLst>
          </p:cNvPr>
          <p:cNvPicPr>
            <a:picLocks noChangeAspect="1"/>
          </p:cNvPicPr>
          <p:nvPr/>
        </p:nvPicPr>
        <p:blipFill>
          <a:blip r:embed="rId4"/>
          <a:stretch>
            <a:fillRect/>
          </a:stretch>
        </p:blipFill>
        <p:spPr>
          <a:xfrm>
            <a:off x="7067194" y="5792605"/>
            <a:ext cx="1020346" cy="790742"/>
          </a:xfrm>
          <a:prstGeom prst="rect">
            <a:avLst/>
          </a:prstGeom>
        </p:spPr>
      </p:pic>
    </p:spTree>
    <p:extLst>
      <p:ext uri="{BB962C8B-B14F-4D97-AF65-F5344CB8AC3E}">
        <p14:creationId xmlns:p14="http://schemas.microsoft.com/office/powerpoint/2010/main" val="25090528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8757C-73DE-A4A1-C960-1704BF2E528E}"/>
              </a:ext>
            </a:extLst>
          </p:cNvPr>
          <p:cNvPicPr>
            <a:picLocks noChangeAspect="1"/>
          </p:cNvPicPr>
          <p:nvPr/>
        </p:nvPicPr>
        <p:blipFill>
          <a:blip r:embed="rId3"/>
          <a:stretch>
            <a:fillRect/>
          </a:stretch>
        </p:blipFill>
        <p:spPr>
          <a:xfrm>
            <a:off x="7413930" y="-6059"/>
            <a:ext cx="1730070" cy="802230"/>
          </a:xfrm>
          <a:prstGeom prst="rect">
            <a:avLst/>
          </a:prstGeom>
        </p:spPr>
      </p:pic>
      <p:sp>
        <p:nvSpPr>
          <p:cNvPr id="30" name="ZoneTexte 10">
            <a:extLst>
              <a:ext uri="{FF2B5EF4-FFF2-40B4-BE49-F238E27FC236}">
                <a16:creationId xmlns:a16="http://schemas.microsoft.com/office/drawing/2014/main" id="{BA04A4BF-C9CC-E040-8B0A-2D8A0B984728}"/>
              </a:ext>
            </a:extLst>
          </p:cNvPr>
          <p:cNvSpPr txBox="1"/>
          <p:nvPr/>
        </p:nvSpPr>
        <p:spPr>
          <a:xfrm>
            <a:off x="180890" y="122775"/>
            <a:ext cx="6806255" cy="523220"/>
          </a:xfrm>
          <a:prstGeom prst="rect">
            <a:avLst/>
          </a:prstGeom>
          <a:solidFill>
            <a:schemeClr val="accent5">
              <a:lumMod val="20000"/>
              <a:lumOff val="80000"/>
            </a:schemeClr>
          </a:solidFill>
        </p:spPr>
        <p:txBody>
          <a:bodyPr wrap="square" rtlCol="0">
            <a:spAutoFit/>
          </a:bodyPr>
          <a:lstStyle/>
          <a:p>
            <a:r>
              <a:rPr lang="fr-FR" sz="2800" dirty="0">
                <a:latin typeface="Milliard Book" panose="02010004040101010103" charset="0"/>
              </a:rPr>
              <a:t>Moins de CA2 en établissement défavorisé</a:t>
            </a:r>
            <a:endParaRPr lang="fr-FR" sz="2800" dirty="0">
              <a:latin typeface="Alegreya" panose="00000500000000000000"/>
            </a:endParaRPr>
          </a:p>
        </p:txBody>
      </p:sp>
      <p:pic>
        <p:nvPicPr>
          <p:cNvPr id="5" name="Picture 4">
            <a:extLst>
              <a:ext uri="{FF2B5EF4-FFF2-40B4-BE49-F238E27FC236}">
                <a16:creationId xmlns:a16="http://schemas.microsoft.com/office/drawing/2014/main" id="{DAC0D907-E7D5-BDF4-7151-839095572499}"/>
              </a:ext>
            </a:extLst>
          </p:cNvPr>
          <p:cNvPicPr>
            <a:picLocks noChangeAspect="1"/>
          </p:cNvPicPr>
          <p:nvPr/>
        </p:nvPicPr>
        <p:blipFill>
          <a:blip r:embed="rId4"/>
          <a:stretch>
            <a:fillRect/>
          </a:stretch>
        </p:blipFill>
        <p:spPr>
          <a:xfrm>
            <a:off x="7842" y="1070716"/>
            <a:ext cx="4208918" cy="2597504"/>
          </a:xfrm>
          <a:prstGeom prst="rect">
            <a:avLst/>
          </a:prstGeom>
        </p:spPr>
      </p:pic>
      <p:pic>
        <p:nvPicPr>
          <p:cNvPr id="7" name="Picture 6">
            <a:extLst>
              <a:ext uri="{FF2B5EF4-FFF2-40B4-BE49-F238E27FC236}">
                <a16:creationId xmlns:a16="http://schemas.microsoft.com/office/drawing/2014/main" id="{A0FD903C-EBB7-91F3-5A48-33962C4D5A30}"/>
              </a:ext>
            </a:extLst>
          </p:cNvPr>
          <p:cNvPicPr>
            <a:picLocks noChangeAspect="1"/>
          </p:cNvPicPr>
          <p:nvPr/>
        </p:nvPicPr>
        <p:blipFill>
          <a:blip r:embed="rId5"/>
          <a:stretch>
            <a:fillRect/>
          </a:stretch>
        </p:blipFill>
        <p:spPr>
          <a:xfrm>
            <a:off x="4216760" y="980728"/>
            <a:ext cx="4500546" cy="2777480"/>
          </a:xfrm>
          <a:prstGeom prst="rect">
            <a:avLst/>
          </a:prstGeom>
        </p:spPr>
      </p:pic>
      <p:pic>
        <p:nvPicPr>
          <p:cNvPr id="10" name="Picture 9">
            <a:extLst>
              <a:ext uri="{FF2B5EF4-FFF2-40B4-BE49-F238E27FC236}">
                <a16:creationId xmlns:a16="http://schemas.microsoft.com/office/drawing/2014/main" id="{F5893CD4-8DEF-7AD4-4107-9CDA37680CFD}"/>
              </a:ext>
            </a:extLst>
          </p:cNvPr>
          <p:cNvPicPr>
            <a:picLocks noChangeAspect="1"/>
          </p:cNvPicPr>
          <p:nvPr/>
        </p:nvPicPr>
        <p:blipFill>
          <a:blip r:embed="rId6"/>
          <a:stretch>
            <a:fillRect/>
          </a:stretch>
        </p:blipFill>
        <p:spPr>
          <a:xfrm>
            <a:off x="210437" y="4115795"/>
            <a:ext cx="4208919" cy="2597504"/>
          </a:xfrm>
          <a:prstGeom prst="rect">
            <a:avLst/>
          </a:prstGeom>
        </p:spPr>
      </p:pic>
      <p:pic>
        <p:nvPicPr>
          <p:cNvPr id="11" name="Picture 10">
            <a:extLst>
              <a:ext uri="{FF2B5EF4-FFF2-40B4-BE49-F238E27FC236}">
                <a16:creationId xmlns:a16="http://schemas.microsoft.com/office/drawing/2014/main" id="{941C89F2-18F4-B934-132F-86EE93F8FE1C}"/>
              </a:ext>
            </a:extLst>
          </p:cNvPr>
          <p:cNvPicPr>
            <a:picLocks noChangeAspect="1"/>
          </p:cNvPicPr>
          <p:nvPr/>
        </p:nvPicPr>
        <p:blipFill>
          <a:blip r:embed="rId7"/>
          <a:stretch>
            <a:fillRect/>
          </a:stretch>
        </p:blipFill>
        <p:spPr>
          <a:xfrm>
            <a:off x="4572000" y="3942764"/>
            <a:ext cx="4208916" cy="2597503"/>
          </a:xfrm>
          <a:prstGeom prst="rect">
            <a:avLst/>
          </a:prstGeom>
        </p:spPr>
      </p:pic>
    </p:spTree>
    <p:extLst>
      <p:ext uri="{BB962C8B-B14F-4D97-AF65-F5344CB8AC3E}">
        <p14:creationId xmlns:p14="http://schemas.microsoft.com/office/powerpoint/2010/main" val="40730158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8757C-73DE-A4A1-C960-1704BF2E528E}"/>
              </a:ext>
            </a:extLst>
          </p:cNvPr>
          <p:cNvPicPr>
            <a:picLocks noChangeAspect="1"/>
          </p:cNvPicPr>
          <p:nvPr/>
        </p:nvPicPr>
        <p:blipFill>
          <a:blip r:embed="rId3"/>
          <a:stretch>
            <a:fillRect/>
          </a:stretch>
        </p:blipFill>
        <p:spPr>
          <a:xfrm>
            <a:off x="7413930" y="-6059"/>
            <a:ext cx="1730070" cy="802230"/>
          </a:xfrm>
          <a:prstGeom prst="rect">
            <a:avLst/>
          </a:prstGeom>
        </p:spPr>
      </p:pic>
      <p:sp>
        <p:nvSpPr>
          <p:cNvPr id="30" name="ZoneTexte 10">
            <a:extLst>
              <a:ext uri="{FF2B5EF4-FFF2-40B4-BE49-F238E27FC236}">
                <a16:creationId xmlns:a16="http://schemas.microsoft.com/office/drawing/2014/main" id="{BA04A4BF-C9CC-E040-8B0A-2D8A0B984728}"/>
              </a:ext>
            </a:extLst>
          </p:cNvPr>
          <p:cNvSpPr txBox="1"/>
          <p:nvPr/>
        </p:nvSpPr>
        <p:spPr>
          <a:xfrm>
            <a:off x="180890" y="122775"/>
            <a:ext cx="6806255" cy="523220"/>
          </a:xfrm>
          <a:prstGeom prst="rect">
            <a:avLst/>
          </a:prstGeom>
          <a:solidFill>
            <a:schemeClr val="accent5">
              <a:lumMod val="20000"/>
              <a:lumOff val="80000"/>
            </a:schemeClr>
          </a:solidFill>
        </p:spPr>
        <p:txBody>
          <a:bodyPr wrap="square" rtlCol="0">
            <a:spAutoFit/>
          </a:bodyPr>
          <a:lstStyle/>
          <a:p>
            <a:r>
              <a:rPr lang="fr-FR" sz="2800" dirty="0">
                <a:latin typeface="Milliard Book" panose="02010004040101010103" charset="0"/>
              </a:rPr>
              <a:t>Mais surtout moins d’APPN rares… </a:t>
            </a:r>
            <a:endParaRPr lang="fr-FR" sz="2800" dirty="0">
              <a:latin typeface="Alegreya" panose="00000500000000000000"/>
            </a:endParaRPr>
          </a:p>
        </p:txBody>
      </p:sp>
      <p:pic>
        <p:nvPicPr>
          <p:cNvPr id="2" name="Picture 1" descr="A graph of numbers and a line&#10;&#10;Description automatically generated with medium confidence">
            <a:extLst>
              <a:ext uri="{FF2B5EF4-FFF2-40B4-BE49-F238E27FC236}">
                <a16:creationId xmlns:a16="http://schemas.microsoft.com/office/drawing/2014/main" id="{7BD8BED6-4680-8471-084C-CAEBE54D1B9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3016" y="1268759"/>
            <a:ext cx="8751471" cy="5399533"/>
          </a:xfrm>
          <a:prstGeom prst="rect">
            <a:avLst/>
          </a:prstGeom>
          <a:noFill/>
        </p:spPr>
      </p:pic>
    </p:spTree>
    <p:extLst>
      <p:ext uri="{BB962C8B-B14F-4D97-AF65-F5344CB8AC3E}">
        <p14:creationId xmlns:p14="http://schemas.microsoft.com/office/powerpoint/2010/main" val="25181023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ZoneTexte 10">
            <a:extLst>
              <a:ext uri="{FF2B5EF4-FFF2-40B4-BE49-F238E27FC236}">
                <a16:creationId xmlns:a16="http://schemas.microsoft.com/office/drawing/2014/main" id="{BA04A4BF-C9CC-E040-8B0A-2D8A0B984728}"/>
              </a:ext>
            </a:extLst>
          </p:cNvPr>
          <p:cNvSpPr txBox="1"/>
          <p:nvPr/>
        </p:nvSpPr>
        <p:spPr>
          <a:xfrm>
            <a:off x="180890" y="122775"/>
            <a:ext cx="7703478" cy="523220"/>
          </a:xfrm>
          <a:prstGeom prst="rect">
            <a:avLst/>
          </a:prstGeom>
          <a:solidFill>
            <a:schemeClr val="accent5">
              <a:lumMod val="20000"/>
              <a:lumOff val="80000"/>
            </a:schemeClr>
          </a:solidFill>
        </p:spPr>
        <p:txBody>
          <a:bodyPr wrap="square" rtlCol="0">
            <a:spAutoFit/>
          </a:bodyPr>
          <a:lstStyle/>
          <a:p>
            <a:r>
              <a:rPr lang="fr-FR" sz="2800" dirty="0">
                <a:latin typeface="Milliard Book" panose="02010004040101010103" charset="0"/>
              </a:rPr>
              <a:t>Moins de CA3 en établissement plus défavorisé</a:t>
            </a:r>
            <a:endParaRPr lang="fr-FR" sz="2800" dirty="0">
              <a:latin typeface="Alegreya" panose="00000500000000000000"/>
            </a:endParaRPr>
          </a:p>
        </p:txBody>
      </p:sp>
      <p:pic>
        <p:nvPicPr>
          <p:cNvPr id="4" name="Picture 3">
            <a:extLst>
              <a:ext uri="{FF2B5EF4-FFF2-40B4-BE49-F238E27FC236}">
                <a16:creationId xmlns:a16="http://schemas.microsoft.com/office/drawing/2014/main" id="{38941ECC-E86A-96F7-E5C2-AF0E3BE1E63E}"/>
              </a:ext>
            </a:extLst>
          </p:cNvPr>
          <p:cNvPicPr>
            <a:picLocks noChangeAspect="1"/>
          </p:cNvPicPr>
          <p:nvPr/>
        </p:nvPicPr>
        <p:blipFill>
          <a:blip r:embed="rId3"/>
          <a:stretch>
            <a:fillRect/>
          </a:stretch>
        </p:blipFill>
        <p:spPr>
          <a:xfrm>
            <a:off x="0" y="1033572"/>
            <a:ext cx="4032448" cy="2488596"/>
          </a:xfrm>
          <a:prstGeom prst="rect">
            <a:avLst/>
          </a:prstGeom>
        </p:spPr>
      </p:pic>
      <p:pic>
        <p:nvPicPr>
          <p:cNvPr id="5" name="Picture 4">
            <a:extLst>
              <a:ext uri="{FF2B5EF4-FFF2-40B4-BE49-F238E27FC236}">
                <a16:creationId xmlns:a16="http://schemas.microsoft.com/office/drawing/2014/main" id="{AE811FB4-6809-BB52-C9B7-447CBC269372}"/>
              </a:ext>
            </a:extLst>
          </p:cNvPr>
          <p:cNvPicPr>
            <a:picLocks noChangeAspect="1"/>
          </p:cNvPicPr>
          <p:nvPr/>
        </p:nvPicPr>
        <p:blipFill>
          <a:blip r:embed="rId4"/>
          <a:stretch>
            <a:fillRect/>
          </a:stretch>
        </p:blipFill>
        <p:spPr>
          <a:xfrm>
            <a:off x="4355976" y="1033572"/>
            <a:ext cx="4032448" cy="2488596"/>
          </a:xfrm>
          <a:prstGeom prst="rect">
            <a:avLst/>
          </a:prstGeom>
        </p:spPr>
      </p:pic>
      <p:pic>
        <p:nvPicPr>
          <p:cNvPr id="6" name="Picture 5">
            <a:extLst>
              <a:ext uri="{FF2B5EF4-FFF2-40B4-BE49-F238E27FC236}">
                <a16:creationId xmlns:a16="http://schemas.microsoft.com/office/drawing/2014/main" id="{3D0AE190-5380-6032-1E2B-89570AC3ACC9}"/>
              </a:ext>
            </a:extLst>
          </p:cNvPr>
          <p:cNvPicPr>
            <a:picLocks noChangeAspect="1"/>
          </p:cNvPicPr>
          <p:nvPr/>
        </p:nvPicPr>
        <p:blipFill>
          <a:blip r:embed="rId5"/>
          <a:stretch>
            <a:fillRect/>
          </a:stretch>
        </p:blipFill>
        <p:spPr>
          <a:xfrm>
            <a:off x="467544" y="3752059"/>
            <a:ext cx="4871231" cy="3006245"/>
          </a:xfrm>
          <a:prstGeom prst="rect">
            <a:avLst/>
          </a:prstGeom>
        </p:spPr>
      </p:pic>
      <p:sp>
        <p:nvSpPr>
          <p:cNvPr id="8" name="ZoneTexte 10">
            <a:extLst>
              <a:ext uri="{FF2B5EF4-FFF2-40B4-BE49-F238E27FC236}">
                <a16:creationId xmlns:a16="http://schemas.microsoft.com/office/drawing/2014/main" id="{607596D0-57C6-5114-4C51-7D80A37A31CB}"/>
              </a:ext>
            </a:extLst>
          </p:cNvPr>
          <p:cNvSpPr txBox="1"/>
          <p:nvPr/>
        </p:nvSpPr>
        <p:spPr>
          <a:xfrm>
            <a:off x="5796137" y="4797152"/>
            <a:ext cx="3240359" cy="1328023"/>
          </a:xfrm>
          <a:custGeom>
            <a:avLst/>
            <a:gdLst>
              <a:gd name="connsiteX0" fmla="*/ 0 w 3240359"/>
              <a:gd name="connsiteY0" fmla="*/ 221342 h 1328023"/>
              <a:gd name="connsiteX1" fmla="*/ 221342 w 3240359"/>
              <a:gd name="connsiteY1" fmla="*/ 0 h 1328023"/>
              <a:gd name="connsiteX2" fmla="*/ 864807 w 3240359"/>
              <a:gd name="connsiteY2" fmla="*/ 0 h 1328023"/>
              <a:gd name="connsiteX3" fmla="*/ 1564226 w 3240359"/>
              <a:gd name="connsiteY3" fmla="*/ 0 h 1328023"/>
              <a:gd name="connsiteX4" fmla="*/ 2207691 w 3240359"/>
              <a:gd name="connsiteY4" fmla="*/ 0 h 1328023"/>
              <a:gd name="connsiteX5" fmla="*/ 3019017 w 3240359"/>
              <a:gd name="connsiteY5" fmla="*/ 0 h 1328023"/>
              <a:gd name="connsiteX6" fmla="*/ 3240359 w 3240359"/>
              <a:gd name="connsiteY6" fmla="*/ 221342 h 1328023"/>
              <a:gd name="connsiteX7" fmla="*/ 3240359 w 3240359"/>
              <a:gd name="connsiteY7" fmla="*/ 664012 h 1328023"/>
              <a:gd name="connsiteX8" fmla="*/ 3240359 w 3240359"/>
              <a:gd name="connsiteY8" fmla="*/ 1106681 h 1328023"/>
              <a:gd name="connsiteX9" fmla="*/ 3019017 w 3240359"/>
              <a:gd name="connsiteY9" fmla="*/ 1328023 h 1328023"/>
              <a:gd name="connsiteX10" fmla="*/ 2347575 w 3240359"/>
              <a:gd name="connsiteY10" fmla="*/ 1328023 h 1328023"/>
              <a:gd name="connsiteX11" fmla="*/ 1732087 w 3240359"/>
              <a:gd name="connsiteY11" fmla="*/ 1328023 h 1328023"/>
              <a:gd name="connsiteX12" fmla="*/ 1004691 w 3240359"/>
              <a:gd name="connsiteY12" fmla="*/ 1328023 h 1328023"/>
              <a:gd name="connsiteX13" fmla="*/ 221342 w 3240359"/>
              <a:gd name="connsiteY13" fmla="*/ 1328023 h 1328023"/>
              <a:gd name="connsiteX14" fmla="*/ 0 w 3240359"/>
              <a:gd name="connsiteY14" fmla="*/ 1106681 h 1328023"/>
              <a:gd name="connsiteX15" fmla="*/ 0 w 3240359"/>
              <a:gd name="connsiteY15" fmla="*/ 646305 h 1328023"/>
              <a:gd name="connsiteX16" fmla="*/ 0 w 3240359"/>
              <a:gd name="connsiteY16" fmla="*/ 221342 h 132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40359" h="1328023" fill="none" extrusionOk="0">
                <a:moveTo>
                  <a:pt x="0" y="221342"/>
                </a:moveTo>
                <a:cubicBezTo>
                  <a:pt x="-11962" y="120487"/>
                  <a:pt x="101586" y="1849"/>
                  <a:pt x="221342" y="0"/>
                </a:cubicBezTo>
                <a:cubicBezTo>
                  <a:pt x="509126" y="-6757"/>
                  <a:pt x="570822" y="-11723"/>
                  <a:pt x="864807" y="0"/>
                </a:cubicBezTo>
                <a:cubicBezTo>
                  <a:pt x="1158792" y="11723"/>
                  <a:pt x="1367831" y="-2345"/>
                  <a:pt x="1564226" y="0"/>
                </a:cubicBezTo>
                <a:cubicBezTo>
                  <a:pt x="1760621" y="2345"/>
                  <a:pt x="2038143" y="28625"/>
                  <a:pt x="2207691" y="0"/>
                </a:cubicBezTo>
                <a:cubicBezTo>
                  <a:pt x="2377239" y="-28625"/>
                  <a:pt x="2624495" y="36584"/>
                  <a:pt x="3019017" y="0"/>
                </a:cubicBezTo>
                <a:cubicBezTo>
                  <a:pt x="3132400" y="-502"/>
                  <a:pt x="3251898" y="109033"/>
                  <a:pt x="3240359" y="221342"/>
                </a:cubicBezTo>
                <a:cubicBezTo>
                  <a:pt x="3236827" y="375270"/>
                  <a:pt x="3236412" y="539378"/>
                  <a:pt x="3240359" y="664012"/>
                </a:cubicBezTo>
                <a:cubicBezTo>
                  <a:pt x="3244307" y="788646"/>
                  <a:pt x="3251324" y="1004581"/>
                  <a:pt x="3240359" y="1106681"/>
                </a:cubicBezTo>
                <a:cubicBezTo>
                  <a:pt x="3239369" y="1208377"/>
                  <a:pt x="3164624" y="1342742"/>
                  <a:pt x="3019017" y="1328023"/>
                </a:cubicBezTo>
                <a:cubicBezTo>
                  <a:pt x="2835333" y="1351113"/>
                  <a:pt x="2587788" y="1313486"/>
                  <a:pt x="2347575" y="1328023"/>
                </a:cubicBezTo>
                <a:cubicBezTo>
                  <a:pt x="2107362" y="1342560"/>
                  <a:pt x="1981892" y="1315448"/>
                  <a:pt x="1732087" y="1328023"/>
                </a:cubicBezTo>
                <a:cubicBezTo>
                  <a:pt x="1482282" y="1340598"/>
                  <a:pt x="1197424" y="1299305"/>
                  <a:pt x="1004691" y="1328023"/>
                </a:cubicBezTo>
                <a:cubicBezTo>
                  <a:pt x="811958" y="1356741"/>
                  <a:pt x="438224" y="1340804"/>
                  <a:pt x="221342" y="1328023"/>
                </a:cubicBezTo>
                <a:cubicBezTo>
                  <a:pt x="95611" y="1329978"/>
                  <a:pt x="5895" y="1244896"/>
                  <a:pt x="0" y="1106681"/>
                </a:cubicBezTo>
                <a:cubicBezTo>
                  <a:pt x="21417" y="897683"/>
                  <a:pt x="22335" y="873375"/>
                  <a:pt x="0" y="646305"/>
                </a:cubicBezTo>
                <a:cubicBezTo>
                  <a:pt x="-22335" y="419235"/>
                  <a:pt x="-718" y="397995"/>
                  <a:pt x="0" y="221342"/>
                </a:cubicBezTo>
                <a:close/>
              </a:path>
              <a:path w="3240359" h="1328023" stroke="0" extrusionOk="0">
                <a:moveTo>
                  <a:pt x="0" y="221342"/>
                </a:moveTo>
                <a:cubicBezTo>
                  <a:pt x="-13701" y="90647"/>
                  <a:pt x="73361" y="9660"/>
                  <a:pt x="221342" y="0"/>
                </a:cubicBezTo>
                <a:cubicBezTo>
                  <a:pt x="384721" y="12462"/>
                  <a:pt x="810707" y="-32901"/>
                  <a:pt x="976714" y="0"/>
                </a:cubicBezTo>
                <a:cubicBezTo>
                  <a:pt x="1142721" y="32901"/>
                  <a:pt x="1512395" y="5232"/>
                  <a:pt x="1648156" y="0"/>
                </a:cubicBezTo>
                <a:cubicBezTo>
                  <a:pt x="1783917" y="-5232"/>
                  <a:pt x="2042458" y="12815"/>
                  <a:pt x="2291622" y="0"/>
                </a:cubicBezTo>
                <a:cubicBezTo>
                  <a:pt x="2540786" y="-12815"/>
                  <a:pt x="2814705" y="36135"/>
                  <a:pt x="3019017" y="0"/>
                </a:cubicBezTo>
                <a:cubicBezTo>
                  <a:pt x="3143242" y="-4077"/>
                  <a:pt x="3218176" y="95701"/>
                  <a:pt x="3240359" y="221342"/>
                </a:cubicBezTo>
                <a:cubicBezTo>
                  <a:pt x="3258667" y="350471"/>
                  <a:pt x="3243414" y="536348"/>
                  <a:pt x="3240359" y="664012"/>
                </a:cubicBezTo>
                <a:cubicBezTo>
                  <a:pt x="3237305" y="791676"/>
                  <a:pt x="3254934" y="965821"/>
                  <a:pt x="3240359" y="1106681"/>
                </a:cubicBezTo>
                <a:cubicBezTo>
                  <a:pt x="3267356" y="1235416"/>
                  <a:pt x="3116254" y="1323978"/>
                  <a:pt x="3019017" y="1328023"/>
                </a:cubicBezTo>
                <a:cubicBezTo>
                  <a:pt x="2737419" y="1328280"/>
                  <a:pt x="2582870" y="1339739"/>
                  <a:pt x="2319598" y="1328023"/>
                </a:cubicBezTo>
                <a:cubicBezTo>
                  <a:pt x="2056326" y="1316307"/>
                  <a:pt x="1868750" y="1328548"/>
                  <a:pt x="1648156" y="1328023"/>
                </a:cubicBezTo>
                <a:cubicBezTo>
                  <a:pt x="1427562" y="1327498"/>
                  <a:pt x="1136421" y="1333064"/>
                  <a:pt x="892784" y="1328023"/>
                </a:cubicBezTo>
                <a:cubicBezTo>
                  <a:pt x="649147" y="1322982"/>
                  <a:pt x="402492" y="1300497"/>
                  <a:pt x="221342" y="1328023"/>
                </a:cubicBezTo>
                <a:cubicBezTo>
                  <a:pt x="86323" y="1330121"/>
                  <a:pt x="-7694" y="1223616"/>
                  <a:pt x="0" y="1106681"/>
                </a:cubicBezTo>
                <a:cubicBezTo>
                  <a:pt x="-14304" y="918030"/>
                  <a:pt x="-5030" y="784922"/>
                  <a:pt x="0" y="655158"/>
                </a:cubicBezTo>
                <a:cubicBezTo>
                  <a:pt x="5030" y="525394"/>
                  <a:pt x="-4085" y="319115"/>
                  <a:pt x="0" y="221342"/>
                </a:cubicBezTo>
                <a:close/>
              </a:path>
            </a:pathLst>
          </a:custGeom>
          <a:solidFill>
            <a:srgbClr val="DCF4DC">
              <a:alpha val="32000"/>
            </a:srgbClr>
          </a:solidFill>
          <a:ln w="38100">
            <a:solidFill>
              <a:schemeClr val="accent1">
                <a:lumMod val="60000"/>
                <a:lumOff val="40000"/>
              </a:schemeClr>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dirty="0">
                <a:solidFill>
                  <a:schemeClr val="tx1"/>
                </a:solidFill>
                <a:latin typeface="Milliard" panose="020B0604020202020204"/>
                <a:cs typeface="Times New Roman" panose="02020603050405020304" pitchFamily="18" charset="0"/>
              </a:rPr>
              <a:t>AS - RAS</a:t>
            </a:r>
          </a:p>
          <a:p>
            <a:pPr algn="ctr"/>
            <a:r>
              <a:rPr lang="fr-FR" dirty="0">
                <a:solidFill>
                  <a:schemeClr val="tx1"/>
                </a:solidFill>
                <a:latin typeface="Milliard" panose="020B0604020202020204"/>
                <a:cs typeface="Times New Roman" panose="02020603050405020304" pitchFamily="18" charset="0"/>
              </a:rPr>
              <a:t>Section sportive d’excellence : gymnastique en établissement défavorisé </a:t>
            </a:r>
          </a:p>
        </p:txBody>
      </p:sp>
    </p:spTree>
    <p:extLst>
      <p:ext uri="{BB962C8B-B14F-4D97-AF65-F5344CB8AC3E}">
        <p14:creationId xmlns:p14="http://schemas.microsoft.com/office/powerpoint/2010/main" val="40404993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8757C-73DE-A4A1-C960-1704BF2E528E}"/>
              </a:ext>
            </a:extLst>
          </p:cNvPr>
          <p:cNvPicPr>
            <a:picLocks noChangeAspect="1"/>
          </p:cNvPicPr>
          <p:nvPr/>
        </p:nvPicPr>
        <p:blipFill>
          <a:blip r:embed="rId3"/>
          <a:stretch>
            <a:fillRect/>
          </a:stretch>
        </p:blipFill>
        <p:spPr>
          <a:xfrm>
            <a:off x="7445754" y="-6060"/>
            <a:ext cx="1730070" cy="802230"/>
          </a:xfrm>
          <a:prstGeom prst="rect">
            <a:avLst/>
          </a:prstGeom>
        </p:spPr>
      </p:pic>
      <p:pic>
        <p:nvPicPr>
          <p:cNvPr id="3" name="Picture 2" descr="A graph of different colored squares&#10;&#10;Description automatically generated">
            <a:extLst>
              <a:ext uri="{FF2B5EF4-FFF2-40B4-BE49-F238E27FC236}">
                <a16:creationId xmlns:a16="http://schemas.microsoft.com/office/drawing/2014/main" id="{F60F45F0-C99B-2AB0-3D42-20F75F233D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338" y="908719"/>
            <a:ext cx="8767149" cy="5826505"/>
          </a:xfrm>
          <a:prstGeom prst="rect">
            <a:avLst/>
          </a:prstGeom>
        </p:spPr>
      </p:pic>
      <p:sp>
        <p:nvSpPr>
          <p:cNvPr id="2" name="Oval 1">
            <a:extLst>
              <a:ext uri="{FF2B5EF4-FFF2-40B4-BE49-F238E27FC236}">
                <a16:creationId xmlns:a16="http://schemas.microsoft.com/office/drawing/2014/main" id="{B5DEB7AA-CB03-15D5-3C94-D771ACBA3C9F}"/>
              </a:ext>
            </a:extLst>
          </p:cNvPr>
          <p:cNvSpPr/>
          <p:nvPr/>
        </p:nvSpPr>
        <p:spPr>
          <a:xfrm>
            <a:off x="8339075" y="6432352"/>
            <a:ext cx="660924" cy="432048"/>
          </a:xfrm>
          <a:prstGeom prst="ellipse">
            <a:avLst/>
          </a:prstGeom>
          <a:ln>
            <a:solidFill>
              <a:srgbClr val="2C2A4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dirty="0">
                <a:latin typeface="Milliard Book" panose="02010004040101010103" charset="0"/>
              </a:rPr>
              <a:t>26</a:t>
            </a:r>
          </a:p>
        </p:txBody>
      </p:sp>
      <p:sp>
        <p:nvSpPr>
          <p:cNvPr id="6" name="ZoneTexte 10">
            <a:extLst>
              <a:ext uri="{FF2B5EF4-FFF2-40B4-BE49-F238E27FC236}">
                <a16:creationId xmlns:a16="http://schemas.microsoft.com/office/drawing/2014/main" id="{598BBD1D-A933-1B96-B932-0A3F46B06B52}"/>
              </a:ext>
            </a:extLst>
          </p:cNvPr>
          <p:cNvSpPr txBox="1"/>
          <p:nvPr/>
        </p:nvSpPr>
        <p:spPr>
          <a:xfrm>
            <a:off x="251520" y="40292"/>
            <a:ext cx="6806255" cy="523220"/>
          </a:xfrm>
          <a:prstGeom prst="rect">
            <a:avLst/>
          </a:prstGeom>
          <a:solidFill>
            <a:schemeClr val="accent5">
              <a:lumMod val="20000"/>
              <a:lumOff val="80000"/>
            </a:schemeClr>
          </a:solidFill>
        </p:spPr>
        <p:txBody>
          <a:bodyPr wrap="square" rtlCol="0">
            <a:spAutoFit/>
          </a:bodyPr>
          <a:lstStyle/>
          <a:p>
            <a:r>
              <a:rPr lang="fr-FR" sz="2800" dirty="0">
                <a:latin typeface="Milliard Book" panose="02010004040101010103" charset="0"/>
              </a:rPr>
              <a:t>Moins de CA3 en établissements défavorisés</a:t>
            </a:r>
            <a:endParaRPr lang="fr-FR" sz="2800" dirty="0">
              <a:latin typeface="Alegreya" panose="00000500000000000000"/>
            </a:endParaRPr>
          </a:p>
        </p:txBody>
      </p:sp>
    </p:spTree>
    <p:extLst>
      <p:ext uri="{BB962C8B-B14F-4D97-AF65-F5344CB8AC3E}">
        <p14:creationId xmlns:p14="http://schemas.microsoft.com/office/powerpoint/2010/main" val="32434314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8757C-73DE-A4A1-C960-1704BF2E528E}"/>
              </a:ext>
            </a:extLst>
          </p:cNvPr>
          <p:cNvPicPr>
            <a:picLocks noChangeAspect="1"/>
          </p:cNvPicPr>
          <p:nvPr/>
        </p:nvPicPr>
        <p:blipFill>
          <a:blip r:embed="rId3"/>
          <a:stretch>
            <a:fillRect/>
          </a:stretch>
        </p:blipFill>
        <p:spPr>
          <a:xfrm>
            <a:off x="7413930" y="-6059"/>
            <a:ext cx="1730070" cy="802230"/>
          </a:xfrm>
          <a:prstGeom prst="rect">
            <a:avLst/>
          </a:prstGeom>
        </p:spPr>
      </p:pic>
      <p:sp>
        <p:nvSpPr>
          <p:cNvPr id="30" name="ZoneTexte 10">
            <a:extLst>
              <a:ext uri="{FF2B5EF4-FFF2-40B4-BE49-F238E27FC236}">
                <a16:creationId xmlns:a16="http://schemas.microsoft.com/office/drawing/2014/main" id="{BA04A4BF-C9CC-E040-8B0A-2D8A0B984728}"/>
              </a:ext>
            </a:extLst>
          </p:cNvPr>
          <p:cNvSpPr txBox="1"/>
          <p:nvPr/>
        </p:nvSpPr>
        <p:spPr>
          <a:xfrm>
            <a:off x="180890" y="122775"/>
            <a:ext cx="6806255" cy="523220"/>
          </a:xfrm>
          <a:prstGeom prst="rect">
            <a:avLst/>
          </a:prstGeom>
          <a:solidFill>
            <a:schemeClr val="accent5">
              <a:lumMod val="20000"/>
              <a:lumOff val="80000"/>
            </a:schemeClr>
          </a:solidFill>
        </p:spPr>
        <p:txBody>
          <a:bodyPr wrap="square" rtlCol="0">
            <a:spAutoFit/>
          </a:bodyPr>
          <a:lstStyle/>
          <a:p>
            <a:r>
              <a:rPr lang="fr-FR" sz="2800" dirty="0">
                <a:latin typeface="Milliard Book" panose="02010004040101010103" charset="0"/>
              </a:rPr>
              <a:t>Une éducation physique plus « resserrée »</a:t>
            </a:r>
            <a:endParaRPr lang="fr-FR" sz="2800" dirty="0">
              <a:latin typeface="Alegreya" panose="00000500000000000000"/>
            </a:endParaRPr>
          </a:p>
        </p:txBody>
      </p:sp>
      <p:sp>
        <p:nvSpPr>
          <p:cNvPr id="8" name="ZoneTexte 10">
            <a:extLst>
              <a:ext uri="{FF2B5EF4-FFF2-40B4-BE49-F238E27FC236}">
                <a16:creationId xmlns:a16="http://schemas.microsoft.com/office/drawing/2014/main" id="{61C67E19-EC90-96D7-B90E-84A9BBE3E1A0}"/>
              </a:ext>
            </a:extLst>
          </p:cNvPr>
          <p:cNvSpPr txBox="1"/>
          <p:nvPr/>
        </p:nvSpPr>
        <p:spPr>
          <a:xfrm>
            <a:off x="626205" y="1124744"/>
            <a:ext cx="8285509" cy="1532334"/>
          </a:xfrm>
          <a:custGeom>
            <a:avLst/>
            <a:gdLst>
              <a:gd name="connsiteX0" fmla="*/ 0 w 8285509"/>
              <a:gd name="connsiteY0" fmla="*/ 255394 h 1532334"/>
              <a:gd name="connsiteX1" fmla="*/ 255394 w 8285509"/>
              <a:gd name="connsiteY1" fmla="*/ 0 h 1532334"/>
              <a:gd name="connsiteX2" fmla="*/ 747793 w 8285509"/>
              <a:gd name="connsiteY2" fmla="*/ 0 h 1532334"/>
              <a:gd name="connsiteX3" fmla="*/ 1162445 w 8285509"/>
              <a:gd name="connsiteY3" fmla="*/ 0 h 1532334"/>
              <a:gd name="connsiteX4" fmla="*/ 1654844 w 8285509"/>
              <a:gd name="connsiteY4" fmla="*/ 0 h 1532334"/>
              <a:gd name="connsiteX5" fmla="*/ 2224990 w 8285509"/>
              <a:gd name="connsiteY5" fmla="*/ 0 h 1532334"/>
              <a:gd name="connsiteX6" fmla="*/ 2872883 w 8285509"/>
              <a:gd name="connsiteY6" fmla="*/ 0 h 1532334"/>
              <a:gd name="connsiteX7" fmla="*/ 3365282 w 8285509"/>
              <a:gd name="connsiteY7" fmla="*/ 0 h 1532334"/>
              <a:gd name="connsiteX8" fmla="*/ 4168670 w 8285509"/>
              <a:gd name="connsiteY8" fmla="*/ 0 h 1532334"/>
              <a:gd name="connsiteX9" fmla="*/ 4816564 w 8285509"/>
              <a:gd name="connsiteY9" fmla="*/ 0 h 1532334"/>
              <a:gd name="connsiteX10" fmla="*/ 5619951 w 8285509"/>
              <a:gd name="connsiteY10" fmla="*/ 0 h 1532334"/>
              <a:gd name="connsiteX11" fmla="*/ 6345592 w 8285509"/>
              <a:gd name="connsiteY11" fmla="*/ 0 h 1532334"/>
              <a:gd name="connsiteX12" fmla="*/ 6915738 w 8285509"/>
              <a:gd name="connsiteY12" fmla="*/ 0 h 1532334"/>
              <a:gd name="connsiteX13" fmla="*/ 8030115 w 8285509"/>
              <a:gd name="connsiteY13" fmla="*/ 0 h 1532334"/>
              <a:gd name="connsiteX14" fmla="*/ 8285509 w 8285509"/>
              <a:gd name="connsiteY14" fmla="*/ 255394 h 1532334"/>
              <a:gd name="connsiteX15" fmla="*/ 8285509 w 8285509"/>
              <a:gd name="connsiteY15" fmla="*/ 766167 h 1532334"/>
              <a:gd name="connsiteX16" fmla="*/ 8285509 w 8285509"/>
              <a:gd name="connsiteY16" fmla="*/ 1276940 h 1532334"/>
              <a:gd name="connsiteX17" fmla="*/ 8030115 w 8285509"/>
              <a:gd name="connsiteY17" fmla="*/ 1532334 h 1532334"/>
              <a:gd name="connsiteX18" fmla="*/ 7226727 w 8285509"/>
              <a:gd name="connsiteY18" fmla="*/ 1532334 h 1532334"/>
              <a:gd name="connsiteX19" fmla="*/ 6734328 w 8285509"/>
              <a:gd name="connsiteY19" fmla="*/ 1532334 h 1532334"/>
              <a:gd name="connsiteX20" fmla="*/ 6086435 w 8285509"/>
              <a:gd name="connsiteY20" fmla="*/ 1532334 h 1532334"/>
              <a:gd name="connsiteX21" fmla="*/ 5360794 w 8285509"/>
              <a:gd name="connsiteY21" fmla="*/ 1532334 h 1532334"/>
              <a:gd name="connsiteX22" fmla="*/ 4557406 w 8285509"/>
              <a:gd name="connsiteY22" fmla="*/ 1532334 h 1532334"/>
              <a:gd name="connsiteX23" fmla="*/ 3831766 w 8285509"/>
              <a:gd name="connsiteY23" fmla="*/ 1532334 h 1532334"/>
              <a:gd name="connsiteX24" fmla="*/ 3028378 w 8285509"/>
              <a:gd name="connsiteY24" fmla="*/ 1532334 h 1532334"/>
              <a:gd name="connsiteX25" fmla="*/ 2302737 w 8285509"/>
              <a:gd name="connsiteY25" fmla="*/ 1532334 h 1532334"/>
              <a:gd name="connsiteX26" fmla="*/ 1810338 w 8285509"/>
              <a:gd name="connsiteY26" fmla="*/ 1532334 h 1532334"/>
              <a:gd name="connsiteX27" fmla="*/ 1084698 w 8285509"/>
              <a:gd name="connsiteY27" fmla="*/ 1532334 h 1532334"/>
              <a:gd name="connsiteX28" fmla="*/ 255394 w 8285509"/>
              <a:gd name="connsiteY28" fmla="*/ 1532334 h 1532334"/>
              <a:gd name="connsiteX29" fmla="*/ 0 w 8285509"/>
              <a:gd name="connsiteY29" fmla="*/ 1276940 h 1532334"/>
              <a:gd name="connsiteX30" fmla="*/ 0 w 8285509"/>
              <a:gd name="connsiteY30" fmla="*/ 776382 h 1532334"/>
              <a:gd name="connsiteX31" fmla="*/ 0 w 8285509"/>
              <a:gd name="connsiteY31" fmla="*/ 255394 h 1532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85509" h="1532334" fill="none" extrusionOk="0">
                <a:moveTo>
                  <a:pt x="0" y="255394"/>
                </a:moveTo>
                <a:cubicBezTo>
                  <a:pt x="2104" y="105160"/>
                  <a:pt x="108388" y="-192"/>
                  <a:pt x="255394" y="0"/>
                </a:cubicBezTo>
                <a:cubicBezTo>
                  <a:pt x="437688" y="19697"/>
                  <a:pt x="641329" y="-21608"/>
                  <a:pt x="747793" y="0"/>
                </a:cubicBezTo>
                <a:cubicBezTo>
                  <a:pt x="854257" y="21608"/>
                  <a:pt x="1061991" y="-8707"/>
                  <a:pt x="1162445" y="0"/>
                </a:cubicBezTo>
                <a:cubicBezTo>
                  <a:pt x="1262899" y="8707"/>
                  <a:pt x="1437333" y="-142"/>
                  <a:pt x="1654844" y="0"/>
                </a:cubicBezTo>
                <a:cubicBezTo>
                  <a:pt x="1872355" y="142"/>
                  <a:pt x="2054222" y="11512"/>
                  <a:pt x="2224990" y="0"/>
                </a:cubicBezTo>
                <a:cubicBezTo>
                  <a:pt x="2395758" y="-11512"/>
                  <a:pt x="2567432" y="30842"/>
                  <a:pt x="2872883" y="0"/>
                </a:cubicBezTo>
                <a:cubicBezTo>
                  <a:pt x="3178334" y="-30842"/>
                  <a:pt x="3222723" y="5727"/>
                  <a:pt x="3365282" y="0"/>
                </a:cubicBezTo>
                <a:cubicBezTo>
                  <a:pt x="3507841" y="-5727"/>
                  <a:pt x="3860115" y="-24760"/>
                  <a:pt x="4168670" y="0"/>
                </a:cubicBezTo>
                <a:cubicBezTo>
                  <a:pt x="4477225" y="24760"/>
                  <a:pt x="4642017" y="-729"/>
                  <a:pt x="4816564" y="0"/>
                </a:cubicBezTo>
                <a:cubicBezTo>
                  <a:pt x="4991111" y="729"/>
                  <a:pt x="5377880" y="2045"/>
                  <a:pt x="5619951" y="0"/>
                </a:cubicBezTo>
                <a:cubicBezTo>
                  <a:pt x="5862022" y="-2045"/>
                  <a:pt x="6044503" y="25196"/>
                  <a:pt x="6345592" y="0"/>
                </a:cubicBezTo>
                <a:cubicBezTo>
                  <a:pt x="6646681" y="-25196"/>
                  <a:pt x="6658284" y="26031"/>
                  <a:pt x="6915738" y="0"/>
                </a:cubicBezTo>
                <a:cubicBezTo>
                  <a:pt x="7173192" y="-26031"/>
                  <a:pt x="7757636" y="43738"/>
                  <a:pt x="8030115" y="0"/>
                </a:cubicBezTo>
                <a:cubicBezTo>
                  <a:pt x="8171697" y="24194"/>
                  <a:pt x="8308912" y="93344"/>
                  <a:pt x="8285509" y="255394"/>
                </a:cubicBezTo>
                <a:cubicBezTo>
                  <a:pt x="8264317" y="429026"/>
                  <a:pt x="8290250" y="627093"/>
                  <a:pt x="8285509" y="766167"/>
                </a:cubicBezTo>
                <a:cubicBezTo>
                  <a:pt x="8280768" y="905241"/>
                  <a:pt x="8282948" y="1033071"/>
                  <a:pt x="8285509" y="1276940"/>
                </a:cubicBezTo>
                <a:cubicBezTo>
                  <a:pt x="8290387" y="1400856"/>
                  <a:pt x="8164932" y="1521255"/>
                  <a:pt x="8030115" y="1532334"/>
                </a:cubicBezTo>
                <a:cubicBezTo>
                  <a:pt x="7737263" y="1561273"/>
                  <a:pt x="7605406" y="1493452"/>
                  <a:pt x="7226727" y="1532334"/>
                </a:cubicBezTo>
                <a:cubicBezTo>
                  <a:pt x="6848048" y="1571216"/>
                  <a:pt x="6941844" y="1530996"/>
                  <a:pt x="6734328" y="1532334"/>
                </a:cubicBezTo>
                <a:cubicBezTo>
                  <a:pt x="6526812" y="1533672"/>
                  <a:pt x="6318832" y="1525072"/>
                  <a:pt x="6086435" y="1532334"/>
                </a:cubicBezTo>
                <a:cubicBezTo>
                  <a:pt x="5854038" y="1539596"/>
                  <a:pt x="5650910" y="1548378"/>
                  <a:pt x="5360794" y="1532334"/>
                </a:cubicBezTo>
                <a:cubicBezTo>
                  <a:pt x="5070678" y="1516290"/>
                  <a:pt x="4910742" y="1544744"/>
                  <a:pt x="4557406" y="1532334"/>
                </a:cubicBezTo>
                <a:cubicBezTo>
                  <a:pt x="4204070" y="1519924"/>
                  <a:pt x="4044171" y="1530051"/>
                  <a:pt x="3831766" y="1532334"/>
                </a:cubicBezTo>
                <a:cubicBezTo>
                  <a:pt x="3619361" y="1534617"/>
                  <a:pt x="3206135" y="1559305"/>
                  <a:pt x="3028378" y="1532334"/>
                </a:cubicBezTo>
                <a:cubicBezTo>
                  <a:pt x="2850621" y="1505363"/>
                  <a:pt x="2629991" y="1563747"/>
                  <a:pt x="2302737" y="1532334"/>
                </a:cubicBezTo>
                <a:cubicBezTo>
                  <a:pt x="1975483" y="1500921"/>
                  <a:pt x="1956735" y="1516400"/>
                  <a:pt x="1810338" y="1532334"/>
                </a:cubicBezTo>
                <a:cubicBezTo>
                  <a:pt x="1663941" y="1548268"/>
                  <a:pt x="1326636" y="1496212"/>
                  <a:pt x="1084698" y="1532334"/>
                </a:cubicBezTo>
                <a:cubicBezTo>
                  <a:pt x="842760" y="1568456"/>
                  <a:pt x="592658" y="1549411"/>
                  <a:pt x="255394" y="1532334"/>
                </a:cubicBezTo>
                <a:cubicBezTo>
                  <a:pt x="85017" y="1539380"/>
                  <a:pt x="3947" y="1428817"/>
                  <a:pt x="0" y="1276940"/>
                </a:cubicBezTo>
                <a:cubicBezTo>
                  <a:pt x="1492" y="1041038"/>
                  <a:pt x="-6046" y="990196"/>
                  <a:pt x="0" y="776382"/>
                </a:cubicBezTo>
                <a:cubicBezTo>
                  <a:pt x="6046" y="562568"/>
                  <a:pt x="-8664" y="469280"/>
                  <a:pt x="0" y="255394"/>
                </a:cubicBezTo>
                <a:close/>
              </a:path>
              <a:path w="8285509" h="1532334" stroke="0" extrusionOk="0">
                <a:moveTo>
                  <a:pt x="0" y="255394"/>
                </a:moveTo>
                <a:cubicBezTo>
                  <a:pt x="-12616" y="106562"/>
                  <a:pt x="100657" y="5137"/>
                  <a:pt x="255394" y="0"/>
                </a:cubicBezTo>
                <a:cubicBezTo>
                  <a:pt x="418530" y="-35096"/>
                  <a:pt x="775345" y="-13445"/>
                  <a:pt x="1058782" y="0"/>
                </a:cubicBezTo>
                <a:cubicBezTo>
                  <a:pt x="1342219" y="13445"/>
                  <a:pt x="1407086" y="-26103"/>
                  <a:pt x="1628928" y="0"/>
                </a:cubicBezTo>
                <a:cubicBezTo>
                  <a:pt x="1850770" y="26103"/>
                  <a:pt x="1929050" y="21789"/>
                  <a:pt x="2121327" y="0"/>
                </a:cubicBezTo>
                <a:cubicBezTo>
                  <a:pt x="2313604" y="-21789"/>
                  <a:pt x="2502906" y="-4494"/>
                  <a:pt x="2846968" y="0"/>
                </a:cubicBezTo>
                <a:cubicBezTo>
                  <a:pt x="3191030" y="4494"/>
                  <a:pt x="3255480" y="21910"/>
                  <a:pt x="3417114" y="0"/>
                </a:cubicBezTo>
                <a:cubicBezTo>
                  <a:pt x="3578748" y="-21910"/>
                  <a:pt x="3920766" y="-34150"/>
                  <a:pt x="4220502" y="0"/>
                </a:cubicBezTo>
                <a:cubicBezTo>
                  <a:pt x="4520238" y="34150"/>
                  <a:pt x="4519316" y="19329"/>
                  <a:pt x="4712901" y="0"/>
                </a:cubicBezTo>
                <a:cubicBezTo>
                  <a:pt x="4906486" y="-19329"/>
                  <a:pt x="5117370" y="16213"/>
                  <a:pt x="5516289" y="0"/>
                </a:cubicBezTo>
                <a:cubicBezTo>
                  <a:pt x="5915208" y="-16213"/>
                  <a:pt x="5766758" y="17267"/>
                  <a:pt x="5930940" y="0"/>
                </a:cubicBezTo>
                <a:cubicBezTo>
                  <a:pt x="6095122" y="-17267"/>
                  <a:pt x="6395575" y="23966"/>
                  <a:pt x="6578834" y="0"/>
                </a:cubicBezTo>
                <a:cubicBezTo>
                  <a:pt x="6762093" y="-23966"/>
                  <a:pt x="6913925" y="2365"/>
                  <a:pt x="7226727" y="0"/>
                </a:cubicBezTo>
                <a:cubicBezTo>
                  <a:pt x="7539529" y="-2365"/>
                  <a:pt x="7780377" y="7944"/>
                  <a:pt x="8030115" y="0"/>
                </a:cubicBezTo>
                <a:cubicBezTo>
                  <a:pt x="8181071" y="12134"/>
                  <a:pt x="8311008" y="92019"/>
                  <a:pt x="8285509" y="255394"/>
                </a:cubicBezTo>
                <a:cubicBezTo>
                  <a:pt x="8272338" y="461609"/>
                  <a:pt x="8269504" y="602494"/>
                  <a:pt x="8285509" y="766167"/>
                </a:cubicBezTo>
                <a:cubicBezTo>
                  <a:pt x="8301514" y="929840"/>
                  <a:pt x="8308988" y="1156657"/>
                  <a:pt x="8285509" y="1276940"/>
                </a:cubicBezTo>
                <a:cubicBezTo>
                  <a:pt x="8275907" y="1398416"/>
                  <a:pt x="8171980" y="1521312"/>
                  <a:pt x="8030115" y="1532334"/>
                </a:cubicBezTo>
                <a:cubicBezTo>
                  <a:pt x="7683623" y="1557036"/>
                  <a:pt x="7582463" y="1498594"/>
                  <a:pt x="7304474" y="1532334"/>
                </a:cubicBezTo>
                <a:cubicBezTo>
                  <a:pt x="7026485" y="1566074"/>
                  <a:pt x="6995187" y="1541190"/>
                  <a:pt x="6812075" y="1532334"/>
                </a:cubicBezTo>
                <a:cubicBezTo>
                  <a:pt x="6628963" y="1523478"/>
                  <a:pt x="6379078" y="1510394"/>
                  <a:pt x="6008688" y="1532334"/>
                </a:cubicBezTo>
                <a:cubicBezTo>
                  <a:pt x="5638298" y="1554274"/>
                  <a:pt x="5681339" y="1509043"/>
                  <a:pt x="5360794" y="1532334"/>
                </a:cubicBezTo>
                <a:cubicBezTo>
                  <a:pt x="5040249" y="1555625"/>
                  <a:pt x="5101331" y="1547436"/>
                  <a:pt x="4868395" y="1532334"/>
                </a:cubicBezTo>
                <a:cubicBezTo>
                  <a:pt x="4635459" y="1517232"/>
                  <a:pt x="4390018" y="1513146"/>
                  <a:pt x="4220502" y="1532334"/>
                </a:cubicBezTo>
                <a:cubicBezTo>
                  <a:pt x="4050986" y="1551522"/>
                  <a:pt x="3980075" y="1535899"/>
                  <a:pt x="3805850" y="1532334"/>
                </a:cubicBezTo>
                <a:cubicBezTo>
                  <a:pt x="3631625" y="1528769"/>
                  <a:pt x="3562009" y="1527254"/>
                  <a:pt x="3391198" y="1532334"/>
                </a:cubicBezTo>
                <a:cubicBezTo>
                  <a:pt x="3220387" y="1537414"/>
                  <a:pt x="2995842" y="1513325"/>
                  <a:pt x="2743305" y="1532334"/>
                </a:cubicBezTo>
                <a:cubicBezTo>
                  <a:pt x="2490768" y="1551343"/>
                  <a:pt x="2413481" y="1526679"/>
                  <a:pt x="2250906" y="1532334"/>
                </a:cubicBezTo>
                <a:cubicBezTo>
                  <a:pt x="2088331" y="1537989"/>
                  <a:pt x="1872846" y="1565321"/>
                  <a:pt x="1525265" y="1532334"/>
                </a:cubicBezTo>
                <a:cubicBezTo>
                  <a:pt x="1177684" y="1499347"/>
                  <a:pt x="1254115" y="1546292"/>
                  <a:pt x="1032866" y="1532334"/>
                </a:cubicBezTo>
                <a:cubicBezTo>
                  <a:pt x="811617" y="1518376"/>
                  <a:pt x="543308" y="1499862"/>
                  <a:pt x="255394" y="1532334"/>
                </a:cubicBezTo>
                <a:cubicBezTo>
                  <a:pt x="99956" y="1546899"/>
                  <a:pt x="-6003" y="1430836"/>
                  <a:pt x="0" y="1276940"/>
                </a:cubicBezTo>
                <a:cubicBezTo>
                  <a:pt x="19840" y="1054074"/>
                  <a:pt x="-11258" y="879905"/>
                  <a:pt x="0" y="755952"/>
                </a:cubicBezTo>
                <a:cubicBezTo>
                  <a:pt x="11258" y="631999"/>
                  <a:pt x="13271" y="381619"/>
                  <a:pt x="0" y="255394"/>
                </a:cubicBezTo>
                <a:close/>
              </a:path>
            </a:pathLst>
          </a:custGeom>
          <a:solidFill>
            <a:srgbClr val="DCF4DC">
              <a:alpha val="32000"/>
            </a:srgbClr>
          </a:solidFill>
          <a:ln w="38100">
            <a:solidFill>
              <a:srgbClr val="00206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sz="2800" dirty="0">
                <a:solidFill>
                  <a:schemeClr val="tx1"/>
                </a:solidFill>
                <a:latin typeface="Milliard" panose="020B0604020202020204"/>
                <a:cs typeface="Times New Roman" panose="02020603050405020304" pitchFamily="18" charset="0"/>
              </a:rPr>
              <a:t>Une EPS (modestement) moins diversifiée en milieu défavorisé autour du CA4 et du CA5 au détriment du CA3 et CA2</a:t>
            </a:r>
          </a:p>
        </p:txBody>
      </p:sp>
      <p:sp>
        <p:nvSpPr>
          <p:cNvPr id="9" name="ZoneTexte 10">
            <a:extLst>
              <a:ext uri="{FF2B5EF4-FFF2-40B4-BE49-F238E27FC236}">
                <a16:creationId xmlns:a16="http://schemas.microsoft.com/office/drawing/2014/main" id="{DEF3E0BE-2E22-3704-DA23-659812C75C29}"/>
              </a:ext>
            </a:extLst>
          </p:cNvPr>
          <p:cNvSpPr txBox="1"/>
          <p:nvPr/>
        </p:nvSpPr>
        <p:spPr>
          <a:xfrm>
            <a:off x="122629" y="1608439"/>
            <a:ext cx="432048" cy="544830"/>
          </a:xfrm>
          <a:custGeom>
            <a:avLst/>
            <a:gdLst>
              <a:gd name="connsiteX0" fmla="*/ 0 w 432048"/>
              <a:gd name="connsiteY0" fmla="*/ 72009 h 544830"/>
              <a:gd name="connsiteX1" fmla="*/ 72009 w 432048"/>
              <a:gd name="connsiteY1" fmla="*/ 0 h 544830"/>
              <a:gd name="connsiteX2" fmla="*/ 360039 w 432048"/>
              <a:gd name="connsiteY2" fmla="*/ 0 h 544830"/>
              <a:gd name="connsiteX3" fmla="*/ 432048 w 432048"/>
              <a:gd name="connsiteY3" fmla="*/ 72009 h 544830"/>
              <a:gd name="connsiteX4" fmla="*/ 432048 w 432048"/>
              <a:gd name="connsiteY4" fmla="*/ 472821 h 544830"/>
              <a:gd name="connsiteX5" fmla="*/ 360039 w 432048"/>
              <a:gd name="connsiteY5" fmla="*/ 544830 h 544830"/>
              <a:gd name="connsiteX6" fmla="*/ 72009 w 432048"/>
              <a:gd name="connsiteY6" fmla="*/ 544830 h 544830"/>
              <a:gd name="connsiteX7" fmla="*/ 0 w 432048"/>
              <a:gd name="connsiteY7" fmla="*/ 472821 h 544830"/>
              <a:gd name="connsiteX8" fmla="*/ 0 w 432048"/>
              <a:gd name="connsiteY8" fmla="*/ 72009 h 5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048" h="544830" fill="none" extrusionOk="0">
                <a:moveTo>
                  <a:pt x="0" y="72009"/>
                </a:moveTo>
                <a:cubicBezTo>
                  <a:pt x="2980" y="36676"/>
                  <a:pt x="32922" y="7061"/>
                  <a:pt x="72009" y="0"/>
                </a:cubicBezTo>
                <a:cubicBezTo>
                  <a:pt x="172623" y="-2538"/>
                  <a:pt x="245629" y="8857"/>
                  <a:pt x="360039" y="0"/>
                </a:cubicBezTo>
                <a:cubicBezTo>
                  <a:pt x="405577" y="-7162"/>
                  <a:pt x="429753" y="31353"/>
                  <a:pt x="432048" y="72009"/>
                </a:cubicBezTo>
                <a:cubicBezTo>
                  <a:pt x="412390" y="162447"/>
                  <a:pt x="448220" y="295960"/>
                  <a:pt x="432048" y="472821"/>
                </a:cubicBezTo>
                <a:cubicBezTo>
                  <a:pt x="428757" y="505882"/>
                  <a:pt x="400010" y="542094"/>
                  <a:pt x="360039" y="544830"/>
                </a:cubicBezTo>
                <a:cubicBezTo>
                  <a:pt x="290803" y="542756"/>
                  <a:pt x="186438" y="546475"/>
                  <a:pt x="72009" y="544830"/>
                </a:cubicBezTo>
                <a:cubicBezTo>
                  <a:pt x="26960" y="545047"/>
                  <a:pt x="3123" y="506961"/>
                  <a:pt x="0" y="472821"/>
                </a:cubicBezTo>
                <a:cubicBezTo>
                  <a:pt x="16411" y="343945"/>
                  <a:pt x="-1625" y="252714"/>
                  <a:pt x="0" y="72009"/>
                </a:cubicBezTo>
                <a:close/>
              </a:path>
              <a:path w="432048" h="544830" stroke="0" extrusionOk="0">
                <a:moveTo>
                  <a:pt x="0" y="72009"/>
                </a:moveTo>
                <a:cubicBezTo>
                  <a:pt x="-6057" y="28504"/>
                  <a:pt x="26124" y="2295"/>
                  <a:pt x="72009" y="0"/>
                </a:cubicBezTo>
                <a:cubicBezTo>
                  <a:pt x="202467" y="555"/>
                  <a:pt x="226363" y="1090"/>
                  <a:pt x="360039" y="0"/>
                </a:cubicBezTo>
                <a:cubicBezTo>
                  <a:pt x="395306" y="-3424"/>
                  <a:pt x="430560" y="35294"/>
                  <a:pt x="432048" y="72009"/>
                </a:cubicBezTo>
                <a:cubicBezTo>
                  <a:pt x="423707" y="269457"/>
                  <a:pt x="413172" y="298424"/>
                  <a:pt x="432048" y="472821"/>
                </a:cubicBezTo>
                <a:cubicBezTo>
                  <a:pt x="432805" y="511032"/>
                  <a:pt x="396298" y="544292"/>
                  <a:pt x="360039" y="544830"/>
                </a:cubicBezTo>
                <a:cubicBezTo>
                  <a:pt x="232784" y="542878"/>
                  <a:pt x="180503" y="545082"/>
                  <a:pt x="72009" y="544830"/>
                </a:cubicBezTo>
                <a:cubicBezTo>
                  <a:pt x="29269" y="549745"/>
                  <a:pt x="-2170" y="510073"/>
                  <a:pt x="0" y="472821"/>
                </a:cubicBezTo>
                <a:cubicBezTo>
                  <a:pt x="-15452" y="303866"/>
                  <a:pt x="-17036" y="155889"/>
                  <a:pt x="0" y="72009"/>
                </a:cubicBezTo>
                <a:close/>
              </a:path>
            </a:pathLst>
          </a:custGeom>
          <a:solidFill>
            <a:srgbClr val="DCF4DC">
              <a:alpha val="32000"/>
            </a:srgbClr>
          </a:solidFill>
          <a:ln w="38100">
            <a:solidFill>
              <a:srgbClr val="DF3A0B"/>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sz="2600" dirty="0">
                <a:latin typeface="Milliard Book" panose="02010004040101010103" charset="0"/>
              </a:rPr>
              <a:t>1</a:t>
            </a:r>
            <a:endParaRPr lang="fr-FR" sz="2600" dirty="0">
              <a:latin typeface="Alegreya" panose="00000500000000000000"/>
            </a:endParaRPr>
          </a:p>
        </p:txBody>
      </p:sp>
      <p:sp>
        <p:nvSpPr>
          <p:cNvPr id="5" name="ZoneTexte 10">
            <a:extLst>
              <a:ext uri="{FF2B5EF4-FFF2-40B4-BE49-F238E27FC236}">
                <a16:creationId xmlns:a16="http://schemas.microsoft.com/office/drawing/2014/main" id="{0F3A583B-9AAD-1966-C48F-749F79284FEB}"/>
              </a:ext>
            </a:extLst>
          </p:cNvPr>
          <p:cNvSpPr txBox="1"/>
          <p:nvPr/>
        </p:nvSpPr>
        <p:spPr>
          <a:xfrm>
            <a:off x="622856" y="5056937"/>
            <a:ext cx="8285509" cy="1055608"/>
          </a:xfrm>
          <a:custGeom>
            <a:avLst/>
            <a:gdLst>
              <a:gd name="connsiteX0" fmla="*/ 0 w 8285509"/>
              <a:gd name="connsiteY0" fmla="*/ 175938 h 1055608"/>
              <a:gd name="connsiteX1" fmla="*/ 175938 w 8285509"/>
              <a:gd name="connsiteY1" fmla="*/ 0 h 1055608"/>
              <a:gd name="connsiteX2" fmla="*/ 678401 w 8285509"/>
              <a:gd name="connsiteY2" fmla="*/ 0 h 1055608"/>
              <a:gd name="connsiteX3" fmla="*/ 1101529 w 8285509"/>
              <a:gd name="connsiteY3" fmla="*/ 0 h 1055608"/>
              <a:gd name="connsiteX4" fmla="*/ 1603992 w 8285509"/>
              <a:gd name="connsiteY4" fmla="*/ 0 h 1055608"/>
              <a:gd name="connsiteX5" fmla="*/ 2185792 w 8285509"/>
              <a:gd name="connsiteY5" fmla="*/ 0 h 1055608"/>
              <a:gd name="connsiteX6" fmla="*/ 2846928 w 8285509"/>
              <a:gd name="connsiteY6" fmla="*/ 0 h 1055608"/>
              <a:gd name="connsiteX7" fmla="*/ 3349391 w 8285509"/>
              <a:gd name="connsiteY7" fmla="*/ 0 h 1055608"/>
              <a:gd name="connsiteX8" fmla="*/ 4169200 w 8285509"/>
              <a:gd name="connsiteY8" fmla="*/ 0 h 1055608"/>
              <a:gd name="connsiteX9" fmla="*/ 4830336 w 8285509"/>
              <a:gd name="connsiteY9" fmla="*/ 0 h 1055608"/>
              <a:gd name="connsiteX10" fmla="*/ 5650145 w 8285509"/>
              <a:gd name="connsiteY10" fmla="*/ 0 h 1055608"/>
              <a:gd name="connsiteX11" fmla="*/ 6390617 w 8285509"/>
              <a:gd name="connsiteY11" fmla="*/ 0 h 1055608"/>
              <a:gd name="connsiteX12" fmla="*/ 6972417 w 8285509"/>
              <a:gd name="connsiteY12" fmla="*/ 0 h 1055608"/>
              <a:gd name="connsiteX13" fmla="*/ 8109571 w 8285509"/>
              <a:gd name="connsiteY13" fmla="*/ 0 h 1055608"/>
              <a:gd name="connsiteX14" fmla="*/ 8285509 w 8285509"/>
              <a:gd name="connsiteY14" fmla="*/ 175938 h 1055608"/>
              <a:gd name="connsiteX15" fmla="*/ 8285509 w 8285509"/>
              <a:gd name="connsiteY15" fmla="*/ 527804 h 1055608"/>
              <a:gd name="connsiteX16" fmla="*/ 8285509 w 8285509"/>
              <a:gd name="connsiteY16" fmla="*/ 879670 h 1055608"/>
              <a:gd name="connsiteX17" fmla="*/ 8109571 w 8285509"/>
              <a:gd name="connsiteY17" fmla="*/ 1055608 h 1055608"/>
              <a:gd name="connsiteX18" fmla="*/ 7289762 w 8285509"/>
              <a:gd name="connsiteY18" fmla="*/ 1055608 h 1055608"/>
              <a:gd name="connsiteX19" fmla="*/ 6787299 w 8285509"/>
              <a:gd name="connsiteY19" fmla="*/ 1055608 h 1055608"/>
              <a:gd name="connsiteX20" fmla="*/ 6126163 w 8285509"/>
              <a:gd name="connsiteY20" fmla="*/ 1055608 h 1055608"/>
              <a:gd name="connsiteX21" fmla="*/ 5385690 w 8285509"/>
              <a:gd name="connsiteY21" fmla="*/ 1055608 h 1055608"/>
              <a:gd name="connsiteX22" fmla="*/ 4565882 w 8285509"/>
              <a:gd name="connsiteY22" fmla="*/ 1055608 h 1055608"/>
              <a:gd name="connsiteX23" fmla="*/ 3825409 w 8285509"/>
              <a:gd name="connsiteY23" fmla="*/ 1055608 h 1055608"/>
              <a:gd name="connsiteX24" fmla="*/ 3005600 w 8285509"/>
              <a:gd name="connsiteY24" fmla="*/ 1055608 h 1055608"/>
              <a:gd name="connsiteX25" fmla="*/ 2265128 w 8285509"/>
              <a:gd name="connsiteY25" fmla="*/ 1055608 h 1055608"/>
              <a:gd name="connsiteX26" fmla="*/ 1762665 w 8285509"/>
              <a:gd name="connsiteY26" fmla="*/ 1055608 h 1055608"/>
              <a:gd name="connsiteX27" fmla="*/ 1022192 w 8285509"/>
              <a:gd name="connsiteY27" fmla="*/ 1055608 h 1055608"/>
              <a:gd name="connsiteX28" fmla="*/ 175938 w 8285509"/>
              <a:gd name="connsiteY28" fmla="*/ 1055608 h 1055608"/>
              <a:gd name="connsiteX29" fmla="*/ 0 w 8285509"/>
              <a:gd name="connsiteY29" fmla="*/ 879670 h 1055608"/>
              <a:gd name="connsiteX30" fmla="*/ 0 w 8285509"/>
              <a:gd name="connsiteY30" fmla="*/ 534841 h 1055608"/>
              <a:gd name="connsiteX31" fmla="*/ 0 w 8285509"/>
              <a:gd name="connsiteY31" fmla="*/ 175938 h 105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85509" h="1055608" fill="none" extrusionOk="0">
                <a:moveTo>
                  <a:pt x="0" y="175938"/>
                </a:moveTo>
                <a:cubicBezTo>
                  <a:pt x="2309" y="68693"/>
                  <a:pt x="66882" y="-383"/>
                  <a:pt x="175938" y="0"/>
                </a:cubicBezTo>
                <a:cubicBezTo>
                  <a:pt x="287138" y="-1781"/>
                  <a:pt x="521851" y="20799"/>
                  <a:pt x="678401" y="0"/>
                </a:cubicBezTo>
                <a:cubicBezTo>
                  <a:pt x="834951" y="-20799"/>
                  <a:pt x="1003827" y="731"/>
                  <a:pt x="1101529" y="0"/>
                </a:cubicBezTo>
                <a:cubicBezTo>
                  <a:pt x="1199231" y="-731"/>
                  <a:pt x="1496016" y="-15074"/>
                  <a:pt x="1603992" y="0"/>
                </a:cubicBezTo>
                <a:cubicBezTo>
                  <a:pt x="1711968" y="15074"/>
                  <a:pt x="1957813" y="27048"/>
                  <a:pt x="2185792" y="0"/>
                </a:cubicBezTo>
                <a:cubicBezTo>
                  <a:pt x="2413771" y="-27048"/>
                  <a:pt x="2708482" y="-19934"/>
                  <a:pt x="2846928" y="0"/>
                </a:cubicBezTo>
                <a:cubicBezTo>
                  <a:pt x="2985374" y="19934"/>
                  <a:pt x="3244495" y="12876"/>
                  <a:pt x="3349391" y="0"/>
                </a:cubicBezTo>
                <a:cubicBezTo>
                  <a:pt x="3454287" y="-12876"/>
                  <a:pt x="3835785" y="-31895"/>
                  <a:pt x="4169200" y="0"/>
                </a:cubicBezTo>
                <a:cubicBezTo>
                  <a:pt x="4502615" y="31895"/>
                  <a:pt x="4645867" y="-17085"/>
                  <a:pt x="4830336" y="0"/>
                </a:cubicBezTo>
                <a:cubicBezTo>
                  <a:pt x="5014805" y="17085"/>
                  <a:pt x="5394264" y="-32546"/>
                  <a:pt x="5650145" y="0"/>
                </a:cubicBezTo>
                <a:cubicBezTo>
                  <a:pt x="5906026" y="32546"/>
                  <a:pt x="6146596" y="5977"/>
                  <a:pt x="6390617" y="0"/>
                </a:cubicBezTo>
                <a:cubicBezTo>
                  <a:pt x="6634638" y="-5977"/>
                  <a:pt x="6768280" y="-17727"/>
                  <a:pt x="6972417" y="0"/>
                </a:cubicBezTo>
                <a:cubicBezTo>
                  <a:pt x="7176554" y="17727"/>
                  <a:pt x="7661078" y="-15254"/>
                  <a:pt x="8109571" y="0"/>
                </a:cubicBezTo>
                <a:cubicBezTo>
                  <a:pt x="8207161" y="19204"/>
                  <a:pt x="8296017" y="69341"/>
                  <a:pt x="8285509" y="175938"/>
                </a:cubicBezTo>
                <a:cubicBezTo>
                  <a:pt x="8287413" y="294195"/>
                  <a:pt x="8282406" y="421792"/>
                  <a:pt x="8285509" y="527804"/>
                </a:cubicBezTo>
                <a:cubicBezTo>
                  <a:pt x="8288612" y="633816"/>
                  <a:pt x="8296001" y="740255"/>
                  <a:pt x="8285509" y="879670"/>
                </a:cubicBezTo>
                <a:cubicBezTo>
                  <a:pt x="8290265" y="960132"/>
                  <a:pt x="8200428" y="1044390"/>
                  <a:pt x="8109571" y="1055608"/>
                </a:cubicBezTo>
                <a:cubicBezTo>
                  <a:pt x="7728767" y="1054798"/>
                  <a:pt x="7609315" y="1090112"/>
                  <a:pt x="7289762" y="1055608"/>
                </a:cubicBezTo>
                <a:cubicBezTo>
                  <a:pt x="6970209" y="1021104"/>
                  <a:pt x="6913285" y="1070934"/>
                  <a:pt x="6787299" y="1055608"/>
                </a:cubicBezTo>
                <a:cubicBezTo>
                  <a:pt x="6661313" y="1040282"/>
                  <a:pt x="6291800" y="1077570"/>
                  <a:pt x="6126163" y="1055608"/>
                </a:cubicBezTo>
                <a:cubicBezTo>
                  <a:pt x="5960526" y="1033646"/>
                  <a:pt x="5702573" y="1086340"/>
                  <a:pt x="5385690" y="1055608"/>
                </a:cubicBezTo>
                <a:cubicBezTo>
                  <a:pt x="5068807" y="1024876"/>
                  <a:pt x="4974433" y="1086056"/>
                  <a:pt x="4565882" y="1055608"/>
                </a:cubicBezTo>
                <a:cubicBezTo>
                  <a:pt x="4157331" y="1025160"/>
                  <a:pt x="4012914" y="1030021"/>
                  <a:pt x="3825409" y="1055608"/>
                </a:cubicBezTo>
                <a:cubicBezTo>
                  <a:pt x="3637904" y="1081195"/>
                  <a:pt x="3413491" y="1029657"/>
                  <a:pt x="3005600" y="1055608"/>
                </a:cubicBezTo>
                <a:cubicBezTo>
                  <a:pt x="2597709" y="1081559"/>
                  <a:pt x="2517577" y="1036022"/>
                  <a:pt x="2265128" y="1055608"/>
                </a:cubicBezTo>
                <a:cubicBezTo>
                  <a:pt x="2012679" y="1075194"/>
                  <a:pt x="1913352" y="1040236"/>
                  <a:pt x="1762665" y="1055608"/>
                </a:cubicBezTo>
                <a:cubicBezTo>
                  <a:pt x="1611978" y="1070980"/>
                  <a:pt x="1257965" y="1084346"/>
                  <a:pt x="1022192" y="1055608"/>
                </a:cubicBezTo>
                <a:cubicBezTo>
                  <a:pt x="786419" y="1026870"/>
                  <a:pt x="367054" y="1031825"/>
                  <a:pt x="175938" y="1055608"/>
                </a:cubicBezTo>
                <a:cubicBezTo>
                  <a:pt x="76255" y="1056212"/>
                  <a:pt x="8124" y="999122"/>
                  <a:pt x="0" y="879670"/>
                </a:cubicBezTo>
                <a:cubicBezTo>
                  <a:pt x="-5685" y="778660"/>
                  <a:pt x="3489" y="679346"/>
                  <a:pt x="0" y="534841"/>
                </a:cubicBezTo>
                <a:cubicBezTo>
                  <a:pt x="-3489" y="390336"/>
                  <a:pt x="2902" y="350558"/>
                  <a:pt x="0" y="175938"/>
                </a:cubicBezTo>
                <a:close/>
              </a:path>
              <a:path w="8285509" h="1055608" stroke="0" extrusionOk="0">
                <a:moveTo>
                  <a:pt x="0" y="175938"/>
                </a:moveTo>
                <a:cubicBezTo>
                  <a:pt x="-4992" y="75691"/>
                  <a:pt x="74888" y="1457"/>
                  <a:pt x="175938" y="0"/>
                </a:cubicBezTo>
                <a:cubicBezTo>
                  <a:pt x="439876" y="-39707"/>
                  <a:pt x="826076" y="8882"/>
                  <a:pt x="995747" y="0"/>
                </a:cubicBezTo>
                <a:cubicBezTo>
                  <a:pt x="1165418" y="-8882"/>
                  <a:pt x="1430452" y="21689"/>
                  <a:pt x="1577546" y="0"/>
                </a:cubicBezTo>
                <a:cubicBezTo>
                  <a:pt x="1724640" y="-21689"/>
                  <a:pt x="1966777" y="11139"/>
                  <a:pt x="2080010" y="0"/>
                </a:cubicBezTo>
                <a:cubicBezTo>
                  <a:pt x="2193243" y="-11139"/>
                  <a:pt x="2506021" y="18459"/>
                  <a:pt x="2820482" y="0"/>
                </a:cubicBezTo>
                <a:cubicBezTo>
                  <a:pt x="3134943" y="-18459"/>
                  <a:pt x="3264921" y="-1227"/>
                  <a:pt x="3402282" y="0"/>
                </a:cubicBezTo>
                <a:cubicBezTo>
                  <a:pt x="3539643" y="1227"/>
                  <a:pt x="3951280" y="9862"/>
                  <a:pt x="4222091" y="0"/>
                </a:cubicBezTo>
                <a:cubicBezTo>
                  <a:pt x="4492902" y="-9862"/>
                  <a:pt x="4518798" y="-1401"/>
                  <a:pt x="4724554" y="0"/>
                </a:cubicBezTo>
                <a:cubicBezTo>
                  <a:pt x="4930310" y="1401"/>
                  <a:pt x="5279108" y="-24654"/>
                  <a:pt x="5544363" y="0"/>
                </a:cubicBezTo>
                <a:cubicBezTo>
                  <a:pt x="5809618" y="24654"/>
                  <a:pt x="5821403" y="5285"/>
                  <a:pt x="5967490" y="0"/>
                </a:cubicBezTo>
                <a:cubicBezTo>
                  <a:pt x="6113577" y="-5285"/>
                  <a:pt x="6369109" y="-27728"/>
                  <a:pt x="6628626" y="0"/>
                </a:cubicBezTo>
                <a:cubicBezTo>
                  <a:pt x="6888143" y="27728"/>
                  <a:pt x="7151094" y="-2647"/>
                  <a:pt x="7289762" y="0"/>
                </a:cubicBezTo>
                <a:cubicBezTo>
                  <a:pt x="7428430" y="2647"/>
                  <a:pt x="7898538" y="11408"/>
                  <a:pt x="8109571" y="0"/>
                </a:cubicBezTo>
                <a:cubicBezTo>
                  <a:pt x="8220002" y="16246"/>
                  <a:pt x="8301257" y="64982"/>
                  <a:pt x="8285509" y="175938"/>
                </a:cubicBezTo>
                <a:cubicBezTo>
                  <a:pt x="8301693" y="290519"/>
                  <a:pt x="8269680" y="454344"/>
                  <a:pt x="8285509" y="527804"/>
                </a:cubicBezTo>
                <a:cubicBezTo>
                  <a:pt x="8301338" y="601264"/>
                  <a:pt x="8299359" y="730939"/>
                  <a:pt x="8285509" y="879670"/>
                </a:cubicBezTo>
                <a:cubicBezTo>
                  <a:pt x="8283798" y="973350"/>
                  <a:pt x="8208329" y="1034098"/>
                  <a:pt x="8109571" y="1055608"/>
                </a:cubicBezTo>
                <a:cubicBezTo>
                  <a:pt x="7854643" y="1092572"/>
                  <a:pt x="7688356" y="1061780"/>
                  <a:pt x="7369099" y="1055608"/>
                </a:cubicBezTo>
                <a:cubicBezTo>
                  <a:pt x="7049842" y="1049436"/>
                  <a:pt x="7000489" y="1057535"/>
                  <a:pt x="6866635" y="1055608"/>
                </a:cubicBezTo>
                <a:cubicBezTo>
                  <a:pt x="6732781" y="1053681"/>
                  <a:pt x="6362806" y="1026351"/>
                  <a:pt x="6046826" y="1055608"/>
                </a:cubicBezTo>
                <a:cubicBezTo>
                  <a:pt x="5730846" y="1084865"/>
                  <a:pt x="5569103" y="1042670"/>
                  <a:pt x="5385690" y="1055608"/>
                </a:cubicBezTo>
                <a:cubicBezTo>
                  <a:pt x="5202277" y="1068546"/>
                  <a:pt x="5053371" y="1034097"/>
                  <a:pt x="4883227" y="1055608"/>
                </a:cubicBezTo>
                <a:cubicBezTo>
                  <a:pt x="4713083" y="1077119"/>
                  <a:pt x="4517834" y="1077064"/>
                  <a:pt x="4222091" y="1055608"/>
                </a:cubicBezTo>
                <a:cubicBezTo>
                  <a:pt x="3926348" y="1034152"/>
                  <a:pt x="3939108" y="1063433"/>
                  <a:pt x="3798964" y="1055608"/>
                </a:cubicBezTo>
                <a:cubicBezTo>
                  <a:pt x="3658820" y="1047783"/>
                  <a:pt x="3586069" y="1065309"/>
                  <a:pt x="3375837" y="1055608"/>
                </a:cubicBezTo>
                <a:cubicBezTo>
                  <a:pt x="3165605" y="1045907"/>
                  <a:pt x="2978795" y="1052199"/>
                  <a:pt x="2714701" y="1055608"/>
                </a:cubicBezTo>
                <a:cubicBezTo>
                  <a:pt x="2450607" y="1059017"/>
                  <a:pt x="2358760" y="1076446"/>
                  <a:pt x="2212237" y="1055608"/>
                </a:cubicBezTo>
                <a:cubicBezTo>
                  <a:pt x="2065714" y="1034770"/>
                  <a:pt x="1672519" y="1028854"/>
                  <a:pt x="1471765" y="1055608"/>
                </a:cubicBezTo>
                <a:cubicBezTo>
                  <a:pt x="1271011" y="1082362"/>
                  <a:pt x="1138030" y="1042875"/>
                  <a:pt x="969301" y="1055608"/>
                </a:cubicBezTo>
                <a:cubicBezTo>
                  <a:pt x="800572" y="1068341"/>
                  <a:pt x="391516" y="1081113"/>
                  <a:pt x="175938" y="1055608"/>
                </a:cubicBezTo>
                <a:cubicBezTo>
                  <a:pt x="74581" y="1059848"/>
                  <a:pt x="-1276" y="979569"/>
                  <a:pt x="0" y="879670"/>
                </a:cubicBezTo>
                <a:cubicBezTo>
                  <a:pt x="-3995" y="736200"/>
                  <a:pt x="-7163" y="613281"/>
                  <a:pt x="0" y="520767"/>
                </a:cubicBezTo>
                <a:cubicBezTo>
                  <a:pt x="7163" y="428253"/>
                  <a:pt x="-1855" y="322997"/>
                  <a:pt x="0" y="175938"/>
                </a:cubicBezTo>
                <a:close/>
              </a:path>
            </a:pathLst>
          </a:custGeom>
          <a:solidFill>
            <a:srgbClr val="DCF4DC">
              <a:alpha val="32000"/>
            </a:srgbClr>
          </a:solidFill>
          <a:ln w="38100">
            <a:solidFill>
              <a:srgbClr val="7030A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2800" dirty="0">
                <a:latin typeface="Milliard Book" panose="02010004040101010103" charset="0"/>
              </a:rPr>
              <a:t>Priorité au « vivre ensemble » versus « savoir s’entrainer » (enquête personnelle)</a:t>
            </a:r>
          </a:p>
        </p:txBody>
      </p:sp>
      <p:sp>
        <p:nvSpPr>
          <p:cNvPr id="6" name="ZoneTexte 10">
            <a:extLst>
              <a:ext uri="{FF2B5EF4-FFF2-40B4-BE49-F238E27FC236}">
                <a16:creationId xmlns:a16="http://schemas.microsoft.com/office/drawing/2014/main" id="{3302E7E0-324B-EDED-AE6F-9A60BC733BC3}"/>
              </a:ext>
            </a:extLst>
          </p:cNvPr>
          <p:cNvSpPr txBox="1"/>
          <p:nvPr/>
        </p:nvSpPr>
        <p:spPr>
          <a:xfrm>
            <a:off x="115764" y="5312326"/>
            <a:ext cx="432048" cy="544830"/>
          </a:xfrm>
          <a:custGeom>
            <a:avLst/>
            <a:gdLst>
              <a:gd name="connsiteX0" fmla="*/ 0 w 432048"/>
              <a:gd name="connsiteY0" fmla="*/ 72009 h 544830"/>
              <a:gd name="connsiteX1" fmla="*/ 72009 w 432048"/>
              <a:gd name="connsiteY1" fmla="*/ 0 h 544830"/>
              <a:gd name="connsiteX2" fmla="*/ 360039 w 432048"/>
              <a:gd name="connsiteY2" fmla="*/ 0 h 544830"/>
              <a:gd name="connsiteX3" fmla="*/ 432048 w 432048"/>
              <a:gd name="connsiteY3" fmla="*/ 72009 h 544830"/>
              <a:gd name="connsiteX4" fmla="*/ 432048 w 432048"/>
              <a:gd name="connsiteY4" fmla="*/ 472821 h 544830"/>
              <a:gd name="connsiteX5" fmla="*/ 360039 w 432048"/>
              <a:gd name="connsiteY5" fmla="*/ 544830 h 544830"/>
              <a:gd name="connsiteX6" fmla="*/ 72009 w 432048"/>
              <a:gd name="connsiteY6" fmla="*/ 544830 h 544830"/>
              <a:gd name="connsiteX7" fmla="*/ 0 w 432048"/>
              <a:gd name="connsiteY7" fmla="*/ 472821 h 544830"/>
              <a:gd name="connsiteX8" fmla="*/ 0 w 432048"/>
              <a:gd name="connsiteY8" fmla="*/ 72009 h 5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048" h="544830" fill="none" extrusionOk="0">
                <a:moveTo>
                  <a:pt x="0" y="72009"/>
                </a:moveTo>
                <a:cubicBezTo>
                  <a:pt x="2980" y="36676"/>
                  <a:pt x="32922" y="7061"/>
                  <a:pt x="72009" y="0"/>
                </a:cubicBezTo>
                <a:cubicBezTo>
                  <a:pt x="172623" y="-2538"/>
                  <a:pt x="245629" y="8857"/>
                  <a:pt x="360039" y="0"/>
                </a:cubicBezTo>
                <a:cubicBezTo>
                  <a:pt x="405577" y="-7162"/>
                  <a:pt x="429753" y="31353"/>
                  <a:pt x="432048" y="72009"/>
                </a:cubicBezTo>
                <a:cubicBezTo>
                  <a:pt x="412390" y="162447"/>
                  <a:pt x="448220" y="295960"/>
                  <a:pt x="432048" y="472821"/>
                </a:cubicBezTo>
                <a:cubicBezTo>
                  <a:pt x="428757" y="505882"/>
                  <a:pt x="400010" y="542094"/>
                  <a:pt x="360039" y="544830"/>
                </a:cubicBezTo>
                <a:cubicBezTo>
                  <a:pt x="290803" y="542756"/>
                  <a:pt x="186438" y="546475"/>
                  <a:pt x="72009" y="544830"/>
                </a:cubicBezTo>
                <a:cubicBezTo>
                  <a:pt x="26960" y="545047"/>
                  <a:pt x="3123" y="506961"/>
                  <a:pt x="0" y="472821"/>
                </a:cubicBezTo>
                <a:cubicBezTo>
                  <a:pt x="16411" y="343945"/>
                  <a:pt x="-1625" y="252714"/>
                  <a:pt x="0" y="72009"/>
                </a:cubicBezTo>
                <a:close/>
              </a:path>
              <a:path w="432048" h="544830" stroke="0" extrusionOk="0">
                <a:moveTo>
                  <a:pt x="0" y="72009"/>
                </a:moveTo>
                <a:cubicBezTo>
                  <a:pt x="-6057" y="28504"/>
                  <a:pt x="26124" y="2295"/>
                  <a:pt x="72009" y="0"/>
                </a:cubicBezTo>
                <a:cubicBezTo>
                  <a:pt x="202467" y="555"/>
                  <a:pt x="226363" y="1090"/>
                  <a:pt x="360039" y="0"/>
                </a:cubicBezTo>
                <a:cubicBezTo>
                  <a:pt x="395306" y="-3424"/>
                  <a:pt x="430560" y="35294"/>
                  <a:pt x="432048" y="72009"/>
                </a:cubicBezTo>
                <a:cubicBezTo>
                  <a:pt x="423707" y="269457"/>
                  <a:pt x="413172" y="298424"/>
                  <a:pt x="432048" y="472821"/>
                </a:cubicBezTo>
                <a:cubicBezTo>
                  <a:pt x="432805" y="511032"/>
                  <a:pt x="396298" y="544292"/>
                  <a:pt x="360039" y="544830"/>
                </a:cubicBezTo>
                <a:cubicBezTo>
                  <a:pt x="232784" y="542878"/>
                  <a:pt x="180503" y="545082"/>
                  <a:pt x="72009" y="544830"/>
                </a:cubicBezTo>
                <a:cubicBezTo>
                  <a:pt x="29269" y="549745"/>
                  <a:pt x="-2170" y="510073"/>
                  <a:pt x="0" y="472821"/>
                </a:cubicBezTo>
                <a:cubicBezTo>
                  <a:pt x="-15452" y="303866"/>
                  <a:pt x="-17036" y="155889"/>
                  <a:pt x="0" y="72009"/>
                </a:cubicBezTo>
                <a:close/>
              </a:path>
            </a:pathLst>
          </a:custGeom>
          <a:solidFill>
            <a:srgbClr val="DCF4DC">
              <a:alpha val="32000"/>
            </a:srgbClr>
          </a:solidFill>
          <a:ln w="38100">
            <a:solidFill>
              <a:srgbClr val="DF3A0B"/>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sz="2600" dirty="0">
                <a:latin typeface="Milliard Book" panose="02010004040101010103" charset="0"/>
              </a:rPr>
              <a:t>4</a:t>
            </a:r>
            <a:endParaRPr lang="fr-FR" sz="2600" dirty="0">
              <a:latin typeface="Alegreya" panose="00000500000000000000"/>
            </a:endParaRPr>
          </a:p>
        </p:txBody>
      </p:sp>
      <p:sp>
        <p:nvSpPr>
          <p:cNvPr id="7" name="ZoneTexte 10">
            <a:extLst>
              <a:ext uri="{FF2B5EF4-FFF2-40B4-BE49-F238E27FC236}">
                <a16:creationId xmlns:a16="http://schemas.microsoft.com/office/drawing/2014/main" id="{BA98B3A1-000D-DB6D-A73C-BAA45E5811B8}"/>
              </a:ext>
            </a:extLst>
          </p:cNvPr>
          <p:cNvSpPr txBox="1"/>
          <p:nvPr/>
        </p:nvSpPr>
        <p:spPr>
          <a:xfrm>
            <a:off x="622856" y="2910022"/>
            <a:ext cx="8285509" cy="578882"/>
          </a:xfrm>
          <a:custGeom>
            <a:avLst/>
            <a:gdLst>
              <a:gd name="connsiteX0" fmla="*/ 0 w 8285509"/>
              <a:gd name="connsiteY0" fmla="*/ 96482 h 578882"/>
              <a:gd name="connsiteX1" fmla="*/ 96482 w 8285509"/>
              <a:gd name="connsiteY1" fmla="*/ 0 h 578882"/>
              <a:gd name="connsiteX2" fmla="*/ 770861 w 8285509"/>
              <a:gd name="connsiteY2" fmla="*/ 0 h 578882"/>
              <a:gd name="connsiteX3" fmla="*/ 1526165 w 8285509"/>
              <a:gd name="connsiteY3" fmla="*/ 0 h 578882"/>
              <a:gd name="connsiteX4" fmla="*/ 2038693 w 8285509"/>
              <a:gd name="connsiteY4" fmla="*/ 0 h 578882"/>
              <a:gd name="connsiteX5" fmla="*/ 2470295 w 8285509"/>
              <a:gd name="connsiteY5" fmla="*/ 0 h 578882"/>
              <a:gd name="connsiteX6" fmla="*/ 2982823 w 8285509"/>
              <a:gd name="connsiteY6" fmla="*/ 0 h 578882"/>
              <a:gd name="connsiteX7" fmla="*/ 3576276 w 8285509"/>
              <a:gd name="connsiteY7" fmla="*/ 0 h 578882"/>
              <a:gd name="connsiteX8" fmla="*/ 4250655 w 8285509"/>
              <a:gd name="connsiteY8" fmla="*/ 0 h 578882"/>
              <a:gd name="connsiteX9" fmla="*/ 4763183 w 8285509"/>
              <a:gd name="connsiteY9" fmla="*/ 0 h 578882"/>
              <a:gd name="connsiteX10" fmla="*/ 5599413 w 8285509"/>
              <a:gd name="connsiteY10" fmla="*/ 0 h 578882"/>
              <a:gd name="connsiteX11" fmla="*/ 6273791 w 8285509"/>
              <a:gd name="connsiteY11" fmla="*/ 0 h 578882"/>
              <a:gd name="connsiteX12" fmla="*/ 7110021 w 8285509"/>
              <a:gd name="connsiteY12" fmla="*/ 0 h 578882"/>
              <a:gd name="connsiteX13" fmla="*/ 8189027 w 8285509"/>
              <a:gd name="connsiteY13" fmla="*/ 0 h 578882"/>
              <a:gd name="connsiteX14" fmla="*/ 8285509 w 8285509"/>
              <a:gd name="connsiteY14" fmla="*/ 96482 h 578882"/>
              <a:gd name="connsiteX15" fmla="*/ 8285509 w 8285509"/>
              <a:gd name="connsiteY15" fmla="*/ 482400 h 578882"/>
              <a:gd name="connsiteX16" fmla="*/ 8189027 w 8285509"/>
              <a:gd name="connsiteY16" fmla="*/ 578882 h 578882"/>
              <a:gd name="connsiteX17" fmla="*/ 7433723 w 8285509"/>
              <a:gd name="connsiteY17" fmla="*/ 578882 h 578882"/>
              <a:gd name="connsiteX18" fmla="*/ 6759344 w 8285509"/>
              <a:gd name="connsiteY18" fmla="*/ 578882 h 578882"/>
              <a:gd name="connsiteX19" fmla="*/ 5923114 w 8285509"/>
              <a:gd name="connsiteY19" fmla="*/ 578882 h 578882"/>
              <a:gd name="connsiteX20" fmla="*/ 5329661 w 8285509"/>
              <a:gd name="connsiteY20" fmla="*/ 578882 h 578882"/>
              <a:gd name="connsiteX21" fmla="*/ 4817133 w 8285509"/>
              <a:gd name="connsiteY21" fmla="*/ 578882 h 578882"/>
              <a:gd name="connsiteX22" fmla="*/ 4142755 w 8285509"/>
              <a:gd name="connsiteY22" fmla="*/ 578882 h 578882"/>
              <a:gd name="connsiteX23" fmla="*/ 3387450 w 8285509"/>
              <a:gd name="connsiteY23" fmla="*/ 578882 h 578882"/>
              <a:gd name="connsiteX24" fmla="*/ 2551221 w 8285509"/>
              <a:gd name="connsiteY24" fmla="*/ 578882 h 578882"/>
              <a:gd name="connsiteX25" fmla="*/ 1795916 w 8285509"/>
              <a:gd name="connsiteY25" fmla="*/ 578882 h 578882"/>
              <a:gd name="connsiteX26" fmla="*/ 959687 w 8285509"/>
              <a:gd name="connsiteY26" fmla="*/ 578882 h 578882"/>
              <a:gd name="connsiteX27" fmla="*/ 96482 w 8285509"/>
              <a:gd name="connsiteY27" fmla="*/ 578882 h 578882"/>
              <a:gd name="connsiteX28" fmla="*/ 0 w 8285509"/>
              <a:gd name="connsiteY28" fmla="*/ 482400 h 578882"/>
              <a:gd name="connsiteX29" fmla="*/ 0 w 8285509"/>
              <a:gd name="connsiteY29" fmla="*/ 96482 h 57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85509" h="578882" fill="none" extrusionOk="0">
                <a:moveTo>
                  <a:pt x="0" y="96482"/>
                </a:moveTo>
                <a:cubicBezTo>
                  <a:pt x="6393" y="49124"/>
                  <a:pt x="50950" y="-4636"/>
                  <a:pt x="96482" y="0"/>
                </a:cubicBezTo>
                <a:cubicBezTo>
                  <a:pt x="374862" y="16132"/>
                  <a:pt x="565031" y="-13363"/>
                  <a:pt x="770861" y="0"/>
                </a:cubicBezTo>
                <a:cubicBezTo>
                  <a:pt x="976691" y="13363"/>
                  <a:pt x="1305683" y="3621"/>
                  <a:pt x="1526165" y="0"/>
                </a:cubicBezTo>
                <a:cubicBezTo>
                  <a:pt x="1746647" y="-3621"/>
                  <a:pt x="1869594" y="17300"/>
                  <a:pt x="2038693" y="0"/>
                </a:cubicBezTo>
                <a:cubicBezTo>
                  <a:pt x="2207792" y="-17300"/>
                  <a:pt x="2263566" y="-8296"/>
                  <a:pt x="2470295" y="0"/>
                </a:cubicBezTo>
                <a:cubicBezTo>
                  <a:pt x="2677024" y="8296"/>
                  <a:pt x="2746225" y="-24892"/>
                  <a:pt x="2982823" y="0"/>
                </a:cubicBezTo>
                <a:cubicBezTo>
                  <a:pt x="3219421" y="24892"/>
                  <a:pt x="3395545" y="-24195"/>
                  <a:pt x="3576276" y="0"/>
                </a:cubicBezTo>
                <a:cubicBezTo>
                  <a:pt x="3757007" y="24195"/>
                  <a:pt x="4009662" y="2013"/>
                  <a:pt x="4250655" y="0"/>
                </a:cubicBezTo>
                <a:cubicBezTo>
                  <a:pt x="4491648" y="-2013"/>
                  <a:pt x="4597513" y="17823"/>
                  <a:pt x="4763183" y="0"/>
                </a:cubicBezTo>
                <a:cubicBezTo>
                  <a:pt x="4928853" y="-17823"/>
                  <a:pt x="5428237" y="-23412"/>
                  <a:pt x="5599413" y="0"/>
                </a:cubicBezTo>
                <a:cubicBezTo>
                  <a:pt x="5770589" y="23412"/>
                  <a:pt x="6101857" y="-15815"/>
                  <a:pt x="6273791" y="0"/>
                </a:cubicBezTo>
                <a:cubicBezTo>
                  <a:pt x="6445725" y="15815"/>
                  <a:pt x="6733294" y="115"/>
                  <a:pt x="7110021" y="0"/>
                </a:cubicBezTo>
                <a:cubicBezTo>
                  <a:pt x="7486748" y="-115"/>
                  <a:pt x="7739411" y="39010"/>
                  <a:pt x="8189027" y="0"/>
                </a:cubicBezTo>
                <a:cubicBezTo>
                  <a:pt x="8239778" y="9283"/>
                  <a:pt x="8286841" y="40953"/>
                  <a:pt x="8285509" y="96482"/>
                </a:cubicBezTo>
                <a:cubicBezTo>
                  <a:pt x="8293688" y="265042"/>
                  <a:pt x="8281091" y="334871"/>
                  <a:pt x="8285509" y="482400"/>
                </a:cubicBezTo>
                <a:cubicBezTo>
                  <a:pt x="8286052" y="530200"/>
                  <a:pt x="8245741" y="568747"/>
                  <a:pt x="8189027" y="578882"/>
                </a:cubicBezTo>
                <a:cubicBezTo>
                  <a:pt x="7962604" y="541798"/>
                  <a:pt x="7722574" y="613324"/>
                  <a:pt x="7433723" y="578882"/>
                </a:cubicBezTo>
                <a:cubicBezTo>
                  <a:pt x="7144872" y="544440"/>
                  <a:pt x="6929977" y="565368"/>
                  <a:pt x="6759344" y="578882"/>
                </a:cubicBezTo>
                <a:cubicBezTo>
                  <a:pt x="6588711" y="592396"/>
                  <a:pt x="6179224" y="559441"/>
                  <a:pt x="5923114" y="578882"/>
                </a:cubicBezTo>
                <a:cubicBezTo>
                  <a:pt x="5667004" y="598324"/>
                  <a:pt x="5483421" y="579758"/>
                  <a:pt x="5329661" y="578882"/>
                </a:cubicBezTo>
                <a:cubicBezTo>
                  <a:pt x="5175901" y="578006"/>
                  <a:pt x="5049795" y="588802"/>
                  <a:pt x="4817133" y="578882"/>
                </a:cubicBezTo>
                <a:cubicBezTo>
                  <a:pt x="4584471" y="568962"/>
                  <a:pt x="4325807" y="603918"/>
                  <a:pt x="4142755" y="578882"/>
                </a:cubicBezTo>
                <a:cubicBezTo>
                  <a:pt x="3959703" y="553846"/>
                  <a:pt x="3640085" y="541487"/>
                  <a:pt x="3387450" y="578882"/>
                </a:cubicBezTo>
                <a:cubicBezTo>
                  <a:pt x="3134816" y="616277"/>
                  <a:pt x="2857630" y="597944"/>
                  <a:pt x="2551221" y="578882"/>
                </a:cubicBezTo>
                <a:cubicBezTo>
                  <a:pt x="2244812" y="559820"/>
                  <a:pt x="2003379" y="546186"/>
                  <a:pt x="1795916" y="578882"/>
                </a:cubicBezTo>
                <a:cubicBezTo>
                  <a:pt x="1588453" y="611578"/>
                  <a:pt x="1230909" y="569091"/>
                  <a:pt x="959687" y="578882"/>
                </a:cubicBezTo>
                <a:cubicBezTo>
                  <a:pt x="688465" y="588673"/>
                  <a:pt x="280889" y="613472"/>
                  <a:pt x="96482" y="578882"/>
                </a:cubicBezTo>
                <a:cubicBezTo>
                  <a:pt x="46214" y="575757"/>
                  <a:pt x="-1190" y="539697"/>
                  <a:pt x="0" y="482400"/>
                </a:cubicBezTo>
                <a:cubicBezTo>
                  <a:pt x="-18767" y="346510"/>
                  <a:pt x="-6071" y="241167"/>
                  <a:pt x="0" y="96482"/>
                </a:cubicBezTo>
                <a:close/>
              </a:path>
              <a:path w="8285509" h="578882" stroke="0" extrusionOk="0">
                <a:moveTo>
                  <a:pt x="0" y="96482"/>
                </a:moveTo>
                <a:cubicBezTo>
                  <a:pt x="-4189" y="40612"/>
                  <a:pt x="31460" y="4405"/>
                  <a:pt x="96482" y="0"/>
                </a:cubicBezTo>
                <a:cubicBezTo>
                  <a:pt x="321700" y="-15840"/>
                  <a:pt x="752436" y="9185"/>
                  <a:pt x="932712" y="0"/>
                </a:cubicBezTo>
                <a:cubicBezTo>
                  <a:pt x="1112988" y="-9185"/>
                  <a:pt x="1382250" y="-8987"/>
                  <a:pt x="1526165" y="0"/>
                </a:cubicBezTo>
                <a:cubicBezTo>
                  <a:pt x="1670080" y="8987"/>
                  <a:pt x="1862843" y="-8822"/>
                  <a:pt x="2038693" y="0"/>
                </a:cubicBezTo>
                <a:cubicBezTo>
                  <a:pt x="2214543" y="8822"/>
                  <a:pt x="2637559" y="32355"/>
                  <a:pt x="2793997" y="0"/>
                </a:cubicBezTo>
                <a:cubicBezTo>
                  <a:pt x="2950435" y="-32355"/>
                  <a:pt x="3185168" y="26277"/>
                  <a:pt x="3387450" y="0"/>
                </a:cubicBezTo>
                <a:cubicBezTo>
                  <a:pt x="3589732" y="-26277"/>
                  <a:pt x="3953722" y="-34362"/>
                  <a:pt x="4223680" y="0"/>
                </a:cubicBezTo>
                <a:cubicBezTo>
                  <a:pt x="4493638" y="34362"/>
                  <a:pt x="4548400" y="-16887"/>
                  <a:pt x="4736208" y="0"/>
                </a:cubicBezTo>
                <a:cubicBezTo>
                  <a:pt x="4924016" y="16887"/>
                  <a:pt x="5369050" y="29036"/>
                  <a:pt x="5572437" y="0"/>
                </a:cubicBezTo>
                <a:cubicBezTo>
                  <a:pt x="5775824" y="-29036"/>
                  <a:pt x="5809270" y="19943"/>
                  <a:pt x="6004040" y="0"/>
                </a:cubicBezTo>
                <a:cubicBezTo>
                  <a:pt x="6198810" y="-19943"/>
                  <a:pt x="6449469" y="-23495"/>
                  <a:pt x="6678419" y="0"/>
                </a:cubicBezTo>
                <a:cubicBezTo>
                  <a:pt x="6907369" y="23495"/>
                  <a:pt x="7048644" y="-29718"/>
                  <a:pt x="7352797" y="0"/>
                </a:cubicBezTo>
                <a:cubicBezTo>
                  <a:pt x="7656950" y="29718"/>
                  <a:pt x="7880990" y="-9693"/>
                  <a:pt x="8189027" y="0"/>
                </a:cubicBezTo>
                <a:cubicBezTo>
                  <a:pt x="8246792" y="5486"/>
                  <a:pt x="8288033" y="40986"/>
                  <a:pt x="8285509" y="96482"/>
                </a:cubicBezTo>
                <a:cubicBezTo>
                  <a:pt x="8282151" y="265352"/>
                  <a:pt x="8292282" y="340218"/>
                  <a:pt x="8285509" y="482400"/>
                </a:cubicBezTo>
                <a:cubicBezTo>
                  <a:pt x="8282672" y="533013"/>
                  <a:pt x="8241364" y="577463"/>
                  <a:pt x="8189027" y="578882"/>
                </a:cubicBezTo>
                <a:cubicBezTo>
                  <a:pt x="8008498" y="598048"/>
                  <a:pt x="7781323" y="541948"/>
                  <a:pt x="7433723" y="578882"/>
                </a:cubicBezTo>
                <a:cubicBezTo>
                  <a:pt x="7086123" y="615816"/>
                  <a:pt x="7179997" y="594179"/>
                  <a:pt x="7002120" y="578882"/>
                </a:cubicBezTo>
                <a:cubicBezTo>
                  <a:pt x="6824243" y="563585"/>
                  <a:pt x="6639136" y="598424"/>
                  <a:pt x="6489593" y="578882"/>
                </a:cubicBezTo>
                <a:cubicBezTo>
                  <a:pt x="6340050" y="559340"/>
                  <a:pt x="5996212" y="540412"/>
                  <a:pt x="5653363" y="578882"/>
                </a:cubicBezTo>
                <a:cubicBezTo>
                  <a:pt x="5310514" y="617353"/>
                  <a:pt x="5231612" y="575105"/>
                  <a:pt x="4978984" y="578882"/>
                </a:cubicBezTo>
                <a:cubicBezTo>
                  <a:pt x="4726356" y="582659"/>
                  <a:pt x="4687448" y="593093"/>
                  <a:pt x="4466456" y="578882"/>
                </a:cubicBezTo>
                <a:cubicBezTo>
                  <a:pt x="4245464" y="564671"/>
                  <a:pt x="3981853" y="577267"/>
                  <a:pt x="3792078" y="578882"/>
                </a:cubicBezTo>
                <a:cubicBezTo>
                  <a:pt x="3602303" y="580497"/>
                  <a:pt x="3522852" y="576336"/>
                  <a:pt x="3360475" y="578882"/>
                </a:cubicBezTo>
                <a:cubicBezTo>
                  <a:pt x="3198098" y="581428"/>
                  <a:pt x="3024118" y="565116"/>
                  <a:pt x="2928873" y="578882"/>
                </a:cubicBezTo>
                <a:cubicBezTo>
                  <a:pt x="2833628" y="592648"/>
                  <a:pt x="2481257" y="581099"/>
                  <a:pt x="2254494" y="578882"/>
                </a:cubicBezTo>
                <a:cubicBezTo>
                  <a:pt x="2027731" y="576665"/>
                  <a:pt x="1925752" y="576579"/>
                  <a:pt x="1741966" y="578882"/>
                </a:cubicBezTo>
                <a:cubicBezTo>
                  <a:pt x="1558180" y="581185"/>
                  <a:pt x="1311681" y="600982"/>
                  <a:pt x="986662" y="578882"/>
                </a:cubicBezTo>
                <a:cubicBezTo>
                  <a:pt x="661643" y="556782"/>
                  <a:pt x="332991" y="536983"/>
                  <a:pt x="96482" y="578882"/>
                </a:cubicBezTo>
                <a:cubicBezTo>
                  <a:pt x="42470" y="581146"/>
                  <a:pt x="-2266" y="528549"/>
                  <a:pt x="0" y="482400"/>
                </a:cubicBezTo>
                <a:cubicBezTo>
                  <a:pt x="2641" y="358227"/>
                  <a:pt x="17056" y="245891"/>
                  <a:pt x="0" y="96482"/>
                </a:cubicBezTo>
                <a:close/>
              </a:path>
            </a:pathLst>
          </a:custGeom>
          <a:solidFill>
            <a:srgbClr val="DCF4DC">
              <a:alpha val="32000"/>
            </a:srgbClr>
          </a:solidFill>
          <a:ln w="38100">
            <a:solidFill>
              <a:schemeClr val="accent1">
                <a:lumMod val="60000"/>
                <a:lumOff val="40000"/>
              </a:schemeClr>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sz="2800" dirty="0">
                <a:solidFill>
                  <a:schemeClr val="tx1"/>
                </a:solidFill>
                <a:latin typeface="Milliard" panose="020B0604020202020204"/>
                <a:cs typeface="Times New Roman" panose="02020603050405020304" pitchFamily="18" charset="0"/>
              </a:rPr>
              <a:t>Un effet plus marqué pour les activités artistiques</a:t>
            </a:r>
          </a:p>
        </p:txBody>
      </p:sp>
      <p:sp>
        <p:nvSpPr>
          <p:cNvPr id="10" name="ZoneTexte 10">
            <a:extLst>
              <a:ext uri="{FF2B5EF4-FFF2-40B4-BE49-F238E27FC236}">
                <a16:creationId xmlns:a16="http://schemas.microsoft.com/office/drawing/2014/main" id="{4420DEE8-4A54-4091-CC80-0DCB25B984B1}"/>
              </a:ext>
            </a:extLst>
          </p:cNvPr>
          <p:cNvSpPr txBox="1"/>
          <p:nvPr/>
        </p:nvSpPr>
        <p:spPr>
          <a:xfrm>
            <a:off x="113867" y="2910022"/>
            <a:ext cx="432048" cy="544830"/>
          </a:xfrm>
          <a:custGeom>
            <a:avLst/>
            <a:gdLst>
              <a:gd name="connsiteX0" fmla="*/ 0 w 432048"/>
              <a:gd name="connsiteY0" fmla="*/ 72009 h 544830"/>
              <a:gd name="connsiteX1" fmla="*/ 72009 w 432048"/>
              <a:gd name="connsiteY1" fmla="*/ 0 h 544830"/>
              <a:gd name="connsiteX2" fmla="*/ 360039 w 432048"/>
              <a:gd name="connsiteY2" fmla="*/ 0 h 544830"/>
              <a:gd name="connsiteX3" fmla="*/ 432048 w 432048"/>
              <a:gd name="connsiteY3" fmla="*/ 72009 h 544830"/>
              <a:gd name="connsiteX4" fmla="*/ 432048 w 432048"/>
              <a:gd name="connsiteY4" fmla="*/ 472821 h 544830"/>
              <a:gd name="connsiteX5" fmla="*/ 360039 w 432048"/>
              <a:gd name="connsiteY5" fmla="*/ 544830 h 544830"/>
              <a:gd name="connsiteX6" fmla="*/ 72009 w 432048"/>
              <a:gd name="connsiteY6" fmla="*/ 544830 h 544830"/>
              <a:gd name="connsiteX7" fmla="*/ 0 w 432048"/>
              <a:gd name="connsiteY7" fmla="*/ 472821 h 544830"/>
              <a:gd name="connsiteX8" fmla="*/ 0 w 432048"/>
              <a:gd name="connsiteY8" fmla="*/ 72009 h 5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048" h="544830" fill="none" extrusionOk="0">
                <a:moveTo>
                  <a:pt x="0" y="72009"/>
                </a:moveTo>
                <a:cubicBezTo>
                  <a:pt x="2980" y="36676"/>
                  <a:pt x="32922" y="7061"/>
                  <a:pt x="72009" y="0"/>
                </a:cubicBezTo>
                <a:cubicBezTo>
                  <a:pt x="172623" y="-2538"/>
                  <a:pt x="245629" y="8857"/>
                  <a:pt x="360039" y="0"/>
                </a:cubicBezTo>
                <a:cubicBezTo>
                  <a:pt x="405577" y="-7162"/>
                  <a:pt x="429753" y="31353"/>
                  <a:pt x="432048" y="72009"/>
                </a:cubicBezTo>
                <a:cubicBezTo>
                  <a:pt x="412390" y="162447"/>
                  <a:pt x="448220" y="295960"/>
                  <a:pt x="432048" y="472821"/>
                </a:cubicBezTo>
                <a:cubicBezTo>
                  <a:pt x="428757" y="505882"/>
                  <a:pt x="400010" y="542094"/>
                  <a:pt x="360039" y="544830"/>
                </a:cubicBezTo>
                <a:cubicBezTo>
                  <a:pt x="290803" y="542756"/>
                  <a:pt x="186438" y="546475"/>
                  <a:pt x="72009" y="544830"/>
                </a:cubicBezTo>
                <a:cubicBezTo>
                  <a:pt x="26960" y="545047"/>
                  <a:pt x="3123" y="506961"/>
                  <a:pt x="0" y="472821"/>
                </a:cubicBezTo>
                <a:cubicBezTo>
                  <a:pt x="16411" y="343945"/>
                  <a:pt x="-1625" y="252714"/>
                  <a:pt x="0" y="72009"/>
                </a:cubicBezTo>
                <a:close/>
              </a:path>
              <a:path w="432048" h="544830" stroke="0" extrusionOk="0">
                <a:moveTo>
                  <a:pt x="0" y="72009"/>
                </a:moveTo>
                <a:cubicBezTo>
                  <a:pt x="-6057" y="28504"/>
                  <a:pt x="26124" y="2295"/>
                  <a:pt x="72009" y="0"/>
                </a:cubicBezTo>
                <a:cubicBezTo>
                  <a:pt x="202467" y="555"/>
                  <a:pt x="226363" y="1090"/>
                  <a:pt x="360039" y="0"/>
                </a:cubicBezTo>
                <a:cubicBezTo>
                  <a:pt x="395306" y="-3424"/>
                  <a:pt x="430560" y="35294"/>
                  <a:pt x="432048" y="72009"/>
                </a:cubicBezTo>
                <a:cubicBezTo>
                  <a:pt x="423707" y="269457"/>
                  <a:pt x="413172" y="298424"/>
                  <a:pt x="432048" y="472821"/>
                </a:cubicBezTo>
                <a:cubicBezTo>
                  <a:pt x="432805" y="511032"/>
                  <a:pt x="396298" y="544292"/>
                  <a:pt x="360039" y="544830"/>
                </a:cubicBezTo>
                <a:cubicBezTo>
                  <a:pt x="232784" y="542878"/>
                  <a:pt x="180503" y="545082"/>
                  <a:pt x="72009" y="544830"/>
                </a:cubicBezTo>
                <a:cubicBezTo>
                  <a:pt x="29269" y="549745"/>
                  <a:pt x="-2170" y="510073"/>
                  <a:pt x="0" y="472821"/>
                </a:cubicBezTo>
                <a:cubicBezTo>
                  <a:pt x="-15452" y="303866"/>
                  <a:pt x="-17036" y="155889"/>
                  <a:pt x="0" y="72009"/>
                </a:cubicBezTo>
                <a:close/>
              </a:path>
            </a:pathLst>
          </a:custGeom>
          <a:solidFill>
            <a:srgbClr val="DCF4DC">
              <a:alpha val="32000"/>
            </a:srgbClr>
          </a:solidFill>
          <a:ln w="38100">
            <a:solidFill>
              <a:srgbClr val="DF3A0B"/>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sz="2600" dirty="0">
                <a:latin typeface="Milliard Book" panose="02010004040101010103" charset="0"/>
              </a:rPr>
              <a:t>2</a:t>
            </a:r>
            <a:endParaRPr lang="fr-FR" sz="2600" dirty="0">
              <a:latin typeface="Alegreya" panose="00000500000000000000"/>
            </a:endParaRPr>
          </a:p>
        </p:txBody>
      </p:sp>
      <p:sp>
        <p:nvSpPr>
          <p:cNvPr id="13" name="ZoneTexte 10">
            <a:extLst>
              <a:ext uri="{FF2B5EF4-FFF2-40B4-BE49-F238E27FC236}">
                <a16:creationId xmlns:a16="http://schemas.microsoft.com/office/drawing/2014/main" id="{A30B999A-F2EA-21FA-8E3A-2E2272BDF673}"/>
              </a:ext>
            </a:extLst>
          </p:cNvPr>
          <p:cNvSpPr txBox="1"/>
          <p:nvPr/>
        </p:nvSpPr>
        <p:spPr>
          <a:xfrm>
            <a:off x="624753" y="3776848"/>
            <a:ext cx="8285509" cy="1055608"/>
          </a:xfrm>
          <a:custGeom>
            <a:avLst/>
            <a:gdLst>
              <a:gd name="connsiteX0" fmla="*/ 0 w 8285509"/>
              <a:gd name="connsiteY0" fmla="*/ 175938 h 1055608"/>
              <a:gd name="connsiteX1" fmla="*/ 175938 w 8285509"/>
              <a:gd name="connsiteY1" fmla="*/ 0 h 1055608"/>
              <a:gd name="connsiteX2" fmla="*/ 678401 w 8285509"/>
              <a:gd name="connsiteY2" fmla="*/ 0 h 1055608"/>
              <a:gd name="connsiteX3" fmla="*/ 1101529 w 8285509"/>
              <a:gd name="connsiteY3" fmla="*/ 0 h 1055608"/>
              <a:gd name="connsiteX4" fmla="*/ 1603992 w 8285509"/>
              <a:gd name="connsiteY4" fmla="*/ 0 h 1055608"/>
              <a:gd name="connsiteX5" fmla="*/ 2185792 w 8285509"/>
              <a:gd name="connsiteY5" fmla="*/ 0 h 1055608"/>
              <a:gd name="connsiteX6" fmla="*/ 2846928 w 8285509"/>
              <a:gd name="connsiteY6" fmla="*/ 0 h 1055608"/>
              <a:gd name="connsiteX7" fmla="*/ 3349391 w 8285509"/>
              <a:gd name="connsiteY7" fmla="*/ 0 h 1055608"/>
              <a:gd name="connsiteX8" fmla="*/ 4169200 w 8285509"/>
              <a:gd name="connsiteY8" fmla="*/ 0 h 1055608"/>
              <a:gd name="connsiteX9" fmla="*/ 4830336 w 8285509"/>
              <a:gd name="connsiteY9" fmla="*/ 0 h 1055608"/>
              <a:gd name="connsiteX10" fmla="*/ 5650145 w 8285509"/>
              <a:gd name="connsiteY10" fmla="*/ 0 h 1055608"/>
              <a:gd name="connsiteX11" fmla="*/ 6390617 w 8285509"/>
              <a:gd name="connsiteY11" fmla="*/ 0 h 1055608"/>
              <a:gd name="connsiteX12" fmla="*/ 6972417 w 8285509"/>
              <a:gd name="connsiteY12" fmla="*/ 0 h 1055608"/>
              <a:gd name="connsiteX13" fmla="*/ 8109571 w 8285509"/>
              <a:gd name="connsiteY13" fmla="*/ 0 h 1055608"/>
              <a:gd name="connsiteX14" fmla="*/ 8285509 w 8285509"/>
              <a:gd name="connsiteY14" fmla="*/ 175938 h 1055608"/>
              <a:gd name="connsiteX15" fmla="*/ 8285509 w 8285509"/>
              <a:gd name="connsiteY15" fmla="*/ 527804 h 1055608"/>
              <a:gd name="connsiteX16" fmla="*/ 8285509 w 8285509"/>
              <a:gd name="connsiteY16" fmla="*/ 879670 h 1055608"/>
              <a:gd name="connsiteX17" fmla="*/ 8109571 w 8285509"/>
              <a:gd name="connsiteY17" fmla="*/ 1055608 h 1055608"/>
              <a:gd name="connsiteX18" fmla="*/ 7289762 w 8285509"/>
              <a:gd name="connsiteY18" fmla="*/ 1055608 h 1055608"/>
              <a:gd name="connsiteX19" fmla="*/ 6787299 w 8285509"/>
              <a:gd name="connsiteY19" fmla="*/ 1055608 h 1055608"/>
              <a:gd name="connsiteX20" fmla="*/ 6126163 w 8285509"/>
              <a:gd name="connsiteY20" fmla="*/ 1055608 h 1055608"/>
              <a:gd name="connsiteX21" fmla="*/ 5385690 w 8285509"/>
              <a:gd name="connsiteY21" fmla="*/ 1055608 h 1055608"/>
              <a:gd name="connsiteX22" fmla="*/ 4565882 w 8285509"/>
              <a:gd name="connsiteY22" fmla="*/ 1055608 h 1055608"/>
              <a:gd name="connsiteX23" fmla="*/ 3825409 w 8285509"/>
              <a:gd name="connsiteY23" fmla="*/ 1055608 h 1055608"/>
              <a:gd name="connsiteX24" fmla="*/ 3005600 w 8285509"/>
              <a:gd name="connsiteY24" fmla="*/ 1055608 h 1055608"/>
              <a:gd name="connsiteX25" fmla="*/ 2265128 w 8285509"/>
              <a:gd name="connsiteY25" fmla="*/ 1055608 h 1055608"/>
              <a:gd name="connsiteX26" fmla="*/ 1762665 w 8285509"/>
              <a:gd name="connsiteY26" fmla="*/ 1055608 h 1055608"/>
              <a:gd name="connsiteX27" fmla="*/ 1022192 w 8285509"/>
              <a:gd name="connsiteY27" fmla="*/ 1055608 h 1055608"/>
              <a:gd name="connsiteX28" fmla="*/ 175938 w 8285509"/>
              <a:gd name="connsiteY28" fmla="*/ 1055608 h 1055608"/>
              <a:gd name="connsiteX29" fmla="*/ 0 w 8285509"/>
              <a:gd name="connsiteY29" fmla="*/ 879670 h 1055608"/>
              <a:gd name="connsiteX30" fmla="*/ 0 w 8285509"/>
              <a:gd name="connsiteY30" fmla="*/ 534841 h 1055608"/>
              <a:gd name="connsiteX31" fmla="*/ 0 w 8285509"/>
              <a:gd name="connsiteY31" fmla="*/ 175938 h 105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85509" h="1055608" fill="none" extrusionOk="0">
                <a:moveTo>
                  <a:pt x="0" y="175938"/>
                </a:moveTo>
                <a:cubicBezTo>
                  <a:pt x="2309" y="68693"/>
                  <a:pt x="66882" y="-383"/>
                  <a:pt x="175938" y="0"/>
                </a:cubicBezTo>
                <a:cubicBezTo>
                  <a:pt x="287138" y="-1781"/>
                  <a:pt x="521851" y="20799"/>
                  <a:pt x="678401" y="0"/>
                </a:cubicBezTo>
                <a:cubicBezTo>
                  <a:pt x="834951" y="-20799"/>
                  <a:pt x="1003827" y="731"/>
                  <a:pt x="1101529" y="0"/>
                </a:cubicBezTo>
                <a:cubicBezTo>
                  <a:pt x="1199231" y="-731"/>
                  <a:pt x="1496016" y="-15074"/>
                  <a:pt x="1603992" y="0"/>
                </a:cubicBezTo>
                <a:cubicBezTo>
                  <a:pt x="1711968" y="15074"/>
                  <a:pt x="1957813" y="27048"/>
                  <a:pt x="2185792" y="0"/>
                </a:cubicBezTo>
                <a:cubicBezTo>
                  <a:pt x="2413771" y="-27048"/>
                  <a:pt x="2708482" y="-19934"/>
                  <a:pt x="2846928" y="0"/>
                </a:cubicBezTo>
                <a:cubicBezTo>
                  <a:pt x="2985374" y="19934"/>
                  <a:pt x="3244495" y="12876"/>
                  <a:pt x="3349391" y="0"/>
                </a:cubicBezTo>
                <a:cubicBezTo>
                  <a:pt x="3454287" y="-12876"/>
                  <a:pt x="3835785" y="-31895"/>
                  <a:pt x="4169200" y="0"/>
                </a:cubicBezTo>
                <a:cubicBezTo>
                  <a:pt x="4502615" y="31895"/>
                  <a:pt x="4645867" y="-17085"/>
                  <a:pt x="4830336" y="0"/>
                </a:cubicBezTo>
                <a:cubicBezTo>
                  <a:pt x="5014805" y="17085"/>
                  <a:pt x="5394264" y="-32546"/>
                  <a:pt x="5650145" y="0"/>
                </a:cubicBezTo>
                <a:cubicBezTo>
                  <a:pt x="5906026" y="32546"/>
                  <a:pt x="6146596" y="5977"/>
                  <a:pt x="6390617" y="0"/>
                </a:cubicBezTo>
                <a:cubicBezTo>
                  <a:pt x="6634638" y="-5977"/>
                  <a:pt x="6768280" y="-17727"/>
                  <a:pt x="6972417" y="0"/>
                </a:cubicBezTo>
                <a:cubicBezTo>
                  <a:pt x="7176554" y="17727"/>
                  <a:pt x="7661078" y="-15254"/>
                  <a:pt x="8109571" y="0"/>
                </a:cubicBezTo>
                <a:cubicBezTo>
                  <a:pt x="8207161" y="19204"/>
                  <a:pt x="8296017" y="69341"/>
                  <a:pt x="8285509" y="175938"/>
                </a:cubicBezTo>
                <a:cubicBezTo>
                  <a:pt x="8287413" y="294195"/>
                  <a:pt x="8282406" y="421792"/>
                  <a:pt x="8285509" y="527804"/>
                </a:cubicBezTo>
                <a:cubicBezTo>
                  <a:pt x="8288612" y="633816"/>
                  <a:pt x="8296001" y="740255"/>
                  <a:pt x="8285509" y="879670"/>
                </a:cubicBezTo>
                <a:cubicBezTo>
                  <a:pt x="8290265" y="960132"/>
                  <a:pt x="8200428" y="1044390"/>
                  <a:pt x="8109571" y="1055608"/>
                </a:cubicBezTo>
                <a:cubicBezTo>
                  <a:pt x="7728767" y="1054798"/>
                  <a:pt x="7609315" y="1090112"/>
                  <a:pt x="7289762" y="1055608"/>
                </a:cubicBezTo>
                <a:cubicBezTo>
                  <a:pt x="6970209" y="1021104"/>
                  <a:pt x="6913285" y="1070934"/>
                  <a:pt x="6787299" y="1055608"/>
                </a:cubicBezTo>
                <a:cubicBezTo>
                  <a:pt x="6661313" y="1040282"/>
                  <a:pt x="6291800" y="1077570"/>
                  <a:pt x="6126163" y="1055608"/>
                </a:cubicBezTo>
                <a:cubicBezTo>
                  <a:pt x="5960526" y="1033646"/>
                  <a:pt x="5702573" y="1086340"/>
                  <a:pt x="5385690" y="1055608"/>
                </a:cubicBezTo>
                <a:cubicBezTo>
                  <a:pt x="5068807" y="1024876"/>
                  <a:pt x="4974433" y="1086056"/>
                  <a:pt x="4565882" y="1055608"/>
                </a:cubicBezTo>
                <a:cubicBezTo>
                  <a:pt x="4157331" y="1025160"/>
                  <a:pt x="4012914" y="1030021"/>
                  <a:pt x="3825409" y="1055608"/>
                </a:cubicBezTo>
                <a:cubicBezTo>
                  <a:pt x="3637904" y="1081195"/>
                  <a:pt x="3413491" y="1029657"/>
                  <a:pt x="3005600" y="1055608"/>
                </a:cubicBezTo>
                <a:cubicBezTo>
                  <a:pt x="2597709" y="1081559"/>
                  <a:pt x="2517577" y="1036022"/>
                  <a:pt x="2265128" y="1055608"/>
                </a:cubicBezTo>
                <a:cubicBezTo>
                  <a:pt x="2012679" y="1075194"/>
                  <a:pt x="1913352" y="1040236"/>
                  <a:pt x="1762665" y="1055608"/>
                </a:cubicBezTo>
                <a:cubicBezTo>
                  <a:pt x="1611978" y="1070980"/>
                  <a:pt x="1257965" y="1084346"/>
                  <a:pt x="1022192" y="1055608"/>
                </a:cubicBezTo>
                <a:cubicBezTo>
                  <a:pt x="786419" y="1026870"/>
                  <a:pt x="367054" y="1031825"/>
                  <a:pt x="175938" y="1055608"/>
                </a:cubicBezTo>
                <a:cubicBezTo>
                  <a:pt x="76255" y="1056212"/>
                  <a:pt x="8124" y="999122"/>
                  <a:pt x="0" y="879670"/>
                </a:cubicBezTo>
                <a:cubicBezTo>
                  <a:pt x="-5685" y="778660"/>
                  <a:pt x="3489" y="679346"/>
                  <a:pt x="0" y="534841"/>
                </a:cubicBezTo>
                <a:cubicBezTo>
                  <a:pt x="-3489" y="390336"/>
                  <a:pt x="2902" y="350558"/>
                  <a:pt x="0" y="175938"/>
                </a:cubicBezTo>
                <a:close/>
              </a:path>
              <a:path w="8285509" h="1055608" stroke="0" extrusionOk="0">
                <a:moveTo>
                  <a:pt x="0" y="175938"/>
                </a:moveTo>
                <a:cubicBezTo>
                  <a:pt x="-4992" y="75691"/>
                  <a:pt x="74888" y="1457"/>
                  <a:pt x="175938" y="0"/>
                </a:cubicBezTo>
                <a:cubicBezTo>
                  <a:pt x="439876" y="-39707"/>
                  <a:pt x="826076" y="8882"/>
                  <a:pt x="995747" y="0"/>
                </a:cubicBezTo>
                <a:cubicBezTo>
                  <a:pt x="1165418" y="-8882"/>
                  <a:pt x="1430452" y="21689"/>
                  <a:pt x="1577546" y="0"/>
                </a:cubicBezTo>
                <a:cubicBezTo>
                  <a:pt x="1724640" y="-21689"/>
                  <a:pt x="1966777" y="11139"/>
                  <a:pt x="2080010" y="0"/>
                </a:cubicBezTo>
                <a:cubicBezTo>
                  <a:pt x="2193243" y="-11139"/>
                  <a:pt x="2506021" y="18459"/>
                  <a:pt x="2820482" y="0"/>
                </a:cubicBezTo>
                <a:cubicBezTo>
                  <a:pt x="3134943" y="-18459"/>
                  <a:pt x="3264921" y="-1227"/>
                  <a:pt x="3402282" y="0"/>
                </a:cubicBezTo>
                <a:cubicBezTo>
                  <a:pt x="3539643" y="1227"/>
                  <a:pt x="3951280" y="9862"/>
                  <a:pt x="4222091" y="0"/>
                </a:cubicBezTo>
                <a:cubicBezTo>
                  <a:pt x="4492902" y="-9862"/>
                  <a:pt x="4518798" y="-1401"/>
                  <a:pt x="4724554" y="0"/>
                </a:cubicBezTo>
                <a:cubicBezTo>
                  <a:pt x="4930310" y="1401"/>
                  <a:pt x="5279108" y="-24654"/>
                  <a:pt x="5544363" y="0"/>
                </a:cubicBezTo>
                <a:cubicBezTo>
                  <a:pt x="5809618" y="24654"/>
                  <a:pt x="5821403" y="5285"/>
                  <a:pt x="5967490" y="0"/>
                </a:cubicBezTo>
                <a:cubicBezTo>
                  <a:pt x="6113577" y="-5285"/>
                  <a:pt x="6369109" y="-27728"/>
                  <a:pt x="6628626" y="0"/>
                </a:cubicBezTo>
                <a:cubicBezTo>
                  <a:pt x="6888143" y="27728"/>
                  <a:pt x="7151094" y="-2647"/>
                  <a:pt x="7289762" y="0"/>
                </a:cubicBezTo>
                <a:cubicBezTo>
                  <a:pt x="7428430" y="2647"/>
                  <a:pt x="7898538" y="11408"/>
                  <a:pt x="8109571" y="0"/>
                </a:cubicBezTo>
                <a:cubicBezTo>
                  <a:pt x="8220002" y="16246"/>
                  <a:pt x="8301257" y="64982"/>
                  <a:pt x="8285509" y="175938"/>
                </a:cubicBezTo>
                <a:cubicBezTo>
                  <a:pt x="8301693" y="290519"/>
                  <a:pt x="8269680" y="454344"/>
                  <a:pt x="8285509" y="527804"/>
                </a:cubicBezTo>
                <a:cubicBezTo>
                  <a:pt x="8301338" y="601264"/>
                  <a:pt x="8299359" y="730939"/>
                  <a:pt x="8285509" y="879670"/>
                </a:cubicBezTo>
                <a:cubicBezTo>
                  <a:pt x="8283798" y="973350"/>
                  <a:pt x="8208329" y="1034098"/>
                  <a:pt x="8109571" y="1055608"/>
                </a:cubicBezTo>
                <a:cubicBezTo>
                  <a:pt x="7854643" y="1092572"/>
                  <a:pt x="7688356" y="1061780"/>
                  <a:pt x="7369099" y="1055608"/>
                </a:cubicBezTo>
                <a:cubicBezTo>
                  <a:pt x="7049842" y="1049436"/>
                  <a:pt x="7000489" y="1057535"/>
                  <a:pt x="6866635" y="1055608"/>
                </a:cubicBezTo>
                <a:cubicBezTo>
                  <a:pt x="6732781" y="1053681"/>
                  <a:pt x="6362806" y="1026351"/>
                  <a:pt x="6046826" y="1055608"/>
                </a:cubicBezTo>
                <a:cubicBezTo>
                  <a:pt x="5730846" y="1084865"/>
                  <a:pt x="5569103" y="1042670"/>
                  <a:pt x="5385690" y="1055608"/>
                </a:cubicBezTo>
                <a:cubicBezTo>
                  <a:pt x="5202277" y="1068546"/>
                  <a:pt x="5053371" y="1034097"/>
                  <a:pt x="4883227" y="1055608"/>
                </a:cubicBezTo>
                <a:cubicBezTo>
                  <a:pt x="4713083" y="1077119"/>
                  <a:pt x="4517834" y="1077064"/>
                  <a:pt x="4222091" y="1055608"/>
                </a:cubicBezTo>
                <a:cubicBezTo>
                  <a:pt x="3926348" y="1034152"/>
                  <a:pt x="3939108" y="1063433"/>
                  <a:pt x="3798964" y="1055608"/>
                </a:cubicBezTo>
                <a:cubicBezTo>
                  <a:pt x="3658820" y="1047783"/>
                  <a:pt x="3586069" y="1065309"/>
                  <a:pt x="3375837" y="1055608"/>
                </a:cubicBezTo>
                <a:cubicBezTo>
                  <a:pt x="3165605" y="1045907"/>
                  <a:pt x="2978795" y="1052199"/>
                  <a:pt x="2714701" y="1055608"/>
                </a:cubicBezTo>
                <a:cubicBezTo>
                  <a:pt x="2450607" y="1059017"/>
                  <a:pt x="2358760" y="1076446"/>
                  <a:pt x="2212237" y="1055608"/>
                </a:cubicBezTo>
                <a:cubicBezTo>
                  <a:pt x="2065714" y="1034770"/>
                  <a:pt x="1672519" y="1028854"/>
                  <a:pt x="1471765" y="1055608"/>
                </a:cubicBezTo>
                <a:cubicBezTo>
                  <a:pt x="1271011" y="1082362"/>
                  <a:pt x="1138030" y="1042875"/>
                  <a:pt x="969301" y="1055608"/>
                </a:cubicBezTo>
                <a:cubicBezTo>
                  <a:pt x="800572" y="1068341"/>
                  <a:pt x="391516" y="1081113"/>
                  <a:pt x="175938" y="1055608"/>
                </a:cubicBezTo>
                <a:cubicBezTo>
                  <a:pt x="74581" y="1059848"/>
                  <a:pt x="-1276" y="979569"/>
                  <a:pt x="0" y="879670"/>
                </a:cubicBezTo>
                <a:cubicBezTo>
                  <a:pt x="-3995" y="736200"/>
                  <a:pt x="-7163" y="613281"/>
                  <a:pt x="0" y="520767"/>
                </a:cubicBezTo>
                <a:cubicBezTo>
                  <a:pt x="7163" y="428253"/>
                  <a:pt x="-1855" y="322997"/>
                  <a:pt x="0" y="175938"/>
                </a:cubicBezTo>
                <a:close/>
              </a:path>
            </a:pathLst>
          </a:custGeom>
          <a:solidFill>
            <a:srgbClr val="DCF4DC">
              <a:alpha val="32000"/>
            </a:srgbClr>
          </a:solidFill>
          <a:ln w="38100">
            <a:solidFill>
              <a:srgbClr val="00206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2800" dirty="0">
                <a:latin typeface="Milliard Book" panose="02010004040101010103" charset="0"/>
              </a:rPr>
              <a:t>Une stratification sociale en EPS en écho avec la stratification de la société ?</a:t>
            </a:r>
          </a:p>
        </p:txBody>
      </p:sp>
      <p:sp>
        <p:nvSpPr>
          <p:cNvPr id="14" name="ZoneTexte 10">
            <a:extLst>
              <a:ext uri="{FF2B5EF4-FFF2-40B4-BE49-F238E27FC236}">
                <a16:creationId xmlns:a16="http://schemas.microsoft.com/office/drawing/2014/main" id="{30823A23-C508-30AE-518F-F992C8B9B359}"/>
              </a:ext>
            </a:extLst>
          </p:cNvPr>
          <p:cNvSpPr txBox="1"/>
          <p:nvPr/>
        </p:nvSpPr>
        <p:spPr>
          <a:xfrm>
            <a:off x="122629" y="4032237"/>
            <a:ext cx="432048" cy="544830"/>
          </a:xfrm>
          <a:custGeom>
            <a:avLst/>
            <a:gdLst>
              <a:gd name="connsiteX0" fmla="*/ 0 w 432048"/>
              <a:gd name="connsiteY0" fmla="*/ 72009 h 544830"/>
              <a:gd name="connsiteX1" fmla="*/ 72009 w 432048"/>
              <a:gd name="connsiteY1" fmla="*/ 0 h 544830"/>
              <a:gd name="connsiteX2" fmla="*/ 360039 w 432048"/>
              <a:gd name="connsiteY2" fmla="*/ 0 h 544830"/>
              <a:gd name="connsiteX3" fmla="*/ 432048 w 432048"/>
              <a:gd name="connsiteY3" fmla="*/ 72009 h 544830"/>
              <a:gd name="connsiteX4" fmla="*/ 432048 w 432048"/>
              <a:gd name="connsiteY4" fmla="*/ 472821 h 544830"/>
              <a:gd name="connsiteX5" fmla="*/ 360039 w 432048"/>
              <a:gd name="connsiteY5" fmla="*/ 544830 h 544830"/>
              <a:gd name="connsiteX6" fmla="*/ 72009 w 432048"/>
              <a:gd name="connsiteY6" fmla="*/ 544830 h 544830"/>
              <a:gd name="connsiteX7" fmla="*/ 0 w 432048"/>
              <a:gd name="connsiteY7" fmla="*/ 472821 h 544830"/>
              <a:gd name="connsiteX8" fmla="*/ 0 w 432048"/>
              <a:gd name="connsiteY8" fmla="*/ 72009 h 5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048" h="544830" fill="none" extrusionOk="0">
                <a:moveTo>
                  <a:pt x="0" y="72009"/>
                </a:moveTo>
                <a:cubicBezTo>
                  <a:pt x="2980" y="36676"/>
                  <a:pt x="32922" y="7061"/>
                  <a:pt x="72009" y="0"/>
                </a:cubicBezTo>
                <a:cubicBezTo>
                  <a:pt x="172623" y="-2538"/>
                  <a:pt x="245629" y="8857"/>
                  <a:pt x="360039" y="0"/>
                </a:cubicBezTo>
                <a:cubicBezTo>
                  <a:pt x="405577" y="-7162"/>
                  <a:pt x="429753" y="31353"/>
                  <a:pt x="432048" y="72009"/>
                </a:cubicBezTo>
                <a:cubicBezTo>
                  <a:pt x="412390" y="162447"/>
                  <a:pt x="448220" y="295960"/>
                  <a:pt x="432048" y="472821"/>
                </a:cubicBezTo>
                <a:cubicBezTo>
                  <a:pt x="428757" y="505882"/>
                  <a:pt x="400010" y="542094"/>
                  <a:pt x="360039" y="544830"/>
                </a:cubicBezTo>
                <a:cubicBezTo>
                  <a:pt x="290803" y="542756"/>
                  <a:pt x="186438" y="546475"/>
                  <a:pt x="72009" y="544830"/>
                </a:cubicBezTo>
                <a:cubicBezTo>
                  <a:pt x="26960" y="545047"/>
                  <a:pt x="3123" y="506961"/>
                  <a:pt x="0" y="472821"/>
                </a:cubicBezTo>
                <a:cubicBezTo>
                  <a:pt x="16411" y="343945"/>
                  <a:pt x="-1625" y="252714"/>
                  <a:pt x="0" y="72009"/>
                </a:cubicBezTo>
                <a:close/>
              </a:path>
              <a:path w="432048" h="544830" stroke="0" extrusionOk="0">
                <a:moveTo>
                  <a:pt x="0" y="72009"/>
                </a:moveTo>
                <a:cubicBezTo>
                  <a:pt x="-6057" y="28504"/>
                  <a:pt x="26124" y="2295"/>
                  <a:pt x="72009" y="0"/>
                </a:cubicBezTo>
                <a:cubicBezTo>
                  <a:pt x="202467" y="555"/>
                  <a:pt x="226363" y="1090"/>
                  <a:pt x="360039" y="0"/>
                </a:cubicBezTo>
                <a:cubicBezTo>
                  <a:pt x="395306" y="-3424"/>
                  <a:pt x="430560" y="35294"/>
                  <a:pt x="432048" y="72009"/>
                </a:cubicBezTo>
                <a:cubicBezTo>
                  <a:pt x="423707" y="269457"/>
                  <a:pt x="413172" y="298424"/>
                  <a:pt x="432048" y="472821"/>
                </a:cubicBezTo>
                <a:cubicBezTo>
                  <a:pt x="432805" y="511032"/>
                  <a:pt x="396298" y="544292"/>
                  <a:pt x="360039" y="544830"/>
                </a:cubicBezTo>
                <a:cubicBezTo>
                  <a:pt x="232784" y="542878"/>
                  <a:pt x="180503" y="545082"/>
                  <a:pt x="72009" y="544830"/>
                </a:cubicBezTo>
                <a:cubicBezTo>
                  <a:pt x="29269" y="549745"/>
                  <a:pt x="-2170" y="510073"/>
                  <a:pt x="0" y="472821"/>
                </a:cubicBezTo>
                <a:cubicBezTo>
                  <a:pt x="-15452" y="303866"/>
                  <a:pt x="-17036" y="155889"/>
                  <a:pt x="0" y="72009"/>
                </a:cubicBezTo>
                <a:close/>
              </a:path>
            </a:pathLst>
          </a:custGeom>
          <a:solidFill>
            <a:srgbClr val="DCF4DC">
              <a:alpha val="32000"/>
            </a:srgbClr>
          </a:solidFill>
          <a:ln w="38100">
            <a:solidFill>
              <a:srgbClr val="DF3A0B"/>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sz="2600" dirty="0">
                <a:latin typeface="Milliard Book" panose="02010004040101010103" charset="0"/>
              </a:rPr>
              <a:t>3</a:t>
            </a:r>
            <a:endParaRPr lang="fr-FR" sz="2600" dirty="0">
              <a:latin typeface="Alegreya" panose="00000500000000000000"/>
            </a:endParaRPr>
          </a:p>
        </p:txBody>
      </p:sp>
    </p:spTree>
    <p:extLst>
      <p:ext uri="{BB962C8B-B14F-4D97-AF65-F5344CB8AC3E}">
        <p14:creationId xmlns:p14="http://schemas.microsoft.com/office/powerpoint/2010/main" val="32901631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8757C-73DE-A4A1-C960-1704BF2E528E}"/>
              </a:ext>
            </a:extLst>
          </p:cNvPr>
          <p:cNvPicPr>
            <a:picLocks noChangeAspect="1"/>
          </p:cNvPicPr>
          <p:nvPr/>
        </p:nvPicPr>
        <p:blipFill>
          <a:blip r:embed="rId3"/>
          <a:stretch>
            <a:fillRect/>
          </a:stretch>
        </p:blipFill>
        <p:spPr>
          <a:xfrm>
            <a:off x="7413930" y="-6059"/>
            <a:ext cx="1730070" cy="802230"/>
          </a:xfrm>
          <a:prstGeom prst="rect">
            <a:avLst/>
          </a:prstGeom>
        </p:spPr>
      </p:pic>
      <p:sp>
        <p:nvSpPr>
          <p:cNvPr id="30" name="ZoneTexte 10">
            <a:extLst>
              <a:ext uri="{FF2B5EF4-FFF2-40B4-BE49-F238E27FC236}">
                <a16:creationId xmlns:a16="http://schemas.microsoft.com/office/drawing/2014/main" id="{BA04A4BF-C9CC-E040-8B0A-2D8A0B984728}"/>
              </a:ext>
            </a:extLst>
          </p:cNvPr>
          <p:cNvSpPr txBox="1"/>
          <p:nvPr/>
        </p:nvSpPr>
        <p:spPr>
          <a:xfrm>
            <a:off x="180890" y="122775"/>
            <a:ext cx="6806255" cy="523220"/>
          </a:xfrm>
          <a:prstGeom prst="rect">
            <a:avLst/>
          </a:prstGeom>
          <a:solidFill>
            <a:schemeClr val="accent5">
              <a:lumMod val="20000"/>
              <a:lumOff val="80000"/>
            </a:schemeClr>
          </a:solidFill>
        </p:spPr>
        <p:txBody>
          <a:bodyPr wrap="square" rtlCol="0">
            <a:spAutoFit/>
          </a:bodyPr>
          <a:lstStyle/>
          <a:p>
            <a:r>
              <a:rPr lang="fr-FR" sz="2800" dirty="0">
                <a:latin typeface="Milliard Book" panose="02010004040101010103" charset="0"/>
              </a:rPr>
              <a:t>Une éducation physique plus « resserrée »</a:t>
            </a:r>
            <a:endParaRPr lang="fr-FR" sz="2800" dirty="0">
              <a:latin typeface="Alegreya" panose="00000500000000000000"/>
            </a:endParaRPr>
          </a:p>
        </p:txBody>
      </p:sp>
      <p:sp>
        <p:nvSpPr>
          <p:cNvPr id="8" name="ZoneTexte 10">
            <a:extLst>
              <a:ext uri="{FF2B5EF4-FFF2-40B4-BE49-F238E27FC236}">
                <a16:creationId xmlns:a16="http://schemas.microsoft.com/office/drawing/2014/main" id="{61C67E19-EC90-96D7-B90E-84A9BBE3E1A0}"/>
              </a:ext>
            </a:extLst>
          </p:cNvPr>
          <p:cNvSpPr txBox="1"/>
          <p:nvPr/>
        </p:nvSpPr>
        <p:spPr>
          <a:xfrm>
            <a:off x="429245" y="1772816"/>
            <a:ext cx="8285509" cy="2996565"/>
          </a:xfrm>
          <a:custGeom>
            <a:avLst/>
            <a:gdLst>
              <a:gd name="connsiteX0" fmla="*/ 0 w 8285509"/>
              <a:gd name="connsiteY0" fmla="*/ 499437 h 2996565"/>
              <a:gd name="connsiteX1" fmla="*/ 499437 w 8285509"/>
              <a:gd name="connsiteY1" fmla="*/ 0 h 2996565"/>
              <a:gd name="connsiteX2" fmla="*/ 1016126 w 8285509"/>
              <a:gd name="connsiteY2" fmla="*/ 0 h 2996565"/>
              <a:gd name="connsiteX3" fmla="*/ 1459948 w 8285509"/>
              <a:gd name="connsiteY3" fmla="*/ 0 h 2996565"/>
              <a:gd name="connsiteX4" fmla="*/ 1976637 w 8285509"/>
              <a:gd name="connsiteY4" fmla="*/ 0 h 2996565"/>
              <a:gd name="connsiteX5" fmla="*/ 2566192 w 8285509"/>
              <a:gd name="connsiteY5" fmla="*/ 0 h 2996565"/>
              <a:gd name="connsiteX6" fmla="*/ 3228613 w 8285509"/>
              <a:gd name="connsiteY6" fmla="*/ 0 h 2996565"/>
              <a:gd name="connsiteX7" fmla="*/ 3745302 w 8285509"/>
              <a:gd name="connsiteY7" fmla="*/ 0 h 2996565"/>
              <a:gd name="connsiteX8" fmla="*/ 4553456 w 8285509"/>
              <a:gd name="connsiteY8" fmla="*/ 0 h 2996565"/>
              <a:gd name="connsiteX9" fmla="*/ 5215877 w 8285509"/>
              <a:gd name="connsiteY9" fmla="*/ 0 h 2996565"/>
              <a:gd name="connsiteX10" fmla="*/ 6024031 w 8285509"/>
              <a:gd name="connsiteY10" fmla="*/ 0 h 2996565"/>
              <a:gd name="connsiteX11" fmla="*/ 6759319 w 8285509"/>
              <a:gd name="connsiteY11" fmla="*/ 0 h 2996565"/>
              <a:gd name="connsiteX12" fmla="*/ 7786072 w 8285509"/>
              <a:gd name="connsiteY12" fmla="*/ 0 h 2996565"/>
              <a:gd name="connsiteX13" fmla="*/ 8285509 w 8285509"/>
              <a:gd name="connsiteY13" fmla="*/ 499437 h 2996565"/>
              <a:gd name="connsiteX14" fmla="*/ 8285509 w 8285509"/>
              <a:gd name="connsiteY14" fmla="*/ 1145357 h 2996565"/>
              <a:gd name="connsiteX15" fmla="*/ 8285509 w 8285509"/>
              <a:gd name="connsiteY15" fmla="*/ 1751323 h 2996565"/>
              <a:gd name="connsiteX16" fmla="*/ 8285509 w 8285509"/>
              <a:gd name="connsiteY16" fmla="*/ 2497128 h 2996565"/>
              <a:gd name="connsiteX17" fmla="*/ 7786072 w 8285509"/>
              <a:gd name="connsiteY17" fmla="*/ 2996565 h 2996565"/>
              <a:gd name="connsiteX18" fmla="*/ 6977918 w 8285509"/>
              <a:gd name="connsiteY18" fmla="*/ 2996565 h 2996565"/>
              <a:gd name="connsiteX19" fmla="*/ 6461229 w 8285509"/>
              <a:gd name="connsiteY19" fmla="*/ 2996565 h 2996565"/>
              <a:gd name="connsiteX20" fmla="*/ 5798808 w 8285509"/>
              <a:gd name="connsiteY20" fmla="*/ 2996565 h 2996565"/>
              <a:gd name="connsiteX21" fmla="*/ 5063520 w 8285509"/>
              <a:gd name="connsiteY21" fmla="*/ 2996565 h 2996565"/>
              <a:gd name="connsiteX22" fmla="*/ 4255366 w 8285509"/>
              <a:gd name="connsiteY22" fmla="*/ 2996565 h 2996565"/>
              <a:gd name="connsiteX23" fmla="*/ 3520078 w 8285509"/>
              <a:gd name="connsiteY23" fmla="*/ 2996565 h 2996565"/>
              <a:gd name="connsiteX24" fmla="*/ 2711924 w 8285509"/>
              <a:gd name="connsiteY24" fmla="*/ 2996565 h 2996565"/>
              <a:gd name="connsiteX25" fmla="*/ 1976637 w 8285509"/>
              <a:gd name="connsiteY25" fmla="*/ 2996565 h 2996565"/>
              <a:gd name="connsiteX26" fmla="*/ 1459948 w 8285509"/>
              <a:gd name="connsiteY26" fmla="*/ 2996565 h 2996565"/>
              <a:gd name="connsiteX27" fmla="*/ 499437 w 8285509"/>
              <a:gd name="connsiteY27" fmla="*/ 2996565 h 2996565"/>
              <a:gd name="connsiteX28" fmla="*/ 0 w 8285509"/>
              <a:gd name="connsiteY28" fmla="*/ 2497128 h 2996565"/>
              <a:gd name="connsiteX29" fmla="*/ 0 w 8285509"/>
              <a:gd name="connsiteY29" fmla="*/ 1811254 h 2996565"/>
              <a:gd name="connsiteX30" fmla="*/ 0 w 8285509"/>
              <a:gd name="connsiteY30" fmla="*/ 1185311 h 2996565"/>
              <a:gd name="connsiteX31" fmla="*/ 0 w 8285509"/>
              <a:gd name="connsiteY31" fmla="*/ 499437 h 299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85509" h="2996565" fill="none" extrusionOk="0">
                <a:moveTo>
                  <a:pt x="0" y="499437"/>
                </a:moveTo>
                <a:cubicBezTo>
                  <a:pt x="1639" y="216451"/>
                  <a:pt x="156044" y="-2177"/>
                  <a:pt x="499437" y="0"/>
                </a:cubicBezTo>
                <a:cubicBezTo>
                  <a:pt x="664144" y="-11579"/>
                  <a:pt x="847978" y="-20339"/>
                  <a:pt x="1016126" y="0"/>
                </a:cubicBezTo>
                <a:cubicBezTo>
                  <a:pt x="1184274" y="20339"/>
                  <a:pt x="1250508" y="1281"/>
                  <a:pt x="1459948" y="0"/>
                </a:cubicBezTo>
                <a:cubicBezTo>
                  <a:pt x="1669388" y="-1281"/>
                  <a:pt x="1839517" y="-7905"/>
                  <a:pt x="1976637" y="0"/>
                </a:cubicBezTo>
                <a:cubicBezTo>
                  <a:pt x="2113757" y="7905"/>
                  <a:pt x="2280776" y="-4798"/>
                  <a:pt x="2566192" y="0"/>
                </a:cubicBezTo>
                <a:cubicBezTo>
                  <a:pt x="2851609" y="4798"/>
                  <a:pt x="2984477" y="-25951"/>
                  <a:pt x="3228613" y="0"/>
                </a:cubicBezTo>
                <a:cubicBezTo>
                  <a:pt x="3472749" y="25951"/>
                  <a:pt x="3637601" y="20026"/>
                  <a:pt x="3745302" y="0"/>
                </a:cubicBezTo>
                <a:cubicBezTo>
                  <a:pt x="3853003" y="-20026"/>
                  <a:pt x="4225965" y="27003"/>
                  <a:pt x="4553456" y="0"/>
                </a:cubicBezTo>
                <a:cubicBezTo>
                  <a:pt x="4880947" y="-27003"/>
                  <a:pt x="5026571" y="-27542"/>
                  <a:pt x="5215877" y="0"/>
                </a:cubicBezTo>
                <a:cubicBezTo>
                  <a:pt x="5405183" y="27542"/>
                  <a:pt x="5831603" y="25457"/>
                  <a:pt x="6024031" y="0"/>
                </a:cubicBezTo>
                <a:cubicBezTo>
                  <a:pt x="6216459" y="-25457"/>
                  <a:pt x="6543078" y="27291"/>
                  <a:pt x="6759319" y="0"/>
                </a:cubicBezTo>
                <a:cubicBezTo>
                  <a:pt x="6975560" y="-27291"/>
                  <a:pt x="7326966" y="18267"/>
                  <a:pt x="7786072" y="0"/>
                </a:cubicBezTo>
                <a:cubicBezTo>
                  <a:pt x="8093892" y="5484"/>
                  <a:pt x="8267129" y="230331"/>
                  <a:pt x="8285509" y="499437"/>
                </a:cubicBezTo>
                <a:cubicBezTo>
                  <a:pt x="8272258" y="760392"/>
                  <a:pt x="8292150" y="909732"/>
                  <a:pt x="8285509" y="1145357"/>
                </a:cubicBezTo>
                <a:cubicBezTo>
                  <a:pt x="8278868" y="1380982"/>
                  <a:pt x="8303064" y="1510398"/>
                  <a:pt x="8285509" y="1751323"/>
                </a:cubicBezTo>
                <a:cubicBezTo>
                  <a:pt x="8267954" y="1992248"/>
                  <a:pt x="8271065" y="2247129"/>
                  <a:pt x="8285509" y="2497128"/>
                </a:cubicBezTo>
                <a:cubicBezTo>
                  <a:pt x="8295114" y="2739225"/>
                  <a:pt x="8057975" y="2989583"/>
                  <a:pt x="7786072" y="2996565"/>
                </a:cubicBezTo>
                <a:cubicBezTo>
                  <a:pt x="7480313" y="3023059"/>
                  <a:pt x="7274364" y="3007047"/>
                  <a:pt x="6977918" y="2996565"/>
                </a:cubicBezTo>
                <a:cubicBezTo>
                  <a:pt x="6681472" y="2986083"/>
                  <a:pt x="6588333" y="2976759"/>
                  <a:pt x="6461229" y="2996565"/>
                </a:cubicBezTo>
                <a:cubicBezTo>
                  <a:pt x="6334125" y="3016371"/>
                  <a:pt x="6063146" y="3021400"/>
                  <a:pt x="5798808" y="2996565"/>
                </a:cubicBezTo>
                <a:cubicBezTo>
                  <a:pt x="5534470" y="2971730"/>
                  <a:pt x="5319370" y="3003148"/>
                  <a:pt x="5063520" y="2996565"/>
                </a:cubicBezTo>
                <a:cubicBezTo>
                  <a:pt x="4807670" y="2989982"/>
                  <a:pt x="4562683" y="3004606"/>
                  <a:pt x="4255366" y="2996565"/>
                </a:cubicBezTo>
                <a:cubicBezTo>
                  <a:pt x="3948049" y="2988524"/>
                  <a:pt x="3828450" y="2970608"/>
                  <a:pt x="3520078" y="2996565"/>
                </a:cubicBezTo>
                <a:cubicBezTo>
                  <a:pt x="3211706" y="3022522"/>
                  <a:pt x="3033267" y="3028069"/>
                  <a:pt x="2711924" y="2996565"/>
                </a:cubicBezTo>
                <a:cubicBezTo>
                  <a:pt x="2390581" y="2965061"/>
                  <a:pt x="2194129" y="2968719"/>
                  <a:pt x="1976637" y="2996565"/>
                </a:cubicBezTo>
                <a:cubicBezTo>
                  <a:pt x="1759145" y="3024411"/>
                  <a:pt x="1676561" y="3003286"/>
                  <a:pt x="1459948" y="2996565"/>
                </a:cubicBezTo>
                <a:cubicBezTo>
                  <a:pt x="1243335" y="2989844"/>
                  <a:pt x="716331" y="3034398"/>
                  <a:pt x="499437" y="2996565"/>
                </a:cubicBezTo>
                <a:cubicBezTo>
                  <a:pt x="234590" y="2998257"/>
                  <a:pt x="31178" y="2820793"/>
                  <a:pt x="0" y="2497128"/>
                </a:cubicBezTo>
                <a:cubicBezTo>
                  <a:pt x="-25433" y="2309024"/>
                  <a:pt x="-23752" y="2148170"/>
                  <a:pt x="0" y="1811254"/>
                </a:cubicBezTo>
                <a:cubicBezTo>
                  <a:pt x="23752" y="1474338"/>
                  <a:pt x="-25291" y="1416787"/>
                  <a:pt x="0" y="1185311"/>
                </a:cubicBezTo>
                <a:cubicBezTo>
                  <a:pt x="25291" y="953835"/>
                  <a:pt x="-15395" y="756082"/>
                  <a:pt x="0" y="499437"/>
                </a:cubicBezTo>
                <a:close/>
              </a:path>
              <a:path w="8285509" h="2996565" stroke="0" extrusionOk="0">
                <a:moveTo>
                  <a:pt x="0" y="499437"/>
                </a:moveTo>
                <a:cubicBezTo>
                  <a:pt x="-35599" y="201648"/>
                  <a:pt x="175987" y="17872"/>
                  <a:pt x="499437" y="0"/>
                </a:cubicBezTo>
                <a:cubicBezTo>
                  <a:pt x="861270" y="-32413"/>
                  <a:pt x="996424" y="37015"/>
                  <a:pt x="1307591" y="0"/>
                </a:cubicBezTo>
                <a:cubicBezTo>
                  <a:pt x="1618758" y="-37015"/>
                  <a:pt x="1767995" y="15763"/>
                  <a:pt x="1897146" y="0"/>
                </a:cubicBezTo>
                <a:cubicBezTo>
                  <a:pt x="2026298" y="-15763"/>
                  <a:pt x="2304780" y="-2020"/>
                  <a:pt x="2413835" y="0"/>
                </a:cubicBezTo>
                <a:cubicBezTo>
                  <a:pt x="2522890" y="2020"/>
                  <a:pt x="2865052" y="-23329"/>
                  <a:pt x="3149122" y="0"/>
                </a:cubicBezTo>
                <a:cubicBezTo>
                  <a:pt x="3433192" y="23329"/>
                  <a:pt x="3488231" y="27270"/>
                  <a:pt x="3738677" y="0"/>
                </a:cubicBezTo>
                <a:cubicBezTo>
                  <a:pt x="3989124" y="-27270"/>
                  <a:pt x="4218147" y="-24254"/>
                  <a:pt x="4546832" y="0"/>
                </a:cubicBezTo>
                <a:cubicBezTo>
                  <a:pt x="4875518" y="24254"/>
                  <a:pt x="4881631" y="-11099"/>
                  <a:pt x="5063520" y="0"/>
                </a:cubicBezTo>
                <a:cubicBezTo>
                  <a:pt x="5245409" y="11099"/>
                  <a:pt x="5677566" y="-21667"/>
                  <a:pt x="5871674" y="0"/>
                </a:cubicBezTo>
                <a:cubicBezTo>
                  <a:pt x="6065782" y="21667"/>
                  <a:pt x="6102885" y="7040"/>
                  <a:pt x="6315497" y="0"/>
                </a:cubicBezTo>
                <a:cubicBezTo>
                  <a:pt x="6528109" y="-7040"/>
                  <a:pt x="6802009" y="-16132"/>
                  <a:pt x="6977918" y="0"/>
                </a:cubicBezTo>
                <a:cubicBezTo>
                  <a:pt x="7153827" y="16132"/>
                  <a:pt x="7615656" y="19811"/>
                  <a:pt x="7786072" y="0"/>
                </a:cubicBezTo>
                <a:cubicBezTo>
                  <a:pt x="8077649" y="-15559"/>
                  <a:pt x="8296606" y="216450"/>
                  <a:pt x="8285509" y="499437"/>
                </a:cubicBezTo>
                <a:cubicBezTo>
                  <a:pt x="8255560" y="682540"/>
                  <a:pt x="8264611" y="878415"/>
                  <a:pt x="8285509" y="1165334"/>
                </a:cubicBezTo>
                <a:cubicBezTo>
                  <a:pt x="8306407" y="1452253"/>
                  <a:pt x="8283029" y="1557911"/>
                  <a:pt x="8285509" y="1791277"/>
                </a:cubicBezTo>
                <a:cubicBezTo>
                  <a:pt x="8287989" y="2024643"/>
                  <a:pt x="8292987" y="2256138"/>
                  <a:pt x="8285509" y="2497128"/>
                </a:cubicBezTo>
                <a:cubicBezTo>
                  <a:pt x="8260130" y="2721226"/>
                  <a:pt x="8064270" y="2964546"/>
                  <a:pt x="7786072" y="2996565"/>
                </a:cubicBezTo>
                <a:cubicBezTo>
                  <a:pt x="7610487" y="2999269"/>
                  <a:pt x="7307091" y="3006008"/>
                  <a:pt x="7050784" y="2996565"/>
                </a:cubicBezTo>
                <a:cubicBezTo>
                  <a:pt x="6794477" y="2987122"/>
                  <a:pt x="6788466" y="3006324"/>
                  <a:pt x="6534096" y="2996565"/>
                </a:cubicBezTo>
                <a:cubicBezTo>
                  <a:pt x="6279726" y="2986806"/>
                  <a:pt x="5944537" y="3025529"/>
                  <a:pt x="5725942" y="2996565"/>
                </a:cubicBezTo>
                <a:cubicBezTo>
                  <a:pt x="5507347" y="2967601"/>
                  <a:pt x="5308065" y="2995107"/>
                  <a:pt x="5063520" y="2996565"/>
                </a:cubicBezTo>
                <a:cubicBezTo>
                  <a:pt x="4818975" y="2998023"/>
                  <a:pt x="4676485" y="3000694"/>
                  <a:pt x="4546832" y="2996565"/>
                </a:cubicBezTo>
                <a:cubicBezTo>
                  <a:pt x="4417179" y="2992436"/>
                  <a:pt x="4112571" y="2972139"/>
                  <a:pt x="3884410" y="2996565"/>
                </a:cubicBezTo>
                <a:cubicBezTo>
                  <a:pt x="3656249" y="3020991"/>
                  <a:pt x="3634781" y="3000798"/>
                  <a:pt x="3440588" y="2996565"/>
                </a:cubicBezTo>
                <a:cubicBezTo>
                  <a:pt x="3246395" y="2992332"/>
                  <a:pt x="3196501" y="3004295"/>
                  <a:pt x="2996766" y="2996565"/>
                </a:cubicBezTo>
                <a:cubicBezTo>
                  <a:pt x="2797031" y="2988835"/>
                  <a:pt x="2650758" y="2976370"/>
                  <a:pt x="2334344" y="2996565"/>
                </a:cubicBezTo>
                <a:cubicBezTo>
                  <a:pt x="2017930" y="3016760"/>
                  <a:pt x="2041798" y="2971146"/>
                  <a:pt x="1817656" y="2996565"/>
                </a:cubicBezTo>
                <a:cubicBezTo>
                  <a:pt x="1593514" y="3021984"/>
                  <a:pt x="1363605" y="2970173"/>
                  <a:pt x="1082368" y="2996565"/>
                </a:cubicBezTo>
                <a:cubicBezTo>
                  <a:pt x="801131" y="3022957"/>
                  <a:pt x="627863" y="3002372"/>
                  <a:pt x="499437" y="2996565"/>
                </a:cubicBezTo>
                <a:cubicBezTo>
                  <a:pt x="213429" y="3028294"/>
                  <a:pt x="-11456" y="2736881"/>
                  <a:pt x="0" y="2497128"/>
                </a:cubicBezTo>
                <a:cubicBezTo>
                  <a:pt x="-13039" y="2309920"/>
                  <a:pt x="-20551" y="2026379"/>
                  <a:pt x="0" y="1831231"/>
                </a:cubicBezTo>
                <a:cubicBezTo>
                  <a:pt x="20551" y="1636083"/>
                  <a:pt x="16649" y="1495993"/>
                  <a:pt x="0" y="1205288"/>
                </a:cubicBezTo>
                <a:cubicBezTo>
                  <a:pt x="-16649" y="914583"/>
                  <a:pt x="18364" y="727722"/>
                  <a:pt x="0" y="499437"/>
                </a:cubicBezTo>
                <a:close/>
              </a:path>
            </a:pathLst>
          </a:custGeom>
          <a:solidFill>
            <a:srgbClr val="DCF4DC">
              <a:alpha val="32000"/>
            </a:srgbClr>
          </a:solidFill>
          <a:ln w="38100">
            <a:solidFill>
              <a:srgbClr val="00206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sz="2600" dirty="0">
                <a:effectLst/>
                <a:latin typeface="Georgia" panose="02040502050405020303" pitchFamily="18" charset="0"/>
                <a:ea typeface="Aptos" panose="020B0004020202020204" pitchFamily="34" charset="0"/>
              </a:rPr>
              <a:t>« </a:t>
            </a:r>
            <a:r>
              <a:rPr lang="fr-FR" sz="2600" i="1" dirty="0">
                <a:effectLst/>
                <a:latin typeface="Georgia" panose="02040502050405020303" pitchFamily="18" charset="0"/>
                <a:ea typeface="Aptos" panose="020B0004020202020204" pitchFamily="34" charset="0"/>
              </a:rPr>
              <a:t>les enseignants, sans le formuler explicitement, ajustent pour une part les fins qu’ils poursuivent à la destinée sociale probable de leur public » et que ces choix curriculaires « contribuent au maintien de la structure sociale existante </a:t>
            </a:r>
            <a:r>
              <a:rPr lang="fr-FR" sz="2600" dirty="0">
                <a:effectLst/>
                <a:latin typeface="Georgia" panose="02040502050405020303" pitchFamily="18" charset="0"/>
                <a:ea typeface="Aptos" panose="020B0004020202020204" pitchFamily="34" charset="0"/>
              </a:rPr>
              <a:t>» </a:t>
            </a:r>
          </a:p>
          <a:p>
            <a:pPr algn="ctr"/>
            <a:r>
              <a:rPr lang="fr-FR" sz="2000" dirty="0">
                <a:effectLst/>
                <a:latin typeface="Georgia" panose="02040502050405020303" pitchFamily="18" charset="0"/>
                <a:ea typeface="Aptos" panose="020B0004020202020204" pitchFamily="34" charset="0"/>
              </a:rPr>
              <a:t>(</a:t>
            </a:r>
            <a:r>
              <a:rPr lang="fr-FR" sz="2000" dirty="0" err="1">
                <a:effectLst/>
                <a:latin typeface="Georgia" panose="02040502050405020303" pitchFamily="18" charset="0"/>
                <a:ea typeface="Aptos" panose="020B0004020202020204" pitchFamily="34" charset="0"/>
              </a:rPr>
              <a:t>Poggi</a:t>
            </a:r>
            <a:r>
              <a:rPr lang="fr-FR" sz="2000" dirty="0">
                <a:effectLst/>
                <a:latin typeface="Georgia" panose="02040502050405020303" pitchFamily="18" charset="0"/>
                <a:ea typeface="Aptos" panose="020B0004020202020204" pitchFamily="34" charset="0"/>
              </a:rPr>
              <a:t>-Combaz, 2002, p. 480, l. 20 reprenant Isambert-</a:t>
            </a:r>
            <a:r>
              <a:rPr lang="fr-FR" sz="2000" dirty="0" err="1">
                <a:effectLst/>
                <a:latin typeface="Georgia" panose="02040502050405020303" pitchFamily="18" charset="0"/>
                <a:ea typeface="Aptos" panose="020B0004020202020204" pitchFamily="34" charset="0"/>
              </a:rPr>
              <a:t>Jamati</a:t>
            </a:r>
            <a:r>
              <a:rPr lang="fr-FR" sz="2000" dirty="0">
                <a:effectLst/>
                <a:latin typeface="Georgia" panose="02040502050405020303" pitchFamily="18" charset="0"/>
                <a:ea typeface="Aptos" panose="020B0004020202020204" pitchFamily="34" charset="0"/>
              </a:rPr>
              <a:t>, 1984). </a:t>
            </a:r>
            <a:endParaRPr lang="fr-FR" sz="2000" dirty="0">
              <a:solidFill>
                <a:schemeClr val="tx1"/>
              </a:solidFill>
              <a:latin typeface="Georgia" panose="02040502050405020303" pitchFamily="18" charset="0"/>
              <a:cs typeface="Times New Roman" panose="02020603050405020304" pitchFamily="18" charset="0"/>
            </a:endParaRPr>
          </a:p>
        </p:txBody>
      </p:sp>
    </p:spTree>
    <p:extLst>
      <p:ext uri="{BB962C8B-B14F-4D97-AF65-F5344CB8AC3E}">
        <p14:creationId xmlns:p14="http://schemas.microsoft.com/office/powerpoint/2010/main" val="4408076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8757C-73DE-A4A1-C960-1704BF2E528E}"/>
              </a:ext>
            </a:extLst>
          </p:cNvPr>
          <p:cNvPicPr>
            <a:picLocks noChangeAspect="1"/>
          </p:cNvPicPr>
          <p:nvPr/>
        </p:nvPicPr>
        <p:blipFill>
          <a:blip r:embed="rId3"/>
          <a:stretch>
            <a:fillRect/>
          </a:stretch>
        </p:blipFill>
        <p:spPr>
          <a:xfrm>
            <a:off x="7413930" y="-6059"/>
            <a:ext cx="1730070" cy="802230"/>
          </a:xfrm>
          <a:prstGeom prst="rect">
            <a:avLst/>
          </a:prstGeom>
        </p:spPr>
      </p:pic>
      <p:sp>
        <p:nvSpPr>
          <p:cNvPr id="30" name="ZoneTexte 10">
            <a:extLst>
              <a:ext uri="{FF2B5EF4-FFF2-40B4-BE49-F238E27FC236}">
                <a16:creationId xmlns:a16="http://schemas.microsoft.com/office/drawing/2014/main" id="{BA04A4BF-C9CC-E040-8B0A-2D8A0B984728}"/>
              </a:ext>
            </a:extLst>
          </p:cNvPr>
          <p:cNvSpPr txBox="1"/>
          <p:nvPr/>
        </p:nvSpPr>
        <p:spPr>
          <a:xfrm>
            <a:off x="180890" y="122775"/>
            <a:ext cx="6806255" cy="523220"/>
          </a:xfrm>
          <a:prstGeom prst="rect">
            <a:avLst/>
          </a:prstGeom>
          <a:solidFill>
            <a:schemeClr val="accent5">
              <a:lumMod val="20000"/>
              <a:lumOff val="80000"/>
            </a:schemeClr>
          </a:solidFill>
        </p:spPr>
        <p:txBody>
          <a:bodyPr wrap="square" rtlCol="0">
            <a:spAutoFit/>
          </a:bodyPr>
          <a:lstStyle/>
          <a:p>
            <a:r>
              <a:rPr lang="fr-FR" sz="2800" dirty="0">
                <a:latin typeface="Milliard Book" panose="02010004040101010103" charset="0"/>
              </a:rPr>
              <a:t>Limites et perspectives</a:t>
            </a:r>
            <a:endParaRPr lang="fr-FR" sz="2800" dirty="0">
              <a:latin typeface="Alegreya" panose="00000500000000000000"/>
            </a:endParaRPr>
          </a:p>
        </p:txBody>
      </p:sp>
      <p:sp>
        <p:nvSpPr>
          <p:cNvPr id="8" name="ZoneTexte 10">
            <a:extLst>
              <a:ext uri="{FF2B5EF4-FFF2-40B4-BE49-F238E27FC236}">
                <a16:creationId xmlns:a16="http://schemas.microsoft.com/office/drawing/2014/main" id="{61C67E19-EC90-96D7-B90E-84A9BBE3E1A0}"/>
              </a:ext>
            </a:extLst>
          </p:cNvPr>
          <p:cNvSpPr txBox="1"/>
          <p:nvPr/>
        </p:nvSpPr>
        <p:spPr>
          <a:xfrm>
            <a:off x="971600" y="1700808"/>
            <a:ext cx="7387948" cy="544830"/>
          </a:xfrm>
          <a:custGeom>
            <a:avLst/>
            <a:gdLst>
              <a:gd name="connsiteX0" fmla="*/ 0 w 7387948"/>
              <a:gd name="connsiteY0" fmla="*/ 90807 h 544830"/>
              <a:gd name="connsiteX1" fmla="*/ 90807 w 7387948"/>
              <a:gd name="connsiteY1" fmla="*/ 0 h 544830"/>
              <a:gd name="connsiteX2" fmla="*/ 817992 w 7387948"/>
              <a:gd name="connsiteY2" fmla="*/ 0 h 544830"/>
              <a:gd name="connsiteX3" fmla="*/ 1256923 w 7387948"/>
              <a:gd name="connsiteY3" fmla="*/ 0 h 544830"/>
              <a:gd name="connsiteX4" fmla="*/ 1767917 w 7387948"/>
              <a:gd name="connsiteY4" fmla="*/ 0 h 544830"/>
              <a:gd name="connsiteX5" fmla="*/ 2495102 w 7387948"/>
              <a:gd name="connsiteY5" fmla="*/ 0 h 544830"/>
              <a:gd name="connsiteX6" fmla="*/ 3006097 w 7387948"/>
              <a:gd name="connsiteY6" fmla="*/ 0 h 544830"/>
              <a:gd name="connsiteX7" fmla="*/ 3445028 w 7387948"/>
              <a:gd name="connsiteY7" fmla="*/ 0 h 544830"/>
              <a:gd name="connsiteX8" fmla="*/ 3956023 w 7387948"/>
              <a:gd name="connsiteY8" fmla="*/ 0 h 544830"/>
              <a:gd name="connsiteX9" fmla="*/ 4539080 w 7387948"/>
              <a:gd name="connsiteY9" fmla="*/ 0 h 544830"/>
              <a:gd name="connsiteX10" fmla="*/ 5194202 w 7387948"/>
              <a:gd name="connsiteY10" fmla="*/ 0 h 544830"/>
              <a:gd name="connsiteX11" fmla="*/ 5705196 w 7387948"/>
              <a:gd name="connsiteY11" fmla="*/ 0 h 544830"/>
              <a:gd name="connsiteX12" fmla="*/ 6504444 w 7387948"/>
              <a:gd name="connsiteY12" fmla="*/ 0 h 544830"/>
              <a:gd name="connsiteX13" fmla="*/ 7297141 w 7387948"/>
              <a:gd name="connsiteY13" fmla="*/ 0 h 544830"/>
              <a:gd name="connsiteX14" fmla="*/ 7387948 w 7387948"/>
              <a:gd name="connsiteY14" fmla="*/ 90807 h 544830"/>
              <a:gd name="connsiteX15" fmla="*/ 7387948 w 7387948"/>
              <a:gd name="connsiteY15" fmla="*/ 454023 h 544830"/>
              <a:gd name="connsiteX16" fmla="*/ 7297141 w 7387948"/>
              <a:gd name="connsiteY16" fmla="*/ 544830 h 544830"/>
              <a:gd name="connsiteX17" fmla="*/ 6714083 w 7387948"/>
              <a:gd name="connsiteY17" fmla="*/ 544830 h 544830"/>
              <a:gd name="connsiteX18" fmla="*/ 6275152 w 7387948"/>
              <a:gd name="connsiteY18" fmla="*/ 544830 h 544830"/>
              <a:gd name="connsiteX19" fmla="*/ 5475904 w 7387948"/>
              <a:gd name="connsiteY19" fmla="*/ 544830 h 544830"/>
              <a:gd name="connsiteX20" fmla="*/ 4820783 w 7387948"/>
              <a:gd name="connsiteY20" fmla="*/ 544830 h 544830"/>
              <a:gd name="connsiteX21" fmla="*/ 4021535 w 7387948"/>
              <a:gd name="connsiteY21" fmla="*/ 544830 h 544830"/>
              <a:gd name="connsiteX22" fmla="*/ 3438477 w 7387948"/>
              <a:gd name="connsiteY22" fmla="*/ 544830 h 544830"/>
              <a:gd name="connsiteX23" fmla="*/ 2927482 w 7387948"/>
              <a:gd name="connsiteY23" fmla="*/ 544830 h 544830"/>
              <a:gd name="connsiteX24" fmla="*/ 2272361 w 7387948"/>
              <a:gd name="connsiteY24" fmla="*/ 544830 h 544830"/>
              <a:gd name="connsiteX25" fmla="*/ 1545176 w 7387948"/>
              <a:gd name="connsiteY25" fmla="*/ 544830 h 544830"/>
              <a:gd name="connsiteX26" fmla="*/ 745928 w 7387948"/>
              <a:gd name="connsiteY26" fmla="*/ 544830 h 544830"/>
              <a:gd name="connsiteX27" fmla="*/ 90807 w 7387948"/>
              <a:gd name="connsiteY27" fmla="*/ 544830 h 544830"/>
              <a:gd name="connsiteX28" fmla="*/ 0 w 7387948"/>
              <a:gd name="connsiteY28" fmla="*/ 454023 h 544830"/>
              <a:gd name="connsiteX29" fmla="*/ 0 w 7387948"/>
              <a:gd name="connsiteY29" fmla="*/ 90807 h 5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87948" h="544830" fill="none" extrusionOk="0">
                <a:moveTo>
                  <a:pt x="0" y="90807"/>
                </a:moveTo>
                <a:cubicBezTo>
                  <a:pt x="-3298" y="43994"/>
                  <a:pt x="38686" y="4216"/>
                  <a:pt x="90807" y="0"/>
                </a:cubicBezTo>
                <a:cubicBezTo>
                  <a:pt x="400630" y="-10789"/>
                  <a:pt x="462734" y="-3390"/>
                  <a:pt x="817992" y="0"/>
                </a:cubicBezTo>
                <a:cubicBezTo>
                  <a:pt x="1173250" y="3390"/>
                  <a:pt x="1048745" y="-20171"/>
                  <a:pt x="1256923" y="0"/>
                </a:cubicBezTo>
                <a:cubicBezTo>
                  <a:pt x="1465101" y="20171"/>
                  <a:pt x="1628968" y="-10865"/>
                  <a:pt x="1767917" y="0"/>
                </a:cubicBezTo>
                <a:cubicBezTo>
                  <a:pt x="1906866" y="10865"/>
                  <a:pt x="2229399" y="-22932"/>
                  <a:pt x="2495102" y="0"/>
                </a:cubicBezTo>
                <a:cubicBezTo>
                  <a:pt x="2760806" y="22932"/>
                  <a:pt x="2890367" y="948"/>
                  <a:pt x="3006097" y="0"/>
                </a:cubicBezTo>
                <a:cubicBezTo>
                  <a:pt x="3121828" y="-948"/>
                  <a:pt x="3243126" y="7140"/>
                  <a:pt x="3445028" y="0"/>
                </a:cubicBezTo>
                <a:cubicBezTo>
                  <a:pt x="3646930" y="-7140"/>
                  <a:pt x="3721149" y="15255"/>
                  <a:pt x="3956023" y="0"/>
                </a:cubicBezTo>
                <a:cubicBezTo>
                  <a:pt x="4190897" y="-15255"/>
                  <a:pt x="4414805" y="15796"/>
                  <a:pt x="4539080" y="0"/>
                </a:cubicBezTo>
                <a:cubicBezTo>
                  <a:pt x="4663355" y="-15796"/>
                  <a:pt x="4908171" y="17064"/>
                  <a:pt x="5194202" y="0"/>
                </a:cubicBezTo>
                <a:cubicBezTo>
                  <a:pt x="5480233" y="-17064"/>
                  <a:pt x="5549681" y="-6596"/>
                  <a:pt x="5705196" y="0"/>
                </a:cubicBezTo>
                <a:cubicBezTo>
                  <a:pt x="5860711" y="6596"/>
                  <a:pt x="6324607" y="-29242"/>
                  <a:pt x="6504444" y="0"/>
                </a:cubicBezTo>
                <a:cubicBezTo>
                  <a:pt x="6684281" y="29242"/>
                  <a:pt x="7036979" y="-15040"/>
                  <a:pt x="7297141" y="0"/>
                </a:cubicBezTo>
                <a:cubicBezTo>
                  <a:pt x="7348079" y="2762"/>
                  <a:pt x="7389581" y="41344"/>
                  <a:pt x="7387948" y="90807"/>
                </a:cubicBezTo>
                <a:cubicBezTo>
                  <a:pt x="7400121" y="199981"/>
                  <a:pt x="7386860" y="363917"/>
                  <a:pt x="7387948" y="454023"/>
                </a:cubicBezTo>
                <a:cubicBezTo>
                  <a:pt x="7389497" y="504440"/>
                  <a:pt x="7340366" y="547364"/>
                  <a:pt x="7297141" y="544830"/>
                </a:cubicBezTo>
                <a:cubicBezTo>
                  <a:pt x="7093108" y="559170"/>
                  <a:pt x="6832667" y="526557"/>
                  <a:pt x="6714083" y="544830"/>
                </a:cubicBezTo>
                <a:cubicBezTo>
                  <a:pt x="6595499" y="563103"/>
                  <a:pt x="6442205" y="558322"/>
                  <a:pt x="6275152" y="544830"/>
                </a:cubicBezTo>
                <a:cubicBezTo>
                  <a:pt x="6108099" y="531338"/>
                  <a:pt x="5638282" y="520601"/>
                  <a:pt x="5475904" y="544830"/>
                </a:cubicBezTo>
                <a:cubicBezTo>
                  <a:pt x="5313526" y="569059"/>
                  <a:pt x="5101818" y="521407"/>
                  <a:pt x="4820783" y="544830"/>
                </a:cubicBezTo>
                <a:cubicBezTo>
                  <a:pt x="4539748" y="568253"/>
                  <a:pt x="4251905" y="554407"/>
                  <a:pt x="4021535" y="544830"/>
                </a:cubicBezTo>
                <a:cubicBezTo>
                  <a:pt x="3791165" y="535253"/>
                  <a:pt x="3609325" y="537399"/>
                  <a:pt x="3438477" y="544830"/>
                </a:cubicBezTo>
                <a:cubicBezTo>
                  <a:pt x="3267629" y="552261"/>
                  <a:pt x="3136213" y="566949"/>
                  <a:pt x="2927482" y="544830"/>
                </a:cubicBezTo>
                <a:cubicBezTo>
                  <a:pt x="2718751" y="522711"/>
                  <a:pt x="2501264" y="514888"/>
                  <a:pt x="2272361" y="544830"/>
                </a:cubicBezTo>
                <a:cubicBezTo>
                  <a:pt x="2043458" y="574772"/>
                  <a:pt x="1898778" y="536839"/>
                  <a:pt x="1545176" y="544830"/>
                </a:cubicBezTo>
                <a:cubicBezTo>
                  <a:pt x="1191574" y="552821"/>
                  <a:pt x="961414" y="554258"/>
                  <a:pt x="745928" y="544830"/>
                </a:cubicBezTo>
                <a:cubicBezTo>
                  <a:pt x="530442" y="535402"/>
                  <a:pt x="406407" y="560440"/>
                  <a:pt x="90807" y="544830"/>
                </a:cubicBezTo>
                <a:cubicBezTo>
                  <a:pt x="43505" y="550370"/>
                  <a:pt x="9774" y="501422"/>
                  <a:pt x="0" y="454023"/>
                </a:cubicBezTo>
                <a:cubicBezTo>
                  <a:pt x="-6996" y="324559"/>
                  <a:pt x="-1074" y="196698"/>
                  <a:pt x="0" y="90807"/>
                </a:cubicBezTo>
                <a:close/>
              </a:path>
              <a:path w="7387948" h="544830" stroke="0" extrusionOk="0">
                <a:moveTo>
                  <a:pt x="0" y="90807"/>
                </a:moveTo>
                <a:cubicBezTo>
                  <a:pt x="-5315" y="37378"/>
                  <a:pt x="32217" y="3167"/>
                  <a:pt x="90807" y="0"/>
                </a:cubicBezTo>
                <a:cubicBezTo>
                  <a:pt x="372256" y="-4810"/>
                  <a:pt x="717407" y="24233"/>
                  <a:pt x="890055" y="0"/>
                </a:cubicBezTo>
                <a:cubicBezTo>
                  <a:pt x="1062703" y="-24233"/>
                  <a:pt x="1325698" y="-23945"/>
                  <a:pt x="1473113" y="0"/>
                </a:cubicBezTo>
                <a:cubicBezTo>
                  <a:pt x="1620528" y="23945"/>
                  <a:pt x="1840778" y="-23610"/>
                  <a:pt x="1984107" y="0"/>
                </a:cubicBezTo>
                <a:cubicBezTo>
                  <a:pt x="2127436" y="23610"/>
                  <a:pt x="2399531" y="-10872"/>
                  <a:pt x="2711292" y="0"/>
                </a:cubicBezTo>
                <a:cubicBezTo>
                  <a:pt x="3023054" y="10872"/>
                  <a:pt x="3123670" y="-13104"/>
                  <a:pt x="3294350" y="0"/>
                </a:cubicBezTo>
                <a:cubicBezTo>
                  <a:pt x="3465030" y="13104"/>
                  <a:pt x="3930817" y="1883"/>
                  <a:pt x="4093598" y="0"/>
                </a:cubicBezTo>
                <a:cubicBezTo>
                  <a:pt x="4256379" y="-1883"/>
                  <a:pt x="4375548" y="-6458"/>
                  <a:pt x="4604593" y="0"/>
                </a:cubicBezTo>
                <a:cubicBezTo>
                  <a:pt x="4833638" y="6458"/>
                  <a:pt x="5173482" y="-38673"/>
                  <a:pt x="5403841" y="0"/>
                </a:cubicBezTo>
                <a:cubicBezTo>
                  <a:pt x="5634200" y="38673"/>
                  <a:pt x="5665071" y="-13207"/>
                  <a:pt x="5842772" y="0"/>
                </a:cubicBezTo>
                <a:cubicBezTo>
                  <a:pt x="6020473" y="13207"/>
                  <a:pt x="6357586" y="-30963"/>
                  <a:pt x="6497893" y="0"/>
                </a:cubicBezTo>
                <a:cubicBezTo>
                  <a:pt x="6638200" y="30963"/>
                  <a:pt x="7106281" y="21494"/>
                  <a:pt x="7297141" y="0"/>
                </a:cubicBezTo>
                <a:cubicBezTo>
                  <a:pt x="7352335" y="-4983"/>
                  <a:pt x="7393205" y="37266"/>
                  <a:pt x="7387948" y="90807"/>
                </a:cubicBezTo>
                <a:cubicBezTo>
                  <a:pt x="7399673" y="264604"/>
                  <a:pt x="7387367" y="325726"/>
                  <a:pt x="7387948" y="454023"/>
                </a:cubicBezTo>
                <a:cubicBezTo>
                  <a:pt x="7382563" y="505058"/>
                  <a:pt x="7339801" y="539661"/>
                  <a:pt x="7297141" y="544830"/>
                </a:cubicBezTo>
                <a:cubicBezTo>
                  <a:pt x="7063052" y="576350"/>
                  <a:pt x="6775356" y="528737"/>
                  <a:pt x="6569956" y="544830"/>
                </a:cubicBezTo>
                <a:cubicBezTo>
                  <a:pt x="6364557" y="560923"/>
                  <a:pt x="6084760" y="555650"/>
                  <a:pt x="5914835" y="544830"/>
                </a:cubicBezTo>
                <a:cubicBezTo>
                  <a:pt x="5744910" y="534010"/>
                  <a:pt x="5574037" y="561662"/>
                  <a:pt x="5475904" y="544830"/>
                </a:cubicBezTo>
                <a:cubicBezTo>
                  <a:pt x="5377771" y="527998"/>
                  <a:pt x="5170836" y="563946"/>
                  <a:pt x="4964909" y="544830"/>
                </a:cubicBezTo>
                <a:cubicBezTo>
                  <a:pt x="4758982" y="525714"/>
                  <a:pt x="4406656" y="546984"/>
                  <a:pt x="4165661" y="544830"/>
                </a:cubicBezTo>
                <a:cubicBezTo>
                  <a:pt x="3924666" y="542676"/>
                  <a:pt x="3710914" y="559888"/>
                  <a:pt x="3510540" y="544830"/>
                </a:cubicBezTo>
                <a:cubicBezTo>
                  <a:pt x="3310166" y="529772"/>
                  <a:pt x="3171609" y="553690"/>
                  <a:pt x="2999545" y="544830"/>
                </a:cubicBezTo>
                <a:cubicBezTo>
                  <a:pt x="2827482" y="535970"/>
                  <a:pt x="2595554" y="561987"/>
                  <a:pt x="2344424" y="544830"/>
                </a:cubicBezTo>
                <a:cubicBezTo>
                  <a:pt x="2093294" y="527673"/>
                  <a:pt x="2004472" y="525576"/>
                  <a:pt x="1905493" y="544830"/>
                </a:cubicBezTo>
                <a:cubicBezTo>
                  <a:pt x="1806514" y="564084"/>
                  <a:pt x="1627175" y="564574"/>
                  <a:pt x="1466562" y="544830"/>
                </a:cubicBezTo>
                <a:cubicBezTo>
                  <a:pt x="1305949" y="525086"/>
                  <a:pt x="971135" y="573886"/>
                  <a:pt x="811440" y="544830"/>
                </a:cubicBezTo>
                <a:cubicBezTo>
                  <a:pt x="651745" y="515774"/>
                  <a:pt x="331322" y="529874"/>
                  <a:pt x="90807" y="544830"/>
                </a:cubicBezTo>
                <a:cubicBezTo>
                  <a:pt x="40568" y="542998"/>
                  <a:pt x="9302" y="510034"/>
                  <a:pt x="0" y="454023"/>
                </a:cubicBezTo>
                <a:cubicBezTo>
                  <a:pt x="-12614" y="329182"/>
                  <a:pt x="12690" y="163677"/>
                  <a:pt x="0" y="90807"/>
                </a:cubicBezTo>
                <a:close/>
              </a:path>
            </a:pathLst>
          </a:custGeom>
          <a:solidFill>
            <a:srgbClr val="DCF4DC">
              <a:alpha val="32000"/>
            </a:srgbClr>
          </a:solidFill>
          <a:ln w="38100">
            <a:solidFill>
              <a:srgbClr val="00206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2600" dirty="0">
                <a:latin typeface="Milliard Book" panose="02010004040101010103" charset="0"/>
              </a:rPr>
              <a:t>Rentrée des données de programmation (Bac Pro)</a:t>
            </a:r>
          </a:p>
        </p:txBody>
      </p:sp>
      <p:sp>
        <p:nvSpPr>
          <p:cNvPr id="9" name="ZoneTexte 10">
            <a:extLst>
              <a:ext uri="{FF2B5EF4-FFF2-40B4-BE49-F238E27FC236}">
                <a16:creationId xmlns:a16="http://schemas.microsoft.com/office/drawing/2014/main" id="{DEF3E0BE-2E22-3704-DA23-659812C75C29}"/>
              </a:ext>
            </a:extLst>
          </p:cNvPr>
          <p:cNvSpPr txBox="1"/>
          <p:nvPr/>
        </p:nvSpPr>
        <p:spPr>
          <a:xfrm>
            <a:off x="396913" y="1710442"/>
            <a:ext cx="432048" cy="544830"/>
          </a:xfrm>
          <a:custGeom>
            <a:avLst/>
            <a:gdLst>
              <a:gd name="connsiteX0" fmla="*/ 0 w 432048"/>
              <a:gd name="connsiteY0" fmla="*/ 72009 h 544830"/>
              <a:gd name="connsiteX1" fmla="*/ 72009 w 432048"/>
              <a:gd name="connsiteY1" fmla="*/ 0 h 544830"/>
              <a:gd name="connsiteX2" fmla="*/ 360039 w 432048"/>
              <a:gd name="connsiteY2" fmla="*/ 0 h 544830"/>
              <a:gd name="connsiteX3" fmla="*/ 432048 w 432048"/>
              <a:gd name="connsiteY3" fmla="*/ 72009 h 544830"/>
              <a:gd name="connsiteX4" fmla="*/ 432048 w 432048"/>
              <a:gd name="connsiteY4" fmla="*/ 472821 h 544830"/>
              <a:gd name="connsiteX5" fmla="*/ 360039 w 432048"/>
              <a:gd name="connsiteY5" fmla="*/ 544830 h 544830"/>
              <a:gd name="connsiteX6" fmla="*/ 72009 w 432048"/>
              <a:gd name="connsiteY6" fmla="*/ 544830 h 544830"/>
              <a:gd name="connsiteX7" fmla="*/ 0 w 432048"/>
              <a:gd name="connsiteY7" fmla="*/ 472821 h 544830"/>
              <a:gd name="connsiteX8" fmla="*/ 0 w 432048"/>
              <a:gd name="connsiteY8" fmla="*/ 72009 h 5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048" h="544830" fill="none" extrusionOk="0">
                <a:moveTo>
                  <a:pt x="0" y="72009"/>
                </a:moveTo>
                <a:cubicBezTo>
                  <a:pt x="2980" y="36676"/>
                  <a:pt x="32922" y="7061"/>
                  <a:pt x="72009" y="0"/>
                </a:cubicBezTo>
                <a:cubicBezTo>
                  <a:pt x="172623" y="-2538"/>
                  <a:pt x="245629" y="8857"/>
                  <a:pt x="360039" y="0"/>
                </a:cubicBezTo>
                <a:cubicBezTo>
                  <a:pt x="405577" y="-7162"/>
                  <a:pt x="429753" y="31353"/>
                  <a:pt x="432048" y="72009"/>
                </a:cubicBezTo>
                <a:cubicBezTo>
                  <a:pt x="412390" y="162447"/>
                  <a:pt x="448220" y="295960"/>
                  <a:pt x="432048" y="472821"/>
                </a:cubicBezTo>
                <a:cubicBezTo>
                  <a:pt x="428757" y="505882"/>
                  <a:pt x="400010" y="542094"/>
                  <a:pt x="360039" y="544830"/>
                </a:cubicBezTo>
                <a:cubicBezTo>
                  <a:pt x="290803" y="542756"/>
                  <a:pt x="186438" y="546475"/>
                  <a:pt x="72009" y="544830"/>
                </a:cubicBezTo>
                <a:cubicBezTo>
                  <a:pt x="26960" y="545047"/>
                  <a:pt x="3123" y="506961"/>
                  <a:pt x="0" y="472821"/>
                </a:cubicBezTo>
                <a:cubicBezTo>
                  <a:pt x="16411" y="343945"/>
                  <a:pt x="-1625" y="252714"/>
                  <a:pt x="0" y="72009"/>
                </a:cubicBezTo>
                <a:close/>
              </a:path>
              <a:path w="432048" h="544830" stroke="0" extrusionOk="0">
                <a:moveTo>
                  <a:pt x="0" y="72009"/>
                </a:moveTo>
                <a:cubicBezTo>
                  <a:pt x="-6057" y="28504"/>
                  <a:pt x="26124" y="2295"/>
                  <a:pt x="72009" y="0"/>
                </a:cubicBezTo>
                <a:cubicBezTo>
                  <a:pt x="202467" y="555"/>
                  <a:pt x="226363" y="1090"/>
                  <a:pt x="360039" y="0"/>
                </a:cubicBezTo>
                <a:cubicBezTo>
                  <a:pt x="395306" y="-3424"/>
                  <a:pt x="430560" y="35294"/>
                  <a:pt x="432048" y="72009"/>
                </a:cubicBezTo>
                <a:cubicBezTo>
                  <a:pt x="423707" y="269457"/>
                  <a:pt x="413172" y="298424"/>
                  <a:pt x="432048" y="472821"/>
                </a:cubicBezTo>
                <a:cubicBezTo>
                  <a:pt x="432805" y="511032"/>
                  <a:pt x="396298" y="544292"/>
                  <a:pt x="360039" y="544830"/>
                </a:cubicBezTo>
                <a:cubicBezTo>
                  <a:pt x="232784" y="542878"/>
                  <a:pt x="180503" y="545082"/>
                  <a:pt x="72009" y="544830"/>
                </a:cubicBezTo>
                <a:cubicBezTo>
                  <a:pt x="29269" y="549745"/>
                  <a:pt x="-2170" y="510073"/>
                  <a:pt x="0" y="472821"/>
                </a:cubicBezTo>
                <a:cubicBezTo>
                  <a:pt x="-15452" y="303866"/>
                  <a:pt x="-17036" y="155889"/>
                  <a:pt x="0" y="72009"/>
                </a:cubicBezTo>
                <a:close/>
              </a:path>
            </a:pathLst>
          </a:custGeom>
          <a:solidFill>
            <a:srgbClr val="DCF4DC">
              <a:alpha val="32000"/>
            </a:srgbClr>
          </a:solidFill>
          <a:ln w="38100">
            <a:solidFill>
              <a:srgbClr val="DF3A0B"/>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sz="2600" dirty="0">
                <a:latin typeface="Milliard Book" panose="02010004040101010103" charset="0"/>
              </a:rPr>
              <a:t>1</a:t>
            </a:r>
            <a:endParaRPr lang="fr-FR" sz="2600" dirty="0">
              <a:latin typeface="Alegreya" panose="00000500000000000000"/>
            </a:endParaRPr>
          </a:p>
        </p:txBody>
      </p:sp>
      <p:sp>
        <p:nvSpPr>
          <p:cNvPr id="5" name="ZoneTexte 10">
            <a:extLst>
              <a:ext uri="{FF2B5EF4-FFF2-40B4-BE49-F238E27FC236}">
                <a16:creationId xmlns:a16="http://schemas.microsoft.com/office/drawing/2014/main" id="{0F3A583B-9AAD-1966-C48F-749F79284FEB}"/>
              </a:ext>
            </a:extLst>
          </p:cNvPr>
          <p:cNvSpPr txBox="1"/>
          <p:nvPr/>
        </p:nvSpPr>
        <p:spPr>
          <a:xfrm>
            <a:off x="1003044" y="2601124"/>
            <a:ext cx="7387949" cy="544830"/>
          </a:xfrm>
          <a:custGeom>
            <a:avLst/>
            <a:gdLst>
              <a:gd name="connsiteX0" fmla="*/ 0 w 7387949"/>
              <a:gd name="connsiteY0" fmla="*/ 90807 h 544830"/>
              <a:gd name="connsiteX1" fmla="*/ 90807 w 7387949"/>
              <a:gd name="connsiteY1" fmla="*/ 0 h 544830"/>
              <a:gd name="connsiteX2" fmla="*/ 817992 w 7387949"/>
              <a:gd name="connsiteY2" fmla="*/ 0 h 544830"/>
              <a:gd name="connsiteX3" fmla="*/ 1256923 w 7387949"/>
              <a:gd name="connsiteY3" fmla="*/ 0 h 544830"/>
              <a:gd name="connsiteX4" fmla="*/ 1767918 w 7387949"/>
              <a:gd name="connsiteY4" fmla="*/ 0 h 544830"/>
              <a:gd name="connsiteX5" fmla="*/ 2495102 w 7387949"/>
              <a:gd name="connsiteY5" fmla="*/ 0 h 544830"/>
              <a:gd name="connsiteX6" fmla="*/ 3006097 w 7387949"/>
              <a:gd name="connsiteY6" fmla="*/ 0 h 544830"/>
              <a:gd name="connsiteX7" fmla="*/ 3445028 w 7387949"/>
              <a:gd name="connsiteY7" fmla="*/ 0 h 544830"/>
              <a:gd name="connsiteX8" fmla="*/ 3956023 w 7387949"/>
              <a:gd name="connsiteY8" fmla="*/ 0 h 544830"/>
              <a:gd name="connsiteX9" fmla="*/ 4539081 w 7387949"/>
              <a:gd name="connsiteY9" fmla="*/ 0 h 544830"/>
              <a:gd name="connsiteX10" fmla="*/ 5194202 w 7387949"/>
              <a:gd name="connsiteY10" fmla="*/ 0 h 544830"/>
              <a:gd name="connsiteX11" fmla="*/ 5705197 w 7387949"/>
              <a:gd name="connsiteY11" fmla="*/ 0 h 544830"/>
              <a:gd name="connsiteX12" fmla="*/ 6504445 w 7387949"/>
              <a:gd name="connsiteY12" fmla="*/ 0 h 544830"/>
              <a:gd name="connsiteX13" fmla="*/ 7297142 w 7387949"/>
              <a:gd name="connsiteY13" fmla="*/ 0 h 544830"/>
              <a:gd name="connsiteX14" fmla="*/ 7387949 w 7387949"/>
              <a:gd name="connsiteY14" fmla="*/ 90807 h 544830"/>
              <a:gd name="connsiteX15" fmla="*/ 7387949 w 7387949"/>
              <a:gd name="connsiteY15" fmla="*/ 454023 h 544830"/>
              <a:gd name="connsiteX16" fmla="*/ 7297142 w 7387949"/>
              <a:gd name="connsiteY16" fmla="*/ 544830 h 544830"/>
              <a:gd name="connsiteX17" fmla="*/ 6714084 w 7387949"/>
              <a:gd name="connsiteY17" fmla="*/ 544830 h 544830"/>
              <a:gd name="connsiteX18" fmla="*/ 6275153 w 7387949"/>
              <a:gd name="connsiteY18" fmla="*/ 544830 h 544830"/>
              <a:gd name="connsiteX19" fmla="*/ 5475905 w 7387949"/>
              <a:gd name="connsiteY19" fmla="*/ 544830 h 544830"/>
              <a:gd name="connsiteX20" fmla="*/ 4820783 w 7387949"/>
              <a:gd name="connsiteY20" fmla="*/ 544830 h 544830"/>
              <a:gd name="connsiteX21" fmla="*/ 4021535 w 7387949"/>
              <a:gd name="connsiteY21" fmla="*/ 544830 h 544830"/>
              <a:gd name="connsiteX22" fmla="*/ 3438477 w 7387949"/>
              <a:gd name="connsiteY22" fmla="*/ 544830 h 544830"/>
              <a:gd name="connsiteX23" fmla="*/ 2927483 w 7387949"/>
              <a:gd name="connsiteY23" fmla="*/ 544830 h 544830"/>
              <a:gd name="connsiteX24" fmla="*/ 2272361 w 7387949"/>
              <a:gd name="connsiteY24" fmla="*/ 544830 h 544830"/>
              <a:gd name="connsiteX25" fmla="*/ 1545176 w 7387949"/>
              <a:gd name="connsiteY25" fmla="*/ 544830 h 544830"/>
              <a:gd name="connsiteX26" fmla="*/ 745928 w 7387949"/>
              <a:gd name="connsiteY26" fmla="*/ 544830 h 544830"/>
              <a:gd name="connsiteX27" fmla="*/ 90807 w 7387949"/>
              <a:gd name="connsiteY27" fmla="*/ 544830 h 544830"/>
              <a:gd name="connsiteX28" fmla="*/ 0 w 7387949"/>
              <a:gd name="connsiteY28" fmla="*/ 454023 h 544830"/>
              <a:gd name="connsiteX29" fmla="*/ 0 w 7387949"/>
              <a:gd name="connsiteY29" fmla="*/ 90807 h 5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87949" h="544830" fill="none" extrusionOk="0">
                <a:moveTo>
                  <a:pt x="0" y="90807"/>
                </a:moveTo>
                <a:cubicBezTo>
                  <a:pt x="-3298" y="43994"/>
                  <a:pt x="38686" y="4216"/>
                  <a:pt x="90807" y="0"/>
                </a:cubicBezTo>
                <a:cubicBezTo>
                  <a:pt x="400630" y="-10789"/>
                  <a:pt x="462734" y="-3390"/>
                  <a:pt x="817992" y="0"/>
                </a:cubicBezTo>
                <a:cubicBezTo>
                  <a:pt x="1173250" y="3390"/>
                  <a:pt x="1048745" y="-20171"/>
                  <a:pt x="1256923" y="0"/>
                </a:cubicBezTo>
                <a:cubicBezTo>
                  <a:pt x="1465101" y="20171"/>
                  <a:pt x="1621162" y="-16070"/>
                  <a:pt x="1767918" y="0"/>
                </a:cubicBezTo>
                <a:cubicBezTo>
                  <a:pt x="1914675" y="16070"/>
                  <a:pt x="2229743" y="-19976"/>
                  <a:pt x="2495102" y="0"/>
                </a:cubicBezTo>
                <a:cubicBezTo>
                  <a:pt x="2760461" y="19976"/>
                  <a:pt x="2890367" y="948"/>
                  <a:pt x="3006097" y="0"/>
                </a:cubicBezTo>
                <a:cubicBezTo>
                  <a:pt x="3121828" y="-948"/>
                  <a:pt x="3243126" y="7140"/>
                  <a:pt x="3445028" y="0"/>
                </a:cubicBezTo>
                <a:cubicBezTo>
                  <a:pt x="3646930" y="-7140"/>
                  <a:pt x="3721149" y="15255"/>
                  <a:pt x="3956023" y="0"/>
                </a:cubicBezTo>
                <a:cubicBezTo>
                  <a:pt x="4190897" y="-15255"/>
                  <a:pt x="4410862" y="10603"/>
                  <a:pt x="4539081" y="0"/>
                </a:cubicBezTo>
                <a:cubicBezTo>
                  <a:pt x="4667300" y="-10603"/>
                  <a:pt x="4908411" y="20346"/>
                  <a:pt x="5194202" y="0"/>
                </a:cubicBezTo>
                <a:cubicBezTo>
                  <a:pt x="5479993" y="-20346"/>
                  <a:pt x="5544764" y="-7081"/>
                  <a:pt x="5705197" y="0"/>
                </a:cubicBezTo>
                <a:cubicBezTo>
                  <a:pt x="5865631" y="7081"/>
                  <a:pt x="6324608" y="-29242"/>
                  <a:pt x="6504445" y="0"/>
                </a:cubicBezTo>
                <a:cubicBezTo>
                  <a:pt x="6684282" y="29242"/>
                  <a:pt x="7036980" y="-15040"/>
                  <a:pt x="7297142" y="0"/>
                </a:cubicBezTo>
                <a:cubicBezTo>
                  <a:pt x="7348080" y="2762"/>
                  <a:pt x="7389582" y="41344"/>
                  <a:pt x="7387949" y="90807"/>
                </a:cubicBezTo>
                <a:cubicBezTo>
                  <a:pt x="7400122" y="199981"/>
                  <a:pt x="7386861" y="363917"/>
                  <a:pt x="7387949" y="454023"/>
                </a:cubicBezTo>
                <a:cubicBezTo>
                  <a:pt x="7389498" y="504440"/>
                  <a:pt x="7340367" y="547364"/>
                  <a:pt x="7297142" y="544830"/>
                </a:cubicBezTo>
                <a:cubicBezTo>
                  <a:pt x="7093109" y="559170"/>
                  <a:pt x="6832668" y="526557"/>
                  <a:pt x="6714084" y="544830"/>
                </a:cubicBezTo>
                <a:cubicBezTo>
                  <a:pt x="6595500" y="563103"/>
                  <a:pt x="6442206" y="558322"/>
                  <a:pt x="6275153" y="544830"/>
                </a:cubicBezTo>
                <a:cubicBezTo>
                  <a:pt x="6108100" y="531338"/>
                  <a:pt x="5638283" y="520601"/>
                  <a:pt x="5475905" y="544830"/>
                </a:cubicBezTo>
                <a:cubicBezTo>
                  <a:pt x="5313527" y="569059"/>
                  <a:pt x="5108000" y="523022"/>
                  <a:pt x="4820783" y="544830"/>
                </a:cubicBezTo>
                <a:cubicBezTo>
                  <a:pt x="4533566" y="566638"/>
                  <a:pt x="4251905" y="554407"/>
                  <a:pt x="4021535" y="544830"/>
                </a:cubicBezTo>
                <a:cubicBezTo>
                  <a:pt x="3791165" y="535253"/>
                  <a:pt x="3609325" y="537399"/>
                  <a:pt x="3438477" y="544830"/>
                </a:cubicBezTo>
                <a:cubicBezTo>
                  <a:pt x="3267629" y="552261"/>
                  <a:pt x="3132989" y="564316"/>
                  <a:pt x="2927483" y="544830"/>
                </a:cubicBezTo>
                <a:cubicBezTo>
                  <a:pt x="2721977" y="525344"/>
                  <a:pt x="2505244" y="517700"/>
                  <a:pt x="2272361" y="544830"/>
                </a:cubicBezTo>
                <a:cubicBezTo>
                  <a:pt x="2039478" y="571960"/>
                  <a:pt x="1898778" y="536839"/>
                  <a:pt x="1545176" y="544830"/>
                </a:cubicBezTo>
                <a:cubicBezTo>
                  <a:pt x="1191574" y="552821"/>
                  <a:pt x="961414" y="554258"/>
                  <a:pt x="745928" y="544830"/>
                </a:cubicBezTo>
                <a:cubicBezTo>
                  <a:pt x="530442" y="535402"/>
                  <a:pt x="406407" y="560440"/>
                  <a:pt x="90807" y="544830"/>
                </a:cubicBezTo>
                <a:cubicBezTo>
                  <a:pt x="43505" y="550370"/>
                  <a:pt x="9774" y="501422"/>
                  <a:pt x="0" y="454023"/>
                </a:cubicBezTo>
                <a:cubicBezTo>
                  <a:pt x="-6996" y="324559"/>
                  <a:pt x="-1074" y="196698"/>
                  <a:pt x="0" y="90807"/>
                </a:cubicBezTo>
                <a:close/>
              </a:path>
              <a:path w="7387949" h="544830" stroke="0" extrusionOk="0">
                <a:moveTo>
                  <a:pt x="0" y="90807"/>
                </a:moveTo>
                <a:cubicBezTo>
                  <a:pt x="-5315" y="37378"/>
                  <a:pt x="32217" y="3167"/>
                  <a:pt x="90807" y="0"/>
                </a:cubicBezTo>
                <a:cubicBezTo>
                  <a:pt x="372256" y="-4810"/>
                  <a:pt x="717407" y="24233"/>
                  <a:pt x="890055" y="0"/>
                </a:cubicBezTo>
                <a:cubicBezTo>
                  <a:pt x="1062703" y="-24233"/>
                  <a:pt x="1325698" y="-23945"/>
                  <a:pt x="1473113" y="0"/>
                </a:cubicBezTo>
                <a:cubicBezTo>
                  <a:pt x="1620528" y="23945"/>
                  <a:pt x="1840758" y="23356"/>
                  <a:pt x="1984108" y="0"/>
                </a:cubicBezTo>
                <a:cubicBezTo>
                  <a:pt x="2127458" y="-23356"/>
                  <a:pt x="2403175" y="-9364"/>
                  <a:pt x="2711292" y="0"/>
                </a:cubicBezTo>
                <a:cubicBezTo>
                  <a:pt x="3019409" y="9364"/>
                  <a:pt x="3123670" y="-13104"/>
                  <a:pt x="3294350" y="0"/>
                </a:cubicBezTo>
                <a:cubicBezTo>
                  <a:pt x="3465030" y="13104"/>
                  <a:pt x="3929330" y="-1813"/>
                  <a:pt x="4093599" y="0"/>
                </a:cubicBezTo>
                <a:cubicBezTo>
                  <a:pt x="4257868" y="1813"/>
                  <a:pt x="4375621" y="-4479"/>
                  <a:pt x="4604593" y="0"/>
                </a:cubicBezTo>
                <a:cubicBezTo>
                  <a:pt x="4833565" y="4479"/>
                  <a:pt x="5173482" y="-38673"/>
                  <a:pt x="5403841" y="0"/>
                </a:cubicBezTo>
                <a:cubicBezTo>
                  <a:pt x="5634200" y="38673"/>
                  <a:pt x="5657335" y="-15444"/>
                  <a:pt x="5842773" y="0"/>
                </a:cubicBezTo>
                <a:cubicBezTo>
                  <a:pt x="6028211" y="15444"/>
                  <a:pt x="6357587" y="-30963"/>
                  <a:pt x="6497894" y="0"/>
                </a:cubicBezTo>
                <a:cubicBezTo>
                  <a:pt x="6638201" y="30963"/>
                  <a:pt x="7106282" y="21494"/>
                  <a:pt x="7297142" y="0"/>
                </a:cubicBezTo>
                <a:cubicBezTo>
                  <a:pt x="7352336" y="-4983"/>
                  <a:pt x="7393206" y="37266"/>
                  <a:pt x="7387949" y="90807"/>
                </a:cubicBezTo>
                <a:cubicBezTo>
                  <a:pt x="7399674" y="264604"/>
                  <a:pt x="7387368" y="325726"/>
                  <a:pt x="7387949" y="454023"/>
                </a:cubicBezTo>
                <a:cubicBezTo>
                  <a:pt x="7382564" y="505058"/>
                  <a:pt x="7339802" y="539661"/>
                  <a:pt x="7297142" y="544830"/>
                </a:cubicBezTo>
                <a:cubicBezTo>
                  <a:pt x="7063053" y="576350"/>
                  <a:pt x="6775357" y="528737"/>
                  <a:pt x="6569957" y="544830"/>
                </a:cubicBezTo>
                <a:cubicBezTo>
                  <a:pt x="6364558" y="560923"/>
                  <a:pt x="6084761" y="555650"/>
                  <a:pt x="5914836" y="544830"/>
                </a:cubicBezTo>
                <a:cubicBezTo>
                  <a:pt x="5744911" y="534010"/>
                  <a:pt x="5574038" y="561662"/>
                  <a:pt x="5475905" y="544830"/>
                </a:cubicBezTo>
                <a:cubicBezTo>
                  <a:pt x="5377772" y="527998"/>
                  <a:pt x="5170837" y="563946"/>
                  <a:pt x="4964910" y="544830"/>
                </a:cubicBezTo>
                <a:cubicBezTo>
                  <a:pt x="4758983" y="525714"/>
                  <a:pt x="4406657" y="546984"/>
                  <a:pt x="4165662" y="544830"/>
                </a:cubicBezTo>
                <a:cubicBezTo>
                  <a:pt x="3924667" y="542676"/>
                  <a:pt x="3710915" y="559888"/>
                  <a:pt x="3510541" y="544830"/>
                </a:cubicBezTo>
                <a:cubicBezTo>
                  <a:pt x="3310167" y="529772"/>
                  <a:pt x="3171610" y="553690"/>
                  <a:pt x="2999546" y="544830"/>
                </a:cubicBezTo>
                <a:cubicBezTo>
                  <a:pt x="2827483" y="535970"/>
                  <a:pt x="2596749" y="563615"/>
                  <a:pt x="2344424" y="544830"/>
                </a:cubicBezTo>
                <a:cubicBezTo>
                  <a:pt x="2092099" y="526045"/>
                  <a:pt x="2004472" y="525576"/>
                  <a:pt x="1905493" y="544830"/>
                </a:cubicBezTo>
                <a:cubicBezTo>
                  <a:pt x="1806514" y="564084"/>
                  <a:pt x="1627175" y="564574"/>
                  <a:pt x="1466562" y="544830"/>
                </a:cubicBezTo>
                <a:cubicBezTo>
                  <a:pt x="1305949" y="525086"/>
                  <a:pt x="971135" y="573886"/>
                  <a:pt x="811440" y="544830"/>
                </a:cubicBezTo>
                <a:cubicBezTo>
                  <a:pt x="651745" y="515774"/>
                  <a:pt x="331322" y="529874"/>
                  <a:pt x="90807" y="544830"/>
                </a:cubicBezTo>
                <a:cubicBezTo>
                  <a:pt x="40568" y="542998"/>
                  <a:pt x="9302" y="510034"/>
                  <a:pt x="0" y="454023"/>
                </a:cubicBezTo>
                <a:cubicBezTo>
                  <a:pt x="-12614" y="329182"/>
                  <a:pt x="12690" y="163677"/>
                  <a:pt x="0" y="90807"/>
                </a:cubicBezTo>
                <a:close/>
              </a:path>
            </a:pathLst>
          </a:custGeom>
          <a:solidFill>
            <a:srgbClr val="DCF4DC">
              <a:alpha val="32000"/>
            </a:srgbClr>
          </a:solidFill>
          <a:ln w="38100">
            <a:solidFill>
              <a:srgbClr val="00206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2600" dirty="0">
                <a:latin typeface="Milliard Book" panose="02010004040101010103" charset="0"/>
              </a:rPr>
              <a:t>Données agrégées au niveau établissement</a:t>
            </a:r>
          </a:p>
        </p:txBody>
      </p:sp>
      <p:sp>
        <p:nvSpPr>
          <p:cNvPr id="6" name="ZoneTexte 10">
            <a:extLst>
              <a:ext uri="{FF2B5EF4-FFF2-40B4-BE49-F238E27FC236}">
                <a16:creationId xmlns:a16="http://schemas.microsoft.com/office/drawing/2014/main" id="{3302E7E0-324B-EDED-AE6F-9A60BC733BC3}"/>
              </a:ext>
            </a:extLst>
          </p:cNvPr>
          <p:cNvSpPr txBox="1"/>
          <p:nvPr/>
        </p:nvSpPr>
        <p:spPr>
          <a:xfrm>
            <a:off x="411692" y="2601124"/>
            <a:ext cx="432048" cy="544830"/>
          </a:xfrm>
          <a:custGeom>
            <a:avLst/>
            <a:gdLst>
              <a:gd name="connsiteX0" fmla="*/ 0 w 432048"/>
              <a:gd name="connsiteY0" fmla="*/ 72009 h 544830"/>
              <a:gd name="connsiteX1" fmla="*/ 72009 w 432048"/>
              <a:gd name="connsiteY1" fmla="*/ 0 h 544830"/>
              <a:gd name="connsiteX2" fmla="*/ 360039 w 432048"/>
              <a:gd name="connsiteY2" fmla="*/ 0 h 544830"/>
              <a:gd name="connsiteX3" fmla="*/ 432048 w 432048"/>
              <a:gd name="connsiteY3" fmla="*/ 72009 h 544830"/>
              <a:gd name="connsiteX4" fmla="*/ 432048 w 432048"/>
              <a:gd name="connsiteY4" fmla="*/ 472821 h 544830"/>
              <a:gd name="connsiteX5" fmla="*/ 360039 w 432048"/>
              <a:gd name="connsiteY5" fmla="*/ 544830 h 544830"/>
              <a:gd name="connsiteX6" fmla="*/ 72009 w 432048"/>
              <a:gd name="connsiteY6" fmla="*/ 544830 h 544830"/>
              <a:gd name="connsiteX7" fmla="*/ 0 w 432048"/>
              <a:gd name="connsiteY7" fmla="*/ 472821 h 544830"/>
              <a:gd name="connsiteX8" fmla="*/ 0 w 432048"/>
              <a:gd name="connsiteY8" fmla="*/ 72009 h 5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048" h="544830" fill="none" extrusionOk="0">
                <a:moveTo>
                  <a:pt x="0" y="72009"/>
                </a:moveTo>
                <a:cubicBezTo>
                  <a:pt x="2980" y="36676"/>
                  <a:pt x="32922" y="7061"/>
                  <a:pt x="72009" y="0"/>
                </a:cubicBezTo>
                <a:cubicBezTo>
                  <a:pt x="172623" y="-2538"/>
                  <a:pt x="245629" y="8857"/>
                  <a:pt x="360039" y="0"/>
                </a:cubicBezTo>
                <a:cubicBezTo>
                  <a:pt x="405577" y="-7162"/>
                  <a:pt x="429753" y="31353"/>
                  <a:pt x="432048" y="72009"/>
                </a:cubicBezTo>
                <a:cubicBezTo>
                  <a:pt x="412390" y="162447"/>
                  <a:pt x="448220" y="295960"/>
                  <a:pt x="432048" y="472821"/>
                </a:cubicBezTo>
                <a:cubicBezTo>
                  <a:pt x="428757" y="505882"/>
                  <a:pt x="400010" y="542094"/>
                  <a:pt x="360039" y="544830"/>
                </a:cubicBezTo>
                <a:cubicBezTo>
                  <a:pt x="290803" y="542756"/>
                  <a:pt x="186438" y="546475"/>
                  <a:pt x="72009" y="544830"/>
                </a:cubicBezTo>
                <a:cubicBezTo>
                  <a:pt x="26960" y="545047"/>
                  <a:pt x="3123" y="506961"/>
                  <a:pt x="0" y="472821"/>
                </a:cubicBezTo>
                <a:cubicBezTo>
                  <a:pt x="16411" y="343945"/>
                  <a:pt x="-1625" y="252714"/>
                  <a:pt x="0" y="72009"/>
                </a:cubicBezTo>
                <a:close/>
              </a:path>
              <a:path w="432048" h="544830" stroke="0" extrusionOk="0">
                <a:moveTo>
                  <a:pt x="0" y="72009"/>
                </a:moveTo>
                <a:cubicBezTo>
                  <a:pt x="-6057" y="28504"/>
                  <a:pt x="26124" y="2295"/>
                  <a:pt x="72009" y="0"/>
                </a:cubicBezTo>
                <a:cubicBezTo>
                  <a:pt x="202467" y="555"/>
                  <a:pt x="226363" y="1090"/>
                  <a:pt x="360039" y="0"/>
                </a:cubicBezTo>
                <a:cubicBezTo>
                  <a:pt x="395306" y="-3424"/>
                  <a:pt x="430560" y="35294"/>
                  <a:pt x="432048" y="72009"/>
                </a:cubicBezTo>
                <a:cubicBezTo>
                  <a:pt x="423707" y="269457"/>
                  <a:pt x="413172" y="298424"/>
                  <a:pt x="432048" y="472821"/>
                </a:cubicBezTo>
                <a:cubicBezTo>
                  <a:pt x="432805" y="511032"/>
                  <a:pt x="396298" y="544292"/>
                  <a:pt x="360039" y="544830"/>
                </a:cubicBezTo>
                <a:cubicBezTo>
                  <a:pt x="232784" y="542878"/>
                  <a:pt x="180503" y="545082"/>
                  <a:pt x="72009" y="544830"/>
                </a:cubicBezTo>
                <a:cubicBezTo>
                  <a:pt x="29269" y="549745"/>
                  <a:pt x="-2170" y="510073"/>
                  <a:pt x="0" y="472821"/>
                </a:cubicBezTo>
                <a:cubicBezTo>
                  <a:pt x="-15452" y="303866"/>
                  <a:pt x="-17036" y="155889"/>
                  <a:pt x="0" y="72009"/>
                </a:cubicBezTo>
                <a:close/>
              </a:path>
            </a:pathLst>
          </a:custGeom>
          <a:solidFill>
            <a:srgbClr val="DCF4DC">
              <a:alpha val="32000"/>
            </a:srgbClr>
          </a:solidFill>
          <a:ln w="38100">
            <a:solidFill>
              <a:srgbClr val="DF3A0B"/>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sz="2600" dirty="0">
                <a:latin typeface="Milliard Book" panose="02010004040101010103" charset="0"/>
              </a:rPr>
              <a:t>2</a:t>
            </a:r>
            <a:endParaRPr lang="fr-FR" sz="2600" dirty="0">
              <a:latin typeface="Alegreya" panose="00000500000000000000"/>
            </a:endParaRPr>
          </a:p>
        </p:txBody>
      </p:sp>
      <p:sp>
        <p:nvSpPr>
          <p:cNvPr id="2" name="ZoneTexte 10">
            <a:extLst>
              <a:ext uri="{FF2B5EF4-FFF2-40B4-BE49-F238E27FC236}">
                <a16:creationId xmlns:a16="http://schemas.microsoft.com/office/drawing/2014/main" id="{3CF6F8B6-4FD4-CB07-91D0-F25085CB80A2}"/>
              </a:ext>
            </a:extLst>
          </p:cNvPr>
          <p:cNvSpPr txBox="1"/>
          <p:nvPr/>
        </p:nvSpPr>
        <p:spPr>
          <a:xfrm>
            <a:off x="983256" y="3511074"/>
            <a:ext cx="7407737" cy="544830"/>
          </a:xfrm>
          <a:custGeom>
            <a:avLst/>
            <a:gdLst>
              <a:gd name="connsiteX0" fmla="*/ 0 w 7407737"/>
              <a:gd name="connsiteY0" fmla="*/ 90807 h 544830"/>
              <a:gd name="connsiteX1" fmla="*/ 90807 w 7407737"/>
              <a:gd name="connsiteY1" fmla="*/ 0 h 544830"/>
              <a:gd name="connsiteX2" fmla="*/ 819989 w 7407737"/>
              <a:gd name="connsiteY2" fmla="*/ 0 h 544830"/>
              <a:gd name="connsiteX3" fmla="*/ 1260125 w 7407737"/>
              <a:gd name="connsiteY3" fmla="*/ 0 h 544830"/>
              <a:gd name="connsiteX4" fmla="*/ 1772523 w 7407737"/>
              <a:gd name="connsiteY4" fmla="*/ 0 h 544830"/>
              <a:gd name="connsiteX5" fmla="*/ 2501704 w 7407737"/>
              <a:gd name="connsiteY5" fmla="*/ 0 h 544830"/>
              <a:gd name="connsiteX6" fmla="*/ 3014102 w 7407737"/>
              <a:gd name="connsiteY6" fmla="*/ 0 h 544830"/>
              <a:gd name="connsiteX7" fmla="*/ 3454239 w 7407737"/>
              <a:gd name="connsiteY7" fmla="*/ 0 h 544830"/>
              <a:gd name="connsiteX8" fmla="*/ 3966637 w 7407737"/>
              <a:gd name="connsiteY8" fmla="*/ 0 h 544830"/>
              <a:gd name="connsiteX9" fmla="*/ 4551296 w 7407737"/>
              <a:gd name="connsiteY9" fmla="*/ 0 h 544830"/>
              <a:gd name="connsiteX10" fmla="*/ 5208216 w 7407737"/>
              <a:gd name="connsiteY10" fmla="*/ 0 h 544830"/>
              <a:gd name="connsiteX11" fmla="*/ 5720614 w 7407737"/>
              <a:gd name="connsiteY11" fmla="*/ 0 h 544830"/>
              <a:gd name="connsiteX12" fmla="*/ 6522056 w 7407737"/>
              <a:gd name="connsiteY12" fmla="*/ 0 h 544830"/>
              <a:gd name="connsiteX13" fmla="*/ 7316930 w 7407737"/>
              <a:gd name="connsiteY13" fmla="*/ 0 h 544830"/>
              <a:gd name="connsiteX14" fmla="*/ 7407737 w 7407737"/>
              <a:gd name="connsiteY14" fmla="*/ 90807 h 544830"/>
              <a:gd name="connsiteX15" fmla="*/ 7407737 w 7407737"/>
              <a:gd name="connsiteY15" fmla="*/ 454023 h 544830"/>
              <a:gd name="connsiteX16" fmla="*/ 7316930 w 7407737"/>
              <a:gd name="connsiteY16" fmla="*/ 544830 h 544830"/>
              <a:gd name="connsiteX17" fmla="*/ 6732271 w 7407737"/>
              <a:gd name="connsiteY17" fmla="*/ 544830 h 544830"/>
              <a:gd name="connsiteX18" fmla="*/ 6292134 w 7407737"/>
              <a:gd name="connsiteY18" fmla="*/ 544830 h 544830"/>
              <a:gd name="connsiteX19" fmla="*/ 5490692 w 7407737"/>
              <a:gd name="connsiteY19" fmla="*/ 544830 h 544830"/>
              <a:gd name="connsiteX20" fmla="*/ 4833771 w 7407737"/>
              <a:gd name="connsiteY20" fmla="*/ 544830 h 544830"/>
              <a:gd name="connsiteX21" fmla="*/ 4032329 w 7407737"/>
              <a:gd name="connsiteY21" fmla="*/ 544830 h 544830"/>
              <a:gd name="connsiteX22" fmla="*/ 3447670 w 7407737"/>
              <a:gd name="connsiteY22" fmla="*/ 544830 h 544830"/>
              <a:gd name="connsiteX23" fmla="*/ 2935272 w 7407737"/>
              <a:gd name="connsiteY23" fmla="*/ 544830 h 544830"/>
              <a:gd name="connsiteX24" fmla="*/ 2278352 w 7407737"/>
              <a:gd name="connsiteY24" fmla="*/ 544830 h 544830"/>
              <a:gd name="connsiteX25" fmla="*/ 1549170 w 7407737"/>
              <a:gd name="connsiteY25" fmla="*/ 544830 h 544830"/>
              <a:gd name="connsiteX26" fmla="*/ 747727 w 7407737"/>
              <a:gd name="connsiteY26" fmla="*/ 544830 h 544830"/>
              <a:gd name="connsiteX27" fmla="*/ 90807 w 7407737"/>
              <a:gd name="connsiteY27" fmla="*/ 544830 h 544830"/>
              <a:gd name="connsiteX28" fmla="*/ 0 w 7407737"/>
              <a:gd name="connsiteY28" fmla="*/ 454023 h 544830"/>
              <a:gd name="connsiteX29" fmla="*/ 0 w 7407737"/>
              <a:gd name="connsiteY29" fmla="*/ 90807 h 5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407737" h="544830" fill="none" extrusionOk="0">
                <a:moveTo>
                  <a:pt x="0" y="90807"/>
                </a:moveTo>
                <a:cubicBezTo>
                  <a:pt x="-3298" y="43994"/>
                  <a:pt x="38686" y="4216"/>
                  <a:pt x="90807" y="0"/>
                </a:cubicBezTo>
                <a:cubicBezTo>
                  <a:pt x="369656" y="12315"/>
                  <a:pt x="669330" y="-16592"/>
                  <a:pt x="819989" y="0"/>
                </a:cubicBezTo>
                <a:cubicBezTo>
                  <a:pt x="970648" y="16592"/>
                  <a:pt x="1085247" y="-12219"/>
                  <a:pt x="1260125" y="0"/>
                </a:cubicBezTo>
                <a:cubicBezTo>
                  <a:pt x="1435003" y="12219"/>
                  <a:pt x="1585712" y="8817"/>
                  <a:pt x="1772523" y="0"/>
                </a:cubicBezTo>
                <a:cubicBezTo>
                  <a:pt x="1959334" y="-8817"/>
                  <a:pt x="2203846" y="-17640"/>
                  <a:pt x="2501704" y="0"/>
                </a:cubicBezTo>
                <a:cubicBezTo>
                  <a:pt x="2799562" y="17640"/>
                  <a:pt x="2767645" y="-14955"/>
                  <a:pt x="3014102" y="0"/>
                </a:cubicBezTo>
                <a:cubicBezTo>
                  <a:pt x="3260559" y="14955"/>
                  <a:pt x="3302707" y="7756"/>
                  <a:pt x="3454239" y="0"/>
                </a:cubicBezTo>
                <a:cubicBezTo>
                  <a:pt x="3605771" y="-7756"/>
                  <a:pt x="3782860" y="9520"/>
                  <a:pt x="3966637" y="0"/>
                </a:cubicBezTo>
                <a:cubicBezTo>
                  <a:pt x="4150414" y="-9520"/>
                  <a:pt x="4422605" y="-992"/>
                  <a:pt x="4551296" y="0"/>
                </a:cubicBezTo>
                <a:cubicBezTo>
                  <a:pt x="4679987" y="992"/>
                  <a:pt x="4886078" y="28038"/>
                  <a:pt x="5208216" y="0"/>
                </a:cubicBezTo>
                <a:cubicBezTo>
                  <a:pt x="5530354" y="-28038"/>
                  <a:pt x="5577504" y="-21769"/>
                  <a:pt x="5720614" y="0"/>
                </a:cubicBezTo>
                <a:cubicBezTo>
                  <a:pt x="5863724" y="21769"/>
                  <a:pt x="6319336" y="805"/>
                  <a:pt x="6522056" y="0"/>
                </a:cubicBezTo>
                <a:cubicBezTo>
                  <a:pt x="6724776" y="-805"/>
                  <a:pt x="7072172" y="-14839"/>
                  <a:pt x="7316930" y="0"/>
                </a:cubicBezTo>
                <a:cubicBezTo>
                  <a:pt x="7367868" y="2762"/>
                  <a:pt x="7409370" y="41344"/>
                  <a:pt x="7407737" y="90807"/>
                </a:cubicBezTo>
                <a:cubicBezTo>
                  <a:pt x="7419910" y="199981"/>
                  <a:pt x="7406649" y="363917"/>
                  <a:pt x="7407737" y="454023"/>
                </a:cubicBezTo>
                <a:cubicBezTo>
                  <a:pt x="7409286" y="504440"/>
                  <a:pt x="7360155" y="547364"/>
                  <a:pt x="7316930" y="544830"/>
                </a:cubicBezTo>
                <a:cubicBezTo>
                  <a:pt x="7093577" y="556732"/>
                  <a:pt x="6930576" y="537789"/>
                  <a:pt x="6732271" y="544830"/>
                </a:cubicBezTo>
                <a:cubicBezTo>
                  <a:pt x="6533966" y="551871"/>
                  <a:pt x="6439987" y="529035"/>
                  <a:pt x="6292134" y="544830"/>
                </a:cubicBezTo>
                <a:cubicBezTo>
                  <a:pt x="6144281" y="560625"/>
                  <a:pt x="5785131" y="521001"/>
                  <a:pt x="5490692" y="544830"/>
                </a:cubicBezTo>
                <a:cubicBezTo>
                  <a:pt x="5196253" y="568659"/>
                  <a:pt x="5009000" y="537684"/>
                  <a:pt x="4833771" y="544830"/>
                </a:cubicBezTo>
                <a:cubicBezTo>
                  <a:pt x="4658542" y="551976"/>
                  <a:pt x="4371601" y="548557"/>
                  <a:pt x="4032329" y="544830"/>
                </a:cubicBezTo>
                <a:cubicBezTo>
                  <a:pt x="3693057" y="541103"/>
                  <a:pt x="3578987" y="573420"/>
                  <a:pt x="3447670" y="544830"/>
                </a:cubicBezTo>
                <a:cubicBezTo>
                  <a:pt x="3316353" y="516240"/>
                  <a:pt x="3057347" y="520893"/>
                  <a:pt x="2935272" y="544830"/>
                </a:cubicBezTo>
                <a:cubicBezTo>
                  <a:pt x="2813197" y="568767"/>
                  <a:pt x="2571424" y="514403"/>
                  <a:pt x="2278352" y="544830"/>
                </a:cubicBezTo>
                <a:cubicBezTo>
                  <a:pt x="1985280" y="575257"/>
                  <a:pt x="1740079" y="540368"/>
                  <a:pt x="1549170" y="544830"/>
                </a:cubicBezTo>
                <a:cubicBezTo>
                  <a:pt x="1358261" y="549292"/>
                  <a:pt x="1022932" y="506691"/>
                  <a:pt x="747727" y="544830"/>
                </a:cubicBezTo>
                <a:cubicBezTo>
                  <a:pt x="472522" y="582969"/>
                  <a:pt x="290530" y="571367"/>
                  <a:pt x="90807" y="544830"/>
                </a:cubicBezTo>
                <a:cubicBezTo>
                  <a:pt x="43505" y="550370"/>
                  <a:pt x="9774" y="501422"/>
                  <a:pt x="0" y="454023"/>
                </a:cubicBezTo>
                <a:cubicBezTo>
                  <a:pt x="-6996" y="324559"/>
                  <a:pt x="-1074" y="196698"/>
                  <a:pt x="0" y="90807"/>
                </a:cubicBezTo>
                <a:close/>
              </a:path>
              <a:path w="7407737" h="544830" stroke="0" extrusionOk="0">
                <a:moveTo>
                  <a:pt x="0" y="90807"/>
                </a:moveTo>
                <a:cubicBezTo>
                  <a:pt x="-5315" y="37378"/>
                  <a:pt x="32217" y="3167"/>
                  <a:pt x="90807" y="0"/>
                </a:cubicBezTo>
                <a:cubicBezTo>
                  <a:pt x="253892" y="20417"/>
                  <a:pt x="672462" y="-18286"/>
                  <a:pt x="892250" y="0"/>
                </a:cubicBezTo>
                <a:cubicBezTo>
                  <a:pt x="1112038" y="18286"/>
                  <a:pt x="1303162" y="2492"/>
                  <a:pt x="1476909" y="0"/>
                </a:cubicBezTo>
                <a:cubicBezTo>
                  <a:pt x="1650656" y="-2492"/>
                  <a:pt x="1816213" y="14504"/>
                  <a:pt x="1989307" y="0"/>
                </a:cubicBezTo>
                <a:cubicBezTo>
                  <a:pt x="2162401" y="-14504"/>
                  <a:pt x="2569186" y="-31298"/>
                  <a:pt x="2718488" y="0"/>
                </a:cubicBezTo>
                <a:cubicBezTo>
                  <a:pt x="2867790" y="31298"/>
                  <a:pt x="3161705" y="-3513"/>
                  <a:pt x="3303147" y="0"/>
                </a:cubicBezTo>
                <a:cubicBezTo>
                  <a:pt x="3444589" y="3513"/>
                  <a:pt x="3800192" y="-15714"/>
                  <a:pt x="4104590" y="0"/>
                </a:cubicBezTo>
                <a:cubicBezTo>
                  <a:pt x="4408988" y="15714"/>
                  <a:pt x="4438683" y="-16537"/>
                  <a:pt x="4616988" y="0"/>
                </a:cubicBezTo>
                <a:cubicBezTo>
                  <a:pt x="4795293" y="16537"/>
                  <a:pt x="5091276" y="-34563"/>
                  <a:pt x="5418430" y="0"/>
                </a:cubicBezTo>
                <a:cubicBezTo>
                  <a:pt x="5745584" y="34563"/>
                  <a:pt x="5725154" y="18122"/>
                  <a:pt x="5858567" y="0"/>
                </a:cubicBezTo>
                <a:cubicBezTo>
                  <a:pt x="5991980" y="-18122"/>
                  <a:pt x="6331603" y="-11148"/>
                  <a:pt x="6515487" y="0"/>
                </a:cubicBezTo>
                <a:cubicBezTo>
                  <a:pt x="6699371" y="11148"/>
                  <a:pt x="7020101" y="-12701"/>
                  <a:pt x="7316930" y="0"/>
                </a:cubicBezTo>
                <a:cubicBezTo>
                  <a:pt x="7372124" y="-4983"/>
                  <a:pt x="7412994" y="37266"/>
                  <a:pt x="7407737" y="90807"/>
                </a:cubicBezTo>
                <a:cubicBezTo>
                  <a:pt x="7419462" y="264604"/>
                  <a:pt x="7407156" y="325726"/>
                  <a:pt x="7407737" y="454023"/>
                </a:cubicBezTo>
                <a:cubicBezTo>
                  <a:pt x="7402352" y="505058"/>
                  <a:pt x="7359590" y="539661"/>
                  <a:pt x="7316930" y="544830"/>
                </a:cubicBezTo>
                <a:cubicBezTo>
                  <a:pt x="7059749" y="536216"/>
                  <a:pt x="6746754" y="555382"/>
                  <a:pt x="6587748" y="544830"/>
                </a:cubicBezTo>
                <a:cubicBezTo>
                  <a:pt x="6428742" y="534278"/>
                  <a:pt x="6235622" y="531762"/>
                  <a:pt x="5930828" y="544830"/>
                </a:cubicBezTo>
                <a:cubicBezTo>
                  <a:pt x="5626034" y="557898"/>
                  <a:pt x="5689925" y="526311"/>
                  <a:pt x="5490692" y="544830"/>
                </a:cubicBezTo>
                <a:cubicBezTo>
                  <a:pt x="5291459" y="563349"/>
                  <a:pt x="5220583" y="530652"/>
                  <a:pt x="4978294" y="544830"/>
                </a:cubicBezTo>
                <a:cubicBezTo>
                  <a:pt x="4736005" y="559008"/>
                  <a:pt x="4364155" y="511867"/>
                  <a:pt x="4176851" y="544830"/>
                </a:cubicBezTo>
                <a:cubicBezTo>
                  <a:pt x="3989547" y="577793"/>
                  <a:pt x="3776534" y="515929"/>
                  <a:pt x="3519931" y="544830"/>
                </a:cubicBezTo>
                <a:cubicBezTo>
                  <a:pt x="3263328" y="573731"/>
                  <a:pt x="3163260" y="552820"/>
                  <a:pt x="3007533" y="544830"/>
                </a:cubicBezTo>
                <a:cubicBezTo>
                  <a:pt x="2851806" y="536840"/>
                  <a:pt x="2582802" y="533630"/>
                  <a:pt x="2350613" y="544830"/>
                </a:cubicBezTo>
                <a:cubicBezTo>
                  <a:pt x="2118424" y="556030"/>
                  <a:pt x="2092630" y="566710"/>
                  <a:pt x="1910476" y="544830"/>
                </a:cubicBezTo>
                <a:cubicBezTo>
                  <a:pt x="1728322" y="522950"/>
                  <a:pt x="1609991" y="534323"/>
                  <a:pt x="1470340" y="544830"/>
                </a:cubicBezTo>
                <a:cubicBezTo>
                  <a:pt x="1330689" y="555337"/>
                  <a:pt x="1093151" y="534195"/>
                  <a:pt x="813419" y="544830"/>
                </a:cubicBezTo>
                <a:cubicBezTo>
                  <a:pt x="533687" y="555465"/>
                  <a:pt x="253963" y="572078"/>
                  <a:pt x="90807" y="544830"/>
                </a:cubicBezTo>
                <a:cubicBezTo>
                  <a:pt x="40568" y="542998"/>
                  <a:pt x="9302" y="510034"/>
                  <a:pt x="0" y="454023"/>
                </a:cubicBezTo>
                <a:cubicBezTo>
                  <a:pt x="-12614" y="329182"/>
                  <a:pt x="12690" y="163677"/>
                  <a:pt x="0" y="90807"/>
                </a:cubicBezTo>
                <a:close/>
              </a:path>
            </a:pathLst>
          </a:custGeom>
          <a:solidFill>
            <a:srgbClr val="DCF4DC">
              <a:alpha val="32000"/>
            </a:srgbClr>
          </a:solidFill>
          <a:ln w="38100">
            <a:solidFill>
              <a:srgbClr val="00206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2600" dirty="0">
                <a:latin typeface="Milliard Book" panose="02010004040101010103" charset="0"/>
              </a:rPr>
              <a:t>Granularité au sein des C.A</a:t>
            </a:r>
          </a:p>
        </p:txBody>
      </p:sp>
      <p:sp>
        <p:nvSpPr>
          <p:cNvPr id="3" name="ZoneTexte 10">
            <a:extLst>
              <a:ext uri="{FF2B5EF4-FFF2-40B4-BE49-F238E27FC236}">
                <a16:creationId xmlns:a16="http://schemas.microsoft.com/office/drawing/2014/main" id="{9EBEBC24-C52E-2996-50B5-C4FBE3E12477}"/>
              </a:ext>
            </a:extLst>
          </p:cNvPr>
          <p:cNvSpPr txBox="1"/>
          <p:nvPr/>
        </p:nvSpPr>
        <p:spPr>
          <a:xfrm>
            <a:off x="391904" y="3511074"/>
            <a:ext cx="432048" cy="544830"/>
          </a:xfrm>
          <a:custGeom>
            <a:avLst/>
            <a:gdLst>
              <a:gd name="connsiteX0" fmla="*/ 0 w 432048"/>
              <a:gd name="connsiteY0" fmla="*/ 72009 h 544830"/>
              <a:gd name="connsiteX1" fmla="*/ 72009 w 432048"/>
              <a:gd name="connsiteY1" fmla="*/ 0 h 544830"/>
              <a:gd name="connsiteX2" fmla="*/ 360039 w 432048"/>
              <a:gd name="connsiteY2" fmla="*/ 0 h 544830"/>
              <a:gd name="connsiteX3" fmla="*/ 432048 w 432048"/>
              <a:gd name="connsiteY3" fmla="*/ 72009 h 544830"/>
              <a:gd name="connsiteX4" fmla="*/ 432048 w 432048"/>
              <a:gd name="connsiteY4" fmla="*/ 472821 h 544830"/>
              <a:gd name="connsiteX5" fmla="*/ 360039 w 432048"/>
              <a:gd name="connsiteY5" fmla="*/ 544830 h 544830"/>
              <a:gd name="connsiteX6" fmla="*/ 72009 w 432048"/>
              <a:gd name="connsiteY6" fmla="*/ 544830 h 544830"/>
              <a:gd name="connsiteX7" fmla="*/ 0 w 432048"/>
              <a:gd name="connsiteY7" fmla="*/ 472821 h 544830"/>
              <a:gd name="connsiteX8" fmla="*/ 0 w 432048"/>
              <a:gd name="connsiteY8" fmla="*/ 72009 h 5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048" h="544830" fill="none" extrusionOk="0">
                <a:moveTo>
                  <a:pt x="0" y="72009"/>
                </a:moveTo>
                <a:cubicBezTo>
                  <a:pt x="2980" y="36676"/>
                  <a:pt x="32922" y="7061"/>
                  <a:pt x="72009" y="0"/>
                </a:cubicBezTo>
                <a:cubicBezTo>
                  <a:pt x="172623" y="-2538"/>
                  <a:pt x="245629" y="8857"/>
                  <a:pt x="360039" y="0"/>
                </a:cubicBezTo>
                <a:cubicBezTo>
                  <a:pt x="405577" y="-7162"/>
                  <a:pt x="429753" y="31353"/>
                  <a:pt x="432048" y="72009"/>
                </a:cubicBezTo>
                <a:cubicBezTo>
                  <a:pt x="412390" y="162447"/>
                  <a:pt x="448220" y="295960"/>
                  <a:pt x="432048" y="472821"/>
                </a:cubicBezTo>
                <a:cubicBezTo>
                  <a:pt x="428757" y="505882"/>
                  <a:pt x="400010" y="542094"/>
                  <a:pt x="360039" y="544830"/>
                </a:cubicBezTo>
                <a:cubicBezTo>
                  <a:pt x="290803" y="542756"/>
                  <a:pt x="186438" y="546475"/>
                  <a:pt x="72009" y="544830"/>
                </a:cubicBezTo>
                <a:cubicBezTo>
                  <a:pt x="26960" y="545047"/>
                  <a:pt x="3123" y="506961"/>
                  <a:pt x="0" y="472821"/>
                </a:cubicBezTo>
                <a:cubicBezTo>
                  <a:pt x="16411" y="343945"/>
                  <a:pt x="-1625" y="252714"/>
                  <a:pt x="0" y="72009"/>
                </a:cubicBezTo>
                <a:close/>
              </a:path>
              <a:path w="432048" h="544830" stroke="0" extrusionOk="0">
                <a:moveTo>
                  <a:pt x="0" y="72009"/>
                </a:moveTo>
                <a:cubicBezTo>
                  <a:pt x="-6057" y="28504"/>
                  <a:pt x="26124" y="2295"/>
                  <a:pt x="72009" y="0"/>
                </a:cubicBezTo>
                <a:cubicBezTo>
                  <a:pt x="202467" y="555"/>
                  <a:pt x="226363" y="1090"/>
                  <a:pt x="360039" y="0"/>
                </a:cubicBezTo>
                <a:cubicBezTo>
                  <a:pt x="395306" y="-3424"/>
                  <a:pt x="430560" y="35294"/>
                  <a:pt x="432048" y="72009"/>
                </a:cubicBezTo>
                <a:cubicBezTo>
                  <a:pt x="423707" y="269457"/>
                  <a:pt x="413172" y="298424"/>
                  <a:pt x="432048" y="472821"/>
                </a:cubicBezTo>
                <a:cubicBezTo>
                  <a:pt x="432805" y="511032"/>
                  <a:pt x="396298" y="544292"/>
                  <a:pt x="360039" y="544830"/>
                </a:cubicBezTo>
                <a:cubicBezTo>
                  <a:pt x="232784" y="542878"/>
                  <a:pt x="180503" y="545082"/>
                  <a:pt x="72009" y="544830"/>
                </a:cubicBezTo>
                <a:cubicBezTo>
                  <a:pt x="29269" y="549745"/>
                  <a:pt x="-2170" y="510073"/>
                  <a:pt x="0" y="472821"/>
                </a:cubicBezTo>
                <a:cubicBezTo>
                  <a:pt x="-15452" y="303866"/>
                  <a:pt x="-17036" y="155889"/>
                  <a:pt x="0" y="72009"/>
                </a:cubicBezTo>
                <a:close/>
              </a:path>
            </a:pathLst>
          </a:custGeom>
          <a:solidFill>
            <a:srgbClr val="DCF4DC">
              <a:alpha val="32000"/>
            </a:srgbClr>
          </a:solidFill>
          <a:ln w="38100">
            <a:solidFill>
              <a:srgbClr val="DF3A0B"/>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sz="2600" dirty="0">
                <a:latin typeface="Milliard Book" panose="02010004040101010103" charset="0"/>
              </a:rPr>
              <a:t>3</a:t>
            </a:r>
            <a:endParaRPr lang="fr-FR" sz="2600" dirty="0">
              <a:latin typeface="Alegreya" panose="00000500000000000000"/>
            </a:endParaRPr>
          </a:p>
        </p:txBody>
      </p:sp>
      <p:sp>
        <p:nvSpPr>
          <p:cNvPr id="7" name="ZoneTexte 10">
            <a:extLst>
              <a:ext uri="{FF2B5EF4-FFF2-40B4-BE49-F238E27FC236}">
                <a16:creationId xmlns:a16="http://schemas.microsoft.com/office/drawing/2014/main" id="{6B1832C0-F433-ECFA-161A-C433C3A9F403}"/>
              </a:ext>
            </a:extLst>
          </p:cNvPr>
          <p:cNvSpPr txBox="1"/>
          <p:nvPr/>
        </p:nvSpPr>
        <p:spPr>
          <a:xfrm>
            <a:off x="991387" y="4411390"/>
            <a:ext cx="7407738" cy="544830"/>
          </a:xfrm>
          <a:custGeom>
            <a:avLst/>
            <a:gdLst>
              <a:gd name="connsiteX0" fmla="*/ 0 w 7407738"/>
              <a:gd name="connsiteY0" fmla="*/ 90807 h 544830"/>
              <a:gd name="connsiteX1" fmla="*/ 90807 w 7407738"/>
              <a:gd name="connsiteY1" fmla="*/ 0 h 544830"/>
              <a:gd name="connsiteX2" fmla="*/ 819989 w 7407738"/>
              <a:gd name="connsiteY2" fmla="*/ 0 h 544830"/>
              <a:gd name="connsiteX3" fmla="*/ 1260125 w 7407738"/>
              <a:gd name="connsiteY3" fmla="*/ 0 h 544830"/>
              <a:gd name="connsiteX4" fmla="*/ 1772523 w 7407738"/>
              <a:gd name="connsiteY4" fmla="*/ 0 h 544830"/>
              <a:gd name="connsiteX5" fmla="*/ 2501705 w 7407738"/>
              <a:gd name="connsiteY5" fmla="*/ 0 h 544830"/>
              <a:gd name="connsiteX6" fmla="*/ 3014103 w 7407738"/>
              <a:gd name="connsiteY6" fmla="*/ 0 h 544830"/>
              <a:gd name="connsiteX7" fmla="*/ 3454239 w 7407738"/>
              <a:gd name="connsiteY7" fmla="*/ 0 h 544830"/>
              <a:gd name="connsiteX8" fmla="*/ 3966637 w 7407738"/>
              <a:gd name="connsiteY8" fmla="*/ 0 h 544830"/>
              <a:gd name="connsiteX9" fmla="*/ 4551296 w 7407738"/>
              <a:gd name="connsiteY9" fmla="*/ 0 h 544830"/>
              <a:gd name="connsiteX10" fmla="*/ 5208217 w 7407738"/>
              <a:gd name="connsiteY10" fmla="*/ 0 h 544830"/>
              <a:gd name="connsiteX11" fmla="*/ 5720615 w 7407738"/>
              <a:gd name="connsiteY11" fmla="*/ 0 h 544830"/>
              <a:gd name="connsiteX12" fmla="*/ 6522057 w 7407738"/>
              <a:gd name="connsiteY12" fmla="*/ 0 h 544830"/>
              <a:gd name="connsiteX13" fmla="*/ 7316931 w 7407738"/>
              <a:gd name="connsiteY13" fmla="*/ 0 h 544830"/>
              <a:gd name="connsiteX14" fmla="*/ 7407738 w 7407738"/>
              <a:gd name="connsiteY14" fmla="*/ 90807 h 544830"/>
              <a:gd name="connsiteX15" fmla="*/ 7407738 w 7407738"/>
              <a:gd name="connsiteY15" fmla="*/ 454023 h 544830"/>
              <a:gd name="connsiteX16" fmla="*/ 7316931 w 7407738"/>
              <a:gd name="connsiteY16" fmla="*/ 544830 h 544830"/>
              <a:gd name="connsiteX17" fmla="*/ 6732272 w 7407738"/>
              <a:gd name="connsiteY17" fmla="*/ 544830 h 544830"/>
              <a:gd name="connsiteX18" fmla="*/ 6292135 w 7407738"/>
              <a:gd name="connsiteY18" fmla="*/ 544830 h 544830"/>
              <a:gd name="connsiteX19" fmla="*/ 5490692 w 7407738"/>
              <a:gd name="connsiteY19" fmla="*/ 544830 h 544830"/>
              <a:gd name="connsiteX20" fmla="*/ 4833772 w 7407738"/>
              <a:gd name="connsiteY20" fmla="*/ 544830 h 544830"/>
              <a:gd name="connsiteX21" fmla="*/ 4032329 w 7407738"/>
              <a:gd name="connsiteY21" fmla="*/ 544830 h 544830"/>
              <a:gd name="connsiteX22" fmla="*/ 3447670 w 7407738"/>
              <a:gd name="connsiteY22" fmla="*/ 544830 h 544830"/>
              <a:gd name="connsiteX23" fmla="*/ 2935272 w 7407738"/>
              <a:gd name="connsiteY23" fmla="*/ 544830 h 544830"/>
              <a:gd name="connsiteX24" fmla="*/ 2278352 w 7407738"/>
              <a:gd name="connsiteY24" fmla="*/ 544830 h 544830"/>
              <a:gd name="connsiteX25" fmla="*/ 1549170 w 7407738"/>
              <a:gd name="connsiteY25" fmla="*/ 544830 h 544830"/>
              <a:gd name="connsiteX26" fmla="*/ 747727 w 7407738"/>
              <a:gd name="connsiteY26" fmla="*/ 544830 h 544830"/>
              <a:gd name="connsiteX27" fmla="*/ 90807 w 7407738"/>
              <a:gd name="connsiteY27" fmla="*/ 544830 h 544830"/>
              <a:gd name="connsiteX28" fmla="*/ 0 w 7407738"/>
              <a:gd name="connsiteY28" fmla="*/ 454023 h 544830"/>
              <a:gd name="connsiteX29" fmla="*/ 0 w 7407738"/>
              <a:gd name="connsiteY29" fmla="*/ 90807 h 5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407738" h="544830" fill="none" extrusionOk="0">
                <a:moveTo>
                  <a:pt x="0" y="90807"/>
                </a:moveTo>
                <a:cubicBezTo>
                  <a:pt x="-3298" y="43994"/>
                  <a:pt x="38686" y="4216"/>
                  <a:pt x="90807" y="0"/>
                </a:cubicBezTo>
                <a:cubicBezTo>
                  <a:pt x="369656" y="12315"/>
                  <a:pt x="669330" y="-16592"/>
                  <a:pt x="819989" y="0"/>
                </a:cubicBezTo>
                <a:cubicBezTo>
                  <a:pt x="970648" y="16592"/>
                  <a:pt x="1085247" y="-12219"/>
                  <a:pt x="1260125" y="0"/>
                </a:cubicBezTo>
                <a:cubicBezTo>
                  <a:pt x="1435003" y="12219"/>
                  <a:pt x="1585712" y="8817"/>
                  <a:pt x="1772523" y="0"/>
                </a:cubicBezTo>
                <a:cubicBezTo>
                  <a:pt x="1959334" y="-8817"/>
                  <a:pt x="2203503" y="-20589"/>
                  <a:pt x="2501705" y="0"/>
                </a:cubicBezTo>
                <a:cubicBezTo>
                  <a:pt x="2799907" y="20589"/>
                  <a:pt x="2767646" y="-14955"/>
                  <a:pt x="3014103" y="0"/>
                </a:cubicBezTo>
                <a:cubicBezTo>
                  <a:pt x="3260560" y="14955"/>
                  <a:pt x="3305613" y="11395"/>
                  <a:pt x="3454239" y="0"/>
                </a:cubicBezTo>
                <a:cubicBezTo>
                  <a:pt x="3602865" y="-11395"/>
                  <a:pt x="3782860" y="9520"/>
                  <a:pt x="3966637" y="0"/>
                </a:cubicBezTo>
                <a:cubicBezTo>
                  <a:pt x="4150414" y="-9520"/>
                  <a:pt x="4422605" y="-992"/>
                  <a:pt x="4551296" y="0"/>
                </a:cubicBezTo>
                <a:cubicBezTo>
                  <a:pt x="4679987" y="992"/>
                  <a:pt x="4885840" y="24765"/>
                  <a:pt x="5208217" y="0"/>
                </a:cubicBezTo>
                <a:cubicBezTo>
                  <a:pt x="5530594" y="-24765"/>
                  <a:pt x="5577505" y="-21769"/>
                  <a:pt x="5720615" y="0"/>
                </a:cubicBezTo>
                <a:cubicBezTo>
                  <a:pt x="5863725" y="21769"/>
                  <a:pt x="6319337" y="805"/>
                  <a:pt x="6522057" y="0"/>
                </a:cubicBezTo>
                <a:cubicBezTo>
                  <a:pt x="6724777" y="-805"/>
                  <a:pt x="7072173" y="-14839"/>
                  <a:pt x="7316931" y="0"/>
                </a:cubicBezTo>
                <a:cubicBezTo>
                  <a:pt x="7367869" y="2762"/>
                  <a:pt x="7409371" y="41344"/>
                  <a:pt x="7407738" y="90807"/>
                </a:cubicBezTo>
                <a:cubicBezTo>
                  <a:pt x="7419911" y="199981"/>
                  <a:pt x="7406650" y="363917"/>
                  <a:pt x="7407738" y="454023"/>
                </a:cubicBezTo>
                <a:cubicBezTo>
                  <a:pt x="7409287" y="504440"/>
                  <a:pt x="7360156" y="547364"/>
                  <a:pt x="7316931" y="544830"/>
                </a:cubicBezTo>
                <a:cubicBezTo>
                  <a:pt x="7093578" y="556732"/>
                  <a:pt x="6930577" y="537789"/>
                  <a:pt x="6732272" y="544830"/>
                </a:cubicBezTo>
                <a:cubicBezTo>
                  <a:pt x="6533967" y="551871"/>
                  <a:pt x="6439988" y="529035"/>
                  <a:pt x="6292135" y="544830"/>
                </a:cubicBezTo>
                <a:cubicBezTo>
                  <a:pt x="6144282" y="560625"/>
                  <a:pt x="5785957" y="522604"/>
                  <a:pt x="5490692" y="544830"/>
                </a:cubicBezTo>
                <a:cubicBezTo>
                  <a:pt x="5195427" y="567056"/>
                  <a:pt x="5002836" y="536074"/>
                  <a:pt x="4833772" y="544830"/>
                </a:cubicBezTo>
                <a:cubicBezTo>
                  <a:pt x="4664708" y="553586"/>
                  <a:pt x="4373617" y="551104"/>
                  <a:pt x="4032329" y="544830"/>
                </a:cubicBezTo>
                <a:cubicBezTo>
                  <a:pt x="3691041" y="538556"/>
                  <a:pt x="3578987" y="573420"/>
                  <a:pt x="3447670" y="544830"/>
                </a:cubicBezTo>
                <a:cubicBezTo>
                  <a:pt x="3316353" y="516240"/>
                  <a:pt x="3057347" y="520893"/>
                  <a:pt x="2935272" y="544830"/>
                </a:cubicBezTo>
                <a:cubicBezTo>
                  <a:pt x="2813197" y="568767"/>
                  <a:pt x="2571424" y="514403"/>
                  <a:pt x="2278352" y="544830"/>
                </a:cubicBezTo>
                <a:cubicBezTo>
                  <a:pt x="1985280" y="575257"/>
                  <a:pt x="1740079" y="540368"/>
                  <a:pt x="1549170" y="544830"/>
                </a:cubicBezTo>
                <a:cubicBezTo>
                  <a:pt x="1358261" y="549292"/>
                  <a:pt x="1022932" y="506691"/>
                  <a:pt x="747727" y="544830"/>
                </a:cubicBezTo>
                <a:cubicBezTo>
                  <a:pt x="472522" y="582969"/>
                  <a:pt x="290530" y="571367"/>
                  <a:pt x="90807" y="544830"/>
                </a:cubicBezTo>
                <a:cubicBezTo>
                  <a:pt x="43505" y="550370"/>
                  <a:pt x="9774" y="501422"/>
                  <a:pt x="0" y="454023"/>
                </a:cubicBezTo>
                <a:cubicBezTo>
                  <a:pt x="-6996" y="324559"/>
                  <a:pt x="-1074" y="196698"/>
                  <a:pt x="0" y="90807"/>
                </a:cubicBezTo>
                <a:close/>
              </a:path>
              <a:path w="7407738" h="544830" stroke="0" extrusionOk="0">
                <a:moveTo>
                  <a:pt x="0" y="90807"/>
                </a:moveTo>
                <a:cubicBezTo>
                  <a:pt x="-5315" y="37378"/>
                  <a:pt x="32217" y="3167"/>
                  <a:pt x="90807" y="0"/>
                </a:cubicBezTo>
                <a:cubicBezTo>
                  <a:pt x="253892" y="20417"/>
                  <a:pt x="672462" y="-18286"/>
                  <a:pt x="892250" y="0"/>
                </a:cubicBezTo>
                <a:cubicBezTo>
                  <a:pt x="1112038" y="18286"/>
                  <a:pt x="1303162" y="2492"/>
                  <a:pt x="1476909" y="0"/>
                </a:cubicBezTo>
                <a:cubicBezTo>
                  <a:pt x="1650656" y="-2492"/>
                  <a:pt x="1816213" y="14504"/>
                  <a:pt x="1989307" y="0"/>
                </a:cubicBezTo>
                <a:cubicBezTo>
                  <a:pt x="2162401" y="-14504"/>
                  <a:pt x="2569186" y="-31298"/>
                  <a:pt x="2718488" y="0"/>
                </a:cubicBezTo>
                <a:cubicBezTo>
                  <a:pt x="2867790" y="31298"/>
                  <a:pt x="3156699" y="-7950"/>
                  <a:pt x="3303148" y="0"/>
                </a:cubicBezTo>
                <a:cubicBezTo>
                  <a:pt x="3449597" y="7950"/>
                  <a:pt x="3801677" y="-12028"/>
                  <a:pt x="4104590" y="0"/>
                </a:cubicBezTo>
                <a:cubicBezTo>
                  <a:pt x="4407503" y="12028"/>
                  <a:pt x="4438683" y="-16537"/>
                  <a:pt x="4616988" y="0"/>
                </a:cubicBezTo>
                <a:cubicBezTo>
                  <a:pt x="4795293" y="16537"/>
                  <a:pt x="5090249" y="-35982"/>
                  <a:pt x="5418431" y="0"/>
                </a:cubicBezTo>
                <a:cubicBezTo>
                  <a:pt x="5746613" y="35982"/>
                  <a:pt x="5725155" y="18122"/>
                  <a:pt x="5858568" y="0"/>
                </a:cubicBezTo>
                <a:cubicBezTo>
                  <a:pt x="5991981" y="-18122"/>
                  <a:pt x="6331604" y="-11148"/>
                  <a:pt x="6515488" y="0"/>
                </a:cubicBezTo>
                <a:cubicBezTo>
                  <a:pt x="6699372" y="11148"/>
                  <a:pt x="7020102" y="-12701"/>
                  <a:pt x="7316931" y="0"/>
                </a:cubicBezTo>
                <a:cubicBezTo>
                  <a:pt x="7372125" y="-4983"/>
                  <a:pt x="7412995" y="37266"/>
                  <a:pt x="7407738" y="90807"/>
                </a:cubicBezTo>
                <a:cubicBezTo>
                  <a:pt x="7419463" y="264604"/>
                  <a:pt x="7407157" y="325726"/>
                  <a:pt x="7407738" y="454023"/>
                </a:cubicBezTo>
                <a:cubicBezTo>
                  <a:pt x="7402353" y="505058"/>
                  <a:pt x="7359591" y="539661"/>
                  <a:pt x="7316931" y="544830"/>
                </a:cubicBezTo>
                <a:cubicBezTo>
                  <a:pt x="7059750" y="536216"/>
                  <a:pt x="6746755" y="555382"/>
                  <a:pt x="6587749" y="544830"/>
                </a:cubicBezTo>
                <a:cubicBezTo>
                  <a:pt x="6428743" y="534278"/>
                  <a:pt x="6235623" y="531762"/>
                  <a:pt x="5930829" y="544830"/>
                </a:cubicBezTo>
                <a:cubicBezTo>
                  <a:pt x="5626035" y="557898"/>
                  <a:pt x="5692522" y="531344"/>
                  <a:pt x="5490692" y="544830"/>
                </a:cubicBezTo>
                <a:cubicBezTo>
                  <a:pt x="5288862" y="558316"/>
                  <a:pt x="5218919" y="522444"/>
                  <a:pt x="4978295" y="544830"/>
                </a:cubicBezTo>
                <a:cubicBezTo>
                  <a:pt x="4737671" y="567216"/>
                  <a:pt x="4364156" y="511867"/>
                  <a:pt x="4176852" y="544830"/>
                </a:cubicBezTo>
                <a:cubicBezTo>
                  <a:pt x="3989548" y="577793"/>
                  <a:pt x="3776893" y="516560"/>
                  <a:pt x="3519931" y="544830"/>
                </a:cubicBezTo>
                <a:cubicBezTo>
                  <a:pt x="3262969" y="573100"/>
                  <a:pt x="3163260" y="552820"/>
                  <a:pt x="3007533" y="544830"/>
                </a:cubicBezTo>
                <a:cubicBezTo>
                  <a:pt x="2851806" y="536840"/>
                  <a:pt x="2582802" y="533630"/>
                  <a:pt x="2350613" y="544830"/>
                </a:cubicBezTo>
                <a:cubicBezTo>
                  <a:pt x="2118424" y="556030"/>
                  <a:pt x="2092630" y="566710"/>
                  <a:pt x="1910476" y="544830"/>
                </a:cubicBezTo>
                <a:cubicBezTo>
                  <a:pt x="1728322" y="522950"/>
                  <a:pt x="1609991" y="534323"/>
                  <a:pt x="1470340" y="544830"/>
                </a:cubicBezTo>
                <a:cubicBezTo>
                  <a:pt x="1330689" y="555337"/>
                  <a:pt x="1093151" y="534195"/>
                  <a:pt x="813419" y="544830"/>
                </a:cubicBezTo>
                <a:cubicBezTo>
                  <a:pt x="533687" y="555465"/>
                  <a:pt x="253963" y="572078"/>
                  <a:pt x="90807" y="544830"/>
                </a:cubicBezTo>
                <a:cubicBezTo>
                  <a:pt x="40568" y="542998"/>
                  <a:pt x="9302" y="510034"/>
                  <a:pt x="0" y="454023"/>
                </a:cubicBezTo>
                <a:cubicBezTo>
                  <a:pt x="-12614" y="329182"/>
                  <a:pt x="12690" y="163677"/>
                  <a:pt x="0" y="90807"/>
                </a:cubicBezTo>
                <a:close/>
              </a:path>
            </a:pathLst>
          </a:custGeom>
          <a:solidFill>
            <a:srgbClr val="DCF4DC">
              <a:alpha val="32000"/>
            </a:srgbClr>
          </a:solidFill>
          <a:ln w="38100">
            <a:solidFill>
              <a:srgbClr val="00206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2600" dirty="0">
                <a:latin typeface="Milliard Book" panose="02010004040101010103" charset="0"/>
              </a:rPr>
              <a:t>Choix des enseignant-e-s ou des élèves ?</a:t>
            </a:r>
          </a:p>
        </p:txBody>
      </p:sp>
      <p:sp>
        <p:nvSpPr>
          <p:cNvPr id="10" name="ZoneTexte 10">
            <a:extLst>
              <a:ext uri="{FF2B5EF4-FFF2-40B4-BE49-F238E27FC236}">
                <a16:creationId xmlns:a16="http://schemas.microsoft.com/office/drawing/2014/main" id="{00B14559-BCAC-3904-092E-6DB5CA9710C5}"/>
              </a:ext>
            </a:extLst>
          </p:cNvPr>
          <p:cNvSpPr txBox="1"/>
          <p:nvPr/>
        </p:nvSpPr>
        <p:spPr>
          <a:xfrm>
            <a:off x="400034" y="4411390"/>
            <a:ext cx="432048" cy="544830"/>
          </a:xfrm>
          <a:custGeom>
            <a:avLst/>
            <a:gdLst>
              <a:gd name="connsiteX0" fmla="*/ 0 w 432048"/>
              <a:gd name="connsiteY0" fmla="*/ 72009 h 544830"/>
              <a:gd name="connsiteX1" fmla="*/ 72009 w 432048"/>
              <a:gd name="connsiteY1" fmla="*/ 0 h 544830"/>
              <a:gd name="connsiteX2" fmla="*/ 360039 w 432048"/>
              <a:gd name="connsiteY2" fmla="*/ 0 h 544830"/>
              <a:gd name="connsiteX3" fmla="*/ 432048 w 432048"/>
              <a:gd name="connsiteY3" fmla="*/ 72009 h 544830"/>
              <a:gd name="connsiteX4" fmla="*/ 432048 w 432048"/>
              <a:gd name="connsiteY4" fmla="*/ 472821 h 544830"/>
              <a:gd name="connsiteX5" fmla="*/ 360039 w 432048"/>
              <a:gd name="connsiteY5" fmla="*/ 544830 h 544830"/>
              <a:gd name="connsiteX6" fmla="*/ 72009 w 432048"/>
              <a:gd name="connsiteY6" fmla="*/ 544830 h 544830"/>
              <a:gd name="connsiteX7" fmla="*/ 0 w 432048"/>
              <a:gd name="connsiteY7" fmla="*/ 472821 h 544830"/>
              <a:gd name="connsiteX8" fmla="*/ 0 w 432048"/>
              <a:gd name="connsiteY8" fmla="*/ 72009 h 5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048" h="544830" fill="none" extrusionOk="0">
                <a:moveTo>
                  <a:pt x="0" y="72009"/>
                </a:moveTo>
                <a:cubicBezTo>
                  <a:pt x="2980" y="36676"/>
                  <a:pt x="32922" y="7061"/>
                  <a:pt x="72009" y="0"/>
                </a:cubicBezTo>
                <a:cubicBezTo>
                  <a:pt x="172623" y="-2538"/>
                  <a:pt x="245629" y="8857"/>
                  <a:pt x="360039" y="0"/>
                </a:cubicBezTo>
                <a:cubicBezTo>
                  <a:pt x="405577" y="-7162"/>
                  <a:pt x="429753" y="31353"/>
                  <a:pt x="432048" y="72009"/>
                </a:cubicBezTo>
                <a:cubicBezTo>
                  <a:pt x="412390" y="162447"/>
                  <a:pt x="448220" y="295960"/>
                  <a:pt x="432048" y="472821"/>
                </a:cubicBezTo>
                <a:cubicBezTo>
                  <a:pt x="428757" y="505882"/>
                  <a:pt x="400010" y="542094"/>
                  <a:pt x="360039" y="544830"/>
                </a:cubicBezTo>
                <a:cubicBezTo>
                  <a:pt x="290803" y="542756"/>
                  <a:pt x="186438" y="546475"/>
                  <a:pt x="72009" y="544830"/>
                </a:cubicBezTo>
                <a:cubicBezTo>
                  <a:pt x="26960" y="545047"/>
                  <a:pt x="3123" y="506961"/>
                  <a:pt x="0" y="472821"/>
                </a:cubicBezTo>
                <a:cubicBezTo>
                  <a:pt x="16411" y="343945"/>
                  <a:pt x="-1625" y="252714"/>
                  <a:pt x="0" y="72009"/>
                </a:cubicBezTo>
                <a:close/>
              </a:path>
              <a:path w="432048" h="544830" stroke="0" extrusionOk="0">
                <a:moveTo>
                  <a:pt x="0" y="72009"/>
                </a:moveTo>
                <a:cubicBezTo>
                  <a:pt x="-6057" y="28504"/>
                  <a:pt x="26124" y="2295"/>
                  <a:pt x="72009" y="0"/>
                </a:cubicBezTo>
                <a:cubicBezTo>
                  <a:pt x="202467" y="555"/>
                  <a:pt x="226363" y="1090"/>
                  <a:pt x="360039" y="0"/>
                </a:cubicBezTo>
                <a:cubicBezTo>
                  <a:pt x="395306" y="-3424"/>
                  <a:pt x="430560" y="35294"/>
                  <a:pt x="432048" y="72009"/>
                </a:cubicBezTo>
                <a:cubicBezTo>
                  <a:pt x="423707" y="269457"/>
                  <a:pt x="413172" y="298424"/>
                  <a:pt x="432048" y="472821"/>
                </a:cubicBezTo>
                <a:cubicBezTo>
                  <a:pt x="432805" y="511032"/>
                  <a:pt x="396298" y="544292"/>
                  <a:pt x="360039" y="544830"/>
                </a:cubicBezTo>
                <a:cubicBezTo>
                  <a:pt x="232784" y="542878"/>
                  <a:pt x="180503" y="545082"/>
                  <a:pt x="72009" y="544830"/>
                </a:cubicBezTo>
                <a:cubicBezTo>
                  <a:pt x="29269" y="549745"/>
                  <a:pt x="-2170" y="510073"/>
                  <a:pt x="0" y="472821"/>
                </a:cubicBezTo>
                <a:cubicBezTo>
                  <a:pt x="-15452" y="303866"/>
                  <a:pt x="-17036" y="155889"/>
                  <a:pt x="0" y="72009"/>
                </a:cubicBezTo>
                <a:close/>
              </a:path>
            </a:pathLst>
          </a:custGeom>
          <a:solidFill>
            <a:srgbClr val="DCF4DC">
              <a:alpha val="32000"/>
            </a:srgbClr>
          </a:solidFill>
          <a:ln w="38100">
            <a:solidFill>
              <a:srgbClr val="DF3A0B"/>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sz="2600" dirty="0">
                <a:latin typeface="Milliard Book" panose="02010004040101010103" charset="0"/>
              </a:rPr>
              <a:t>4</a:t>
            </a:r>
            <a:endParaRPr lang="fr-FR" sz="2600" dirty="0">
              <a:latin typeface="Alegreya" panose="00000500000000000000"/>
            </a:endParaRPr>
          </a:p>
        </p:txBody>
      </p:sp>
    </p:spTree>
    <p:extLst>
      <p:ext uri="{BB962C8B-B14F-4D97-AF65-F5344CB8AC3E}">
        <p14:creationId xmlns:p14="http://schemas.microsoft.com/office/powerpoint/2010/main" val="23081646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Connecteur droit 28">
            <a:extLst>
              <a:ext uri="{FF2B5EF4-FFF2-40B4-BE49-F238E27FC236}">
                <a16:creationId xmlns:a16="http://schemas.microsoft.com/office/drawing/2014/main" id="{3030B54C-81F7-49A8-AA9A-BC0923D8999E}"/>
              </a:ext>
            </a:extLst>
          </p:cNvPr>
          <p:cNvCxnSpPr>
            <a:cxnSpLocks/>
          </p:cNvCxnSpPr>
          <p:nvPr/>
        </p:nvCxnSpPr>
        <p:spPr>
          <a:xfrm>
            <a:off x="-12470" y="4221088"/>
            <a:ext cx="9144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E264FD5B-3864-414D-BAE9-8E234CC818E9}"/>
              </a:ext>
            </a:extLst>
          </p:cNvPr>
          <p:cNvCxnSpPr>
            <a:cxnSpLocks/>
          </p:cNvCxnSpPr>
          <p:nvPr/>
        </p:nvCxnSpPr>
        <p:spPr>
          <a:xfrm>
            <a:off x="12700" y="1628800"/>
            <a:ext cx="9144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034147D-4EBF-4570-8949-21D3C797D03F}"/>
              </a:ext>
            </a:extLst>
          </p:cNvPr>
          <p:cNvSpPr/>
          <p:nvPr/>
        </p:nvSpPr>
        <p:spPr>
          <a:xfrm>
            <a:off x="287524" y="1743558"/>
            <a:ext cx="8568952" cy="23762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b="1" dirty="0">
                <a:solidFill>
                  <a:schemeClr val="tx1"/>
                </a:solidFill>
                <a:latin typeface="Milliard Book" panose="02010004040101010103" charset="0"/>
              </a:rPr>
              <a:t>Les préférences des élèves</a:t>
            </a:r>
          </a:p>
        </p:txBody>
      </p:sp>
      <p:pic>
        <p:nvPicPr>
          <p:cNvPr id="1028" name="Picture 4" descr="Laboratoire SENS - Université Grenoble Alpes - Accueil">
            <a:extLst>
              <a:ext uri="{FF2B5EF4-FFF2-40B4-BE49-F238E27FC236}">
                <a16:creationId xmlns:a16="http://schemas.microsoft.com/office/drawing/2014/main" id="{C6F2597B-06DC-421F-7DC5-617924ACED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55" y="-42717"/>
            <a:ext cx="2171700" cy="1085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66228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8757C-73DE-A4A1-C960-1704BF2E528E}"/>
              </a:ext>
            </a:extLst>
          </p:cNvPr>
          <p:cNvPicPr>
            <a:picLocks noChangeAspect="1"/>
          </p:cNvPicPr>
          <p:nvPr/>
        </p:nvPicPr>
        <p:blipFill>
          <a:blip r:embed="rId3"/>
          <a:stretch>
            <a:fillRect/>
          </a:stretch>
        </p:blipFill>
        <p:spPr>
          <a:xfrm>
            <a:off x="7413930" y="-6059"/>
            <a:ext cx="1730070" cy="802230"/>
          </a:xfrm>
          <a:prstGeom prst="rect">
            <a:avLst/>
          </a:prstGeom>
        </p:spPr>
      </p:pic>
      <p:sp>
        <p:nvSpPr>
          <p:cNvPr id="30" name="ZoneTexte 10">
            <a:extLst>
              <a:ext uri="{FF2B5EF4-FFF2-40B4-BE49-F238E27FC236}">
                <a16:creationId xmlns:a16="http://schemas.microsoft.com/office/drawing/2014/main" id="{BA04A4BF-C9CC-E040-8B0A-2D8A0B984728}"/>
              </a:ext>
            </a:extLst>
          </p:cNvPr>
          <p:cNvSpPr txBox="1"/>
          <p:nvPr/>
        </p:nvSpPr>
        <p:spPr>
          <a:xfrm>
            <a:off x="180890" y="122775"/>
            <a:ext cx="7127414" cy="523220"/>
          </a:xfrm>
          <a:prstGeom prst="rect">
            <a:avLst/>
          </a:prstGeom>
          <a:solidFill>
            <a:schemeClr val="accent5">
              <a:lumMod val="20000"/>
              <a:lumOff val="80000"/>
            </a:schemeClr>
          </a:solidFill>
        </p:spPr>
        <p:txBody>
          <a:bodyPr wrap="square" rtlCol="0">
            <a:spAutoFit/>
          </a:bodyPr>
          <a:lstStyle/>
          <a:p>
            <a:r>
              <a:rPr lang="fr-FR" sz="2800" dirty="0">
                <a:latin typeface="Milliard Book" panose="02010004040101010103" charset="0"/>
              </a:rPr>
              <a:t>Des enseignant.e.s qui s’adaptent aux élèves ?</a:t>
            </a:r>
            <a:endParaRPr lang="fr-FR" sz="2800" dirty="0">
              <a:latin typeface="Alegreya" panose="00000500000000000000"/>
            </a:endParaRPr>
          </a:p>
        </p:txBody>
      </p:sp>
      <p:sp>
        <p:nvSpPr>
          <p:cNvPr id="8" name="ZoneTexte 10">
            <a:extLst>
              <a:ext uri="{FF2B5EF4-FFF2-40B4-BE49-F238E27FC236}">
                <a16:creationId xmlns:a16="http://schemas.microsoft.com/office/drawing/2014/main" id="{61C67E19-EC90-96D7-B90E-84A9BBE3E1A0}"/>
              </a:ext>
            </a:extLst>
          </p:cNvPr>
          <p:cNvSpPr txBox="1"/>
          <p:nvPr/>
        </p:nvSpPr>
        <p:spPr>
          <a:xfrm>
            <a:off x="429245" y="1136250"/>
            <a:ext cx="8285509" cy="1736646"/>
          </a:xfrm>
          <a:custGeom>
            <a:avLst/>
            <a:gdLst>
              <a:gd name="connsiteX0" fmla="*/ 0 w 8285509"/>
              <a:gd name="connsiteY0" fmla="*/ 289447 h 1736646"/>
              <a:gd name="connsiteX1" fmla="*/ 289447 w 8285509"/>
              <a:gd name="connsiteY1" fmla="*/ 0 h 1736646"/>
              <a:gd name="connsiteX2" fmla="*/ 777533 w 8285509"/>
              <a:gd name="connsiteY2" fmla="*/ 0 h 1736646"/>
              <a:gd name="connsiteX3" fmla="*/ 1188552 w 8285509"/>
              <a:gd name="connsiteY3" fmla="*/ 0 h 1736646"/>
              <a:gd name="connsiteX4" fmla="*/ 1676638 w 8285509"/>
              <a:gd name="connsiteY4" fmla="*/ 0 h 1736646"/>
              <a:gd name="connsiteX5" fmla="*/ 2241789 w 8285509"/>
              <a:gd name="connsiteY5" fmla="*/ 0 h 1736646"/>
              <a:gd name="connsiteX6" fmla="*/ 2884007 w 8285509"/>
              <a:gd name="connsiteY6" fmla="*/ 0 h 1736646"/>
              <a:gd name="connsiteX7" fmla="*/ 3372093 w 8285509"/>
              <a:gd name="connsiteY7" fmla="*/ 0 h 1736646"/>
              <a:gd name="connsiteX8" fmla="*/ 4168443 w 8285509"/>
              <a:gd name="connsiteY8" fmla="*/ 0 h 1736646"/>
              <a:gd name="connsiteX9" fmla="*/ 4810661 w 8285509"/>
              <a:gd name="connsiteY9" fmla="*/ 0 h 1736646"/>
              <a:gd name="connsiteX10" fmla="*/ 5607011 w 8285509"/>
              <a:gd name="connsiteY10" fmla="*/ 0 h 1736646"/>
              <a:gd name="connsiteX11" fmla="*/ 6326295 w 8285509"/>
              <a:gd name="connsiteY11" fmla="*/ 0 h 1736646"/>
              <a:gd name="connsiteX12" fmla="*/ 6891447 w 8285509"/>
              <a:gd name="connsiteY12" fmla="*/ 0 h 1736646"/>
              <a:gd name="connsiteX13" fmla="*/ 7996062 w 8285509"/>
              <a:gd name="connsiteY13" fmla="*/ 0 h 1736646"/>
              <a:gd name="connsiteX14" fmla="*/ 8285509 w 8285509"/>
              <a:gd name="connsiteY14" fmla="*/ 289447 h 1736646"/>
              <a:gd name="connsiteX15" fmla="*/ 8285509 w 8285509"/>
              <a:gd name="connsiteY15" fmla="*/ 868323 h 1736646"/>
              <a:gd name="connsiteX16" fmla="*/ 8285509 w 8285509"/>
              <a:gd name="connsiteY16" fmla="*/ 1447199 h 1736646"/>
              <a:gd name="connsiteX17" fmla="*/ 7996062 w 8285509"/>
              <a:gd name="connsiteY17" fmla="*/ 1736646 h 1736646"/>
              <a:gd name="connsiteX18" fmla="*/ 7199712 w 8285509"/>
              <a:gd name="connsiteY18" fmla="*/ 1736646 h 1736646"/>
              <a:gd name="connsiteX19" fmla="*/ 6711626 w 8285509"/>
              <a:gd name="connsiteY19" fmla="*/ 1736646 h 1736646"/>
              <a:gd name="connsiteX20" fmla="*/ 6069408 w 8285509"/>
              <a:gd name="connsiteY20" fmla="*/ 1736646 h 1736646"/>
              <a:gd name="connsiteX21" fmla="*/ 5350124 w 8285509"/>
              <a:gd name="connsiteY21" fmla="*/ 1736646 h 1736646"/>
              <a:gd name="connsiteX22" fmla="*/ 4553774 w 8285509"/>
              <a:gd name="connsiteY22" fmla="*/ 1736646 h 1736646"/>
              <a:gd name="connsiteX23" fmla="*/ 3834490 w 8285509"/>
              <a:gd name="connsiteY23" fmla="*/ 1736646 h 1736646"/>
              <a:gd name="connsiteX24" fmla="*/ 3038140 w 8285509"/>
              <a:gd name="connsiteY24" fmla="*/ 1736646 h 1736646"/>
              <a:gd name="connsiteX25" fmla="*/ 2318856 w 8285509"/>
              <a:gd name="connsiteY25" fmla="*/ 1736646 h 1736646"/>
              <a:gd name="connsiteX26" fmla="*/ 1830770 w 8285509"/>
              <a:gd name="connsiteY26" fmla="*/ 1736646 h 1736646"/>
              <a:gd name="connsiteX27" fmla="*/ 1111486 w 8285509"/>
              <a:gd name="connsiteY27" fmla="*/ 1736646 h 1736646"/>
              <a:gd name="connsiteX28" fmla="*/ 289447 w 8285509"/>
              <a:gd name="connsiteY28" fmla="*/ 1736646 h 1736646"/>
              <a:gd name="connsiteX29" fmla="*/ 0 w 8285509"/>
              <a:gd name="connsiteY29" fmla="*/ 1447199 h 1736646"/>
              <a:gd name="connsiteX30" fmla="*/ 0 w 8285509"/>
              <a:gd name="connsiteY30" fmla="*/ 879901 h 1736646"/>
              <a:gd name="connsiteX31" fmla="*/ 0 w 8285509"/>
              <a:gd name="connsiteY31" fmla="*/ 289447 h 17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85509" h="1736646" fill="none" extrusionOk="0">
                <a:moveTo>
                  <a:pt x="0" y="289447"/>
                </a:moveTo>
                <a:cubicBezTo>
                  <a:pt x="2797" y="117381"/>
                  <a:pt x="109194" y="-657"/>
                  <a:pt x="289447" y="0"/>
                </a:cubicBezTo>
                <a:cubicBezTo>
                  <a:pt x="411948" y="-1206"/>
                  <a:pt x="636723" y="489"/>
                  <a:pt x="777533" y="0"/>
                </a:cubicBezTo>
                <a:cubicBezTo>
                  <a:pt x="918343" y="-489"/>
                  <a:pt x="1074267" y="8916"/>
                  <a:pt x="1188552" y="0"/>
                </a:cubicBezTo>
                <a:cubicBezTo>
                  <a:pt x="1302837" y="-8916"/>
                  <a:pt x="1455573" y="-4906"/>
                  <a:pt x="1676638" y="0"/>
                </a:cubicBezTo>
                <a:cubicBezTo>
                  <a:pt x="1897703" y="4906"/>
                  <a:pt x="2043343" y="-24887"/>
                  <a:pt x="2241789" y="0"/>
                </a:cubicBezTo>
                <a:cubicBezTo>
                  <a:pt x="2440235" y="24887"/>
                  <a:pt x="2603241" y="-16461"/>
                  <a:pt x="2884007" y="0"/>
                </a:cubicBezTo>
                <a:cubicBezTo>
                  <a:pt x="3164773" y="16461"/>
                  <a:pt x="3131776" y="-18849"/>
                  <a:pt x="3372093" y="0"/>
                </a:cubicBezTo>
                <a:cubicBezTo>
                  <a:pt x="3612410" y="18849"/>
                  <a:pt x="3972821" y="-38527"/>
                  <a:pt x="4168443" y="0"/>
                </a:cubicBezTo>
                <a:cubicBezTo>
                  <a:pt x="4364065" y="38527"/>
                  <a:pt x="4519548" y="18299"/>
                  <a:pt x="4810661" y="0"/>
                </a:cubicBezTo>
                <a:cubicBezTo>
                  <a:pt x="5101774" y="-18299"/>
                  <a:pt x="5286128" y="9341"/>
                  <a:pt x="5607011" y="0"/>
                </a:cubicBezTo>
                <a:cubicBezTo>
                  <a:pt x="5927894" y="-9341"/>
                  <a:pt x="6116277" y="10263"/>
                  <a:pt x="6326295" y="0"/>
                </a:cubicBezTo>
                <a:cubicBezTo>
                  <a:pt x="6536313" y="-10263"/>
                  <a:pt x="6614218" y="-21979"/>
                  <a:pt x="6891447" y="0"/>
                </a:cubicBezTo>
                <a:cubicBezTo>
                  <a:pt x="7168676" y="21979"/>
                  <a:pt x="7626543" y="45823"/>
                  <a:pt x="7996062" y="0"/>
                </a:cubicBezTo>
                <a:cubicBezTo>
                  <a:pt x="8156618" y="31827"/>
                  <a:pt x="8298253" y="118154"/>
                  <a:pt x="8285509" y="289447"/>
                </a:cubicBezTo>
                <a:cubicBezTo>
                  <a:pt x="8308480" y="469082"/>
                  <a:pt x="8283413" y="738387"/>
                  <a:pt x="8285509" y="868323"/>
                </a:cubicBezTo>
                <a:cubicBezTo>
                  <a:pt x="8287605" y="998259"/>
                  <a:pt x="8296420" y="1251586"/>
                  <a:pt x="8285509" y="1447199"/>
                </a:cubicBezTo>
                <a:cubicBezTo>
                  <a:pt x="8294103" y="1576871"/>
                  <a:pt x="8141487" y="1710993"/>
                  <a:pt x="7996062" y="1736646"/>
                </a:cubicBezTo>
                <a:cubicBezTo>
                  <a:pt x="7739010" y="1731276"/>
                  <a:pt x="7588742" y="1775230"/>
                  <a:pt x="7199712" y="1736646"/>
                </a:cubicBezTo>
                <a:cubicBezTo>
                  <a:pt x="6810682" y="1698063"/>
                  <a:pt x="6833357" y="1712262"/>
                  <a:pt x="6711626" y="1736646"/>
                </a:cubicBezTo>
                <a:cubicBezTo>
                  <a:pt x="6589895" y="1761030"/>
                  <a:pt x="6201376" y="1715882"/>
                  <a:pt x="6069408" y="1736646"/>
                </a:cubicBezTo>
                <a:cubicBezTo>
                  <a:pt x="5937440" y="1757410"/>
                  <a:pt x="5646060" y="1753754"/>
                  <a:pt x="5350124" y="1736646"/>
                </a:cubicBezTo>
                <a:cubicBezTo>
                  <a:pt x="5054188" y="1719538"/>
                  <a:pt x="4867332" y="1739459"/>
                  <a:pt x="4553774" y="1736646"/>
                </a:cubicBezTo>
                <a:cubicBezTo>
                  <a:pt x="4240216" y="1733834"/>
                  <a:pt x="3984606" y="1718002"/>
                  <a:pt x="3834490" y="1736646"/>
                </a:cubicBezTo>
                <a:cubicBezTo>
                  <a:pt x="3684374" y="1755290"/>
                  <a:pt x="3268881" y="1749801"/>
                  <a:pt x="3038140" y="1736646"/>
                </a:cubicBezTo>
                <a:cubicBezTo>
                  <a:pt x="2807399" y="1723492"/>
                  <a:pt x="2570399" y="1743226"/>
                  <a:pt x="2318856" y="1736646"/>
                </a:cubicBezTo>
                <a:cubicBezTo>
                  <a:pt x="2067313" y="1730066"/>
                  <a:pt x="1988022" y="1739102"/>
                  <a:pt x="1830770" y="1736646"/>
                </a:cubicBezTo>
                <a:cubicBezTo>
                  <a:pt x="1673518" y="1734190"/>
                  <a:pt x="1440183" y="1757934"/>
                  <a:pt x="1111486" y="1736646"/>
                </a:cubicBezTo>
                <a:cubicBezTo>
                  <a:pt x="782789" y="1715358"/>
                  <a:pt x="536273" y="1739004"/>
                  <a:pt x="289447" y="1736646"/>
                </a:cubicBezTo>
                <a:cubicBezTo>
                  <a:pt x="112385" y="1740780"/>
                  <a:pt x="4998" y="1620763"/>
                  <a:pt x="0" y="1447199"/>
                </a:cubicBezTo>
                <a:cubicBezTo>
                  <a:pt x="21572" y="1185140"/>
                  <a:pt x="25969" y="1097904"/>
                  <a:pt x="0" y="879901"/>
                </a:cubicBezTo>
                <a:cubicBezTo>
                  <a:pt x="-25969" y="661898"/>
                  <a:pt x="964" y="498142"/>
                  <a:pt x="0" y="289447"/>
                </a:cubicBezTo>
                <a:close/>
              </a:path>
              <a:path w="8285509" h="1736646" stroke="0" extrusionOk="0">
                <a:moveTo>
                  <a:pt x="0" y="289447"/>
                </a:moveTo>
                <a:cubicBezTo>
                  <a:pt x="-18951" y="117901"/>
                  <a:pt x="105763" y="8943"/>
                  <a:pt x="289447" y="0"/>
                </a:cubicBezTo>
                <a:cubicBezTo>
                  <a:pt x="615551" y="-25465"/>
                  <a:pt x="700087" y="-25734"/>
                  <a:pt x="1085797" y="0"/>
                </a:cubicBezTo>
                <a:cubicBezTo>
                  <a:pt x="1471507" y="25734"/>
                  <a:pt x="1497222" y="8391"/>
                  <a:pt x="1650949" y="0"/>
                </a:cubicBezTo>
                <a:cubicBezTo>
                  <a:pt x="1804676" y="-8391"/>
                  <a:pt x="1895649" y="23296"/>
                  <a:pt x="2139035" y="0"/>
                </a:cubicBezTo>
                <a:cubicBezTo>
                  <a:pt x="2382421" y="-23296"/>
                  <a:pt x="2645348" y="-35884"/>
                  <a:pt x="2858319" y="0"/>
                </a:cubicBezTo>
                <a:cubicBezTo>
                  <a:pt x="3071290" y="35884"/>
                  <a:pt x="3309670" y="-26675"/>
                  <a:pt x="3423470" y="0"/>
                </a:cubicBezTo>
                <a:cubicBezTo>
                  <a:pt x="3537270" y="26675"/>
                  <a:pt x="3830005" y="37367"/>
                  <a:pt x="4219821" y="0"/>
                </a:cubicBezTo>
                <a:cubicBezTo>
                  <a:pt x="4609637" y="-37367"/>
                  <a:pt x="4549764" y="-2646"/>
                  <a:pt x="4707906" y="0"/>
                </a:cubicBezTo>
                <a:cubicBezTo>
                  <a:pt x="4866049" y="2646"/>
                  <a:pt x="5154218" y="23072"/>
                  <a:pt x="5504256" y="0"/>
                </a:cubicBezTo>
                <a:cubicBezTo>
                  <a:pt x="5854294" y="-23072"/>
                  <a:pt x="5771634" y="-17216"/>
                  <a:pt x="5915276" y="0"/>
                </a:cubicBezTo>
                <a:cubicBezTo>
                  <a:pt x="6058918" y="17216"/>
                  <a:pt x="6351748" y="2070"/>
                  <a:pt x="6557494" y="0"/>
                </a:cubicBezTo>
                <a:cubicBezTo>
                  <a:pt x="6763240" y="-2070"/>
                  <a:pt x="7010337" y="-22732"/>
                  <a:pt x="7199712" y="0"/>
                </a:cubicBezTo>
                <a:cubicBezTo>
                  <a:pt x="7389087" y="22732"/>
                  <a:pt x="7808579" y="8991"/>
                  <a:pt x="7996062" y="0"/>
                </a:cubicBezTo>
                <a:cubicBezTo>
                  <a:pt x="8167407" y="14072"/>
                  <a:pt x="8314082" y="104572"/>
                  <a:pt x="8285509" y="289447"/>
                </a:cubicBezTo>
                <a:cubicBezTo>
                  <a:pt x="8268678" y="499579"/>
                  <a:pt x="8262647" y="580291"/>
                  <a:pt x="8285509" y="868323"/>
                </a:cubicBezTo>
                <a:cubicBezTo>
                  <a:pt x="8308371" y="1156355"/>
                  <a:pt x="8284703" y="1214412"/>
                  <a:pt x="8285509" y="1447199"/>
                </a:cubicBezTo>
                <a:cubicBezTo>
                  <a:pt x="8273478" y="1582532"/>
                  <a:pt x="8156260" y="1732035"/>
                  <a:pt x="7996062" y="1736646"/>
                </a:cubicBezTo>
                <a:cubicBezTo>
                  <a:pt x="7799021" y="1711464"/>
                  <a:pt x="7465479" y="1714064"/>
                  <a:pt x="7276778" y="1736646"/>
                </a:cubicBezTo>
                <a:cubicBezTo>
                  <a:pt x="7088077" y="1759228"/>
                  <a:pt x="6967729" y="1758878"/>
                  <a:pt x="6788692" y="1736646"/>
                </a:cubicBezTo>
                <a:cubicBezTo>
                  <a:pt x="6609655" y="1714414"/>
                  <a:pt x="6262087" y="1760091"/>
                  <a:pt x="5992342" y="1736646"/>
                </a:cubicBezTo>
                <a:cubicBezTo>
                  <a:pt x="5722597" y="1713202"/>
                  <a:pt x="5530702" y="1742209"/>
                  <a:pt x="5350124" y="1736646"/>
                </a:cubicBezTo>
                <a:cubicBezTo>
                  <a:pt x="5169546" y="1731083"/>
                  <a:pt x="5030034" y="1733356"/>
                  <a:pt x="4862039" y="1736646"/>
                </a:cubicBezTo>
                <a:cubicBezTo>
                  <a:pt x="4694044" y="1739936"/>
                  <a:pt x="4471630" y="1755345"/>
                  <a:pt x="4219821" y="1736646"/>
                </a:cubicBezTo>
                <a:cubicBezTo>
                  <a:pt x="3968012" y="1717947"/>
                  <a:pt x="3921394" y="1723767"/>
                  <a:pt x="3808801" y="1736646"/>
                </a:cubicBezTo>
                <a:cubicBezTo>
                  <a:pt x="3696208" y="1749525"/>
                  <a:pt x="3579975" y="1732226"/>
                  <a:pt x="3397782" y="1736646"/>
                </a:cubicBezTo>
                <a:cubicBezTo>
                  <a:pt x="3215589" y="1741066"/>
                  <a:pt x="3071668" y="1755217"/>
                  <a:pt x="2755564" y="1736646"/>
                </a:cubicBezTo>
                <a:cubicBezTo>
                  <a:pt x="2439460" y="1718075"/>
                  <a:pt x="2498904" y="1715665"/>
                  <a:pt x="2267478" y="1736646"/>
                </a:cubicBezTo>
                <a:cubicBezTo>
                  <a:pt x="2036052" y="1757627"/>
                  <a:pt x="1894460" y="1743839"/>
                  <a:pt x="1548194" y="1736646"/>
                </a:cubicBezTo>
                <a:cubicBezTo>
                  <a:pt x="1201928" y="1729453"/>
                  <a:pt x="1284003" y="1739594"/>
                  <a:pt x="1060108" y="1736646"/>
                </a:cubicBezTo>
                <a:cubicBezTo>
                  <a:pt x="836213" y="1733698"/>
                  <a:pt x="655584" y="1715107"/>
                  <a:pt x="289447" y="1736646"/>
                </a:cubicBezTo>
                <a:cubicBezTo>
                  <a:pt x="126609" y="1739663"/>
                  <a:pt x="-4367" y="1616402"/>
                  <a:pt x="0" y="1447199"/>
                </a:cubicBezTo>
                <a:cubicBezTo>
                  <a:pt x="-11175" y="1264725"/>
                  <a:pt x="-10489" y="976592"/>
                  <a:pt x="0" y="856745"/>
                </a:cubicBezTo>
                <a:cubicBezTo>
                  <a:pt x="10489" y="736898"/>
                  <a:pt x="-16026" y="489907"/>
                  <a:pt x="0" y="289447"/>
                </a:cubicBezTo>
                <a:close/>
              </a:path>
            </a:pathLst>
          </a:custGeom>
          <a:solidFill>
            <a:srgbClr val="DCF4DC">
              <a:alpha val="32000"/>
            </a:srgbClr>
          </a:solidFill>
          <a:ln w="38100">
            <a:solidFill>
              <a:srgbClr val="00206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2400" dirty="0">
                <a:solidFill>
                  <a:srgbClr val="000000"/>
                </a:solidFill>
                <a:effectLst/>
                <a:latin typeface="Georgia" panose="02040502050405020303" pitchFamily="18" charset="0"/>
                <a:ea typeface="Aptos" panose="020B0004020202020204" pitchFamily="34" charset="0"/>
              </a:rPr>
              <a:t> Les activités les plus souvent citées sont les</a:t>
            </a:r>
            <a:r>
              <a:rPr lang="fr-FR" sz="2400" b="1" dirty="0">
                <a:solidFill>
                  <a:srgbClr val="000000"/>
                </a:solidFill>
                <a:effectLst/>
                <a:latin typeface="Georgia" panose="02040502050405020303" pitchFamily="18" charset="0"/>
                <a:ea typeface="Aptos" panose="020B0004020202020204" pitchFamily="34" charset="0"/>
              </a:rPr>
              <a:t> sports collectifs </a:t>
            </a:r>
            <a:r>
              <a:rPr lang="fr-FR" sz="2400" dirty="0">
                <a:solidFill>
                  <a:srgbClr val="000000"/>
                </a:solidFill>
                <a:effectLst/>
                <a:latin typeface="Georgia" panose="02040502050405020303" pitchFamily="18" charset="0"/>
                <a:ea typeface="Aptos" panose="020B0004020202020204" pitchFamily="34" charset="0"/>
              </a:rPr>
              <a:t>(</a:t>
            </a:r>
            <a:r>
              <a:rPr lang="fr-FR" sz="2400" i="1" dirty="0">
                <a:solidFill>
                  <a:srgbClr val="000000"/>
                </a:solidFill>
                <a:effectLst/>
                <a:latin typeface="Georgia" panose="02040502050405020303" pitchFamily="18" charset="0"/>
                <a:ea typeface="Aptos" panose="020B0004020202020204" pitchFamily="34" charset="0"/>
              </a:rPr>
              <a:t>étude </a:t>
            </a:r>
            <a:r>
              <a:rPr lang="fr-FR" sz="2400" i="1" dirty="0" err="1">
                <a:solidFill>
                  <a:srgbClr val="000000"/>
                </a:solidFill>
                <a:effectLst/>
                <a:latin typeface="Georgia" panose="02040502050405020303" pitchFamily="18" charset="0"/>
                <a:ea typeface="Aptos" panose="020B0004020202020204" pitchFamily="34" charset="0"/>
              </a:rPr>
              <a:t>étab</a:t>
            </a:r>
            <a:r>
              <a:rPr lang="fr-FR" sz="2400" i="1" dirty="0">
                <a:solidFill>
                  <a:srgbClr val="000000"/>
                </a:solidFill>
                <a:effectLst/>
                <a:latin typeface="Georgia" panose="02040502050405020303" pitchFamily="18" charset="0"/>
                <a:ea typeface="Aptos" panose="020B0004020202020204" pitchFamily="34" charset="0"/>
              </a:rPr>
              <a:t> = 52%, étude élèves = 52%</a:t>
            </a:r>
            <a:r>
              <a:rPr lang="fr-FR" sz="2400" dirty="0">
                <a:solidFill>
                  <a:srgbClr val="000000"/>
                </a:solidFill>
                <a:effectLst/>
                <a:latin typeface="Georgia" panose="02040502050405020303" pitchFamily="18" charset="0"/>
                <a:ea typeface="Aptos" panose="020B0004020202020204" pitchFamily="34" charset="0"/>
              </a:rPr>
              <a:t>) puis les </a:t>
            </a:r>
            <a:r>
              <a:rPr lang="fr-FR" sz="2400" b="1" dirty="0">
                <a:solidFill>
                  <a:srgbClr val="000000"/>
                </a:solidFill>
                <a:effectLst/>
                <a:latin typeface="Georgia" panose="02040502050405020303" pitchFamily="18" charset="0"/>
                <a:ea typeface="Aptos" panose="020B0004020202020204" pitchFamily="34" charset="0"/>
              </a:rPr>
              <a:t>sports de raquettes </a:t>
            </a:r>
            <a:r>
              <a:rPr lang="fr-FR" sz="2400" dirty="0">
                <a:solidFill>
                  <a:srgbClr val="000000"/>
                </a:solidFill>
                <a:effectLst/>
                <a:latin typeface="Georgia" panose="02040502050405020303" pitchFamily="18" charset="0"/>
                <a:ea typeface="Aptos" panose="020B0004020202020204" pitchFamily="34" charset="0"/>
              </a:rPr>
              <a:t>(</a:t>
            </a:r>
            <a:r>
              <a:rPr lang="fr-FR" sz="2400" i="1" dirty="0">
                <a:solidFill>
                  <a:srgbClr val="000000"/>
                </a:solidFill>
                <a:effectLst/>
                <a:latin typeface="Georgia" panose="02040502050405020303" pitchFamily="18" charset="0"/>
                <a:ea typeface="Aptos" panose="020B0004020202020204" pitchFamily="34" charset="0"/>
              </a:rPr>
              <a:t>étude </a:t>
            </a:r>
            <a:r>
              <a:rPr lang="fr-FR" sz="2400" i="1" dirty="0" err="1">
                <a:solidFill>
                  <a:srgbClr val="000000"/>
                </a:solidFill>
                <a:effectLst/>
                <a:latin typeface="Georgia" panose="02040502050405020303" pitchFamily="18" charset="0"/>
                <a:ea typeface="Aptos" panose="020B0004020202020204" pitchFamily="34" charset="0"/>
              </a:rPr>
              <a:t>étab</a:t>
            </a:r>
            <a:r>
              <a:rPr lang="fr-FR" sz="2400" i="1" dirty="0">
                <a:solidFill>
                  <a:srgbClr val="000000"/>
                </a:solidFill>
                <a:effectLst/>
                <a:latin typeface="Georgia" panose="02040502050405020303" pitchFamily="18" charset="0"/>
                <a:ea typeface="Aptos" panose="020B0004020202020204" pitchFamily="34" charset="0"/>
              </a:rPr>
              <a:t> = 36%, étude élèves = 42%)</a:t>
            </a:r>
            <a:r>
              <a:rPr lang="fr-FR" sz="2400" dirty="0">
                <a:solidFill>
                  <a:srgbClr val="000000"/>
                </a:solidFill>
                <a:effectLst/>
                <a:latin typeface="Georgia" panose="02040502050405020303" pitchFamily="18" charset="0"/>
                <a:ea typeface="Aptos" panose="020B0004020202020204" pitchFamily="34" charset="0"/>
              </a:rPr>
              <a:t> et les </a:t>
            </a:r>
            <a:r>
              <a:rPr lang="fr-FR" sz="2400" b="1" dirty="0">
                <a:solidFill>
                  <a:srgbClr val="000000"/>
                </a:solidFill>
                <a:effectLst/>
                <a:latin typeface="Georgia" panose="02040502050405020303" pitchFamily="18" charset="0"/>
                <a:ea typeface="Aptos" panose="020B0004020202020204" pitchFamily="34" charset="0"/>
              </a:rPr>
              <a:t>APPN </a:t>
            </a:r>
            <a:r>
              <a:rPr lang="fr-FR" sz="2400" dirty="0">
                <a:solidFill>
                  <a:srgbClr val="000000"/>
                </a:solidFill>
                <a:effectLst/>
                <a:latin typeface="Georgia" panose="02040502050405020303" pitchFamily="18" charset="0"/>
                <a:ea typeface="Aptos" panose="020B0004020202020204" pitchFamily="34" charset="0"/>
              </a:rPr>
              <a:t>(</a:t>
            </a:r>
            <a:r>
              <a:rPr lang="fr-FR" sz="2400" i="1" dirty="0">
                <a:solidFill>
                  <a:srgbClr val="000000"/>
                </a:solidFill>
                <a:effectLst/>
                <a:latin typeface="Georgia" panose="02040502050405020303" pitchFamily="18" charset="0"/>
                <a:ea typeface="Aptos" panose="020B0004020202020204" pitchFamily="34" charset="0"/>
              </a:rPr>
              <a:t>étude </a:t>
            </a:r>
            <a:r>
              <a:rPr lang="fr-FR" sz="2400" i="1" dirty="0" err="1">
                <a:solidFill>
                  <a:srgbClr val="000000"/>
                </a:solidFill>
                <a:effectLst/>
                <a:latin typeface="Georgia" panose="02040502050405020303" pitchFamily="18" charset="0"/>
                <a:ea typeface="Aptos" panose="020B0004020202020204" pitchFamily="34" charset="0"/>
              </a:rPr>
              <a:t>étab</a:t>
            </a:r>
            <a:r>
              <a:rPr lang="fr-FR" sz="2400" i="1" dirty="0">
                <a:solidFill>
                  <a:srgbClr val="000000"/>
                </a:solidFill>
                <a:effectLst/>
                <a:latin typeface="Georgia" panose="02040502050405020303" pitchFamily="18" charset="0"/>
                <a:ea typeface="Aptos" panose="020B0004020202020204" pitchFamily="34" charset="0"/>
              </a:rPr>
              <a:t> = 39%, étude élèves =</a:t>
            </a:r>
            <a:r>
              <a:rPr lang="fr-FR" sz="2400" i="1" dirty="0">
                <a:effectLst/>
                <a:latin typeface="Georgia" panose="02040502050405020303" pitchFamily="18" charset="0"/>
                <a:ea typeface="Aptos" panose="020B0004020202020204" pitchFamily="34" charset="0"/>
              </a:rPr>
              <a:t> 45</a:t>
            </a:r>
            <a:r>
              <a:rPr lang="fr-FR" sz="2400" dirty="0">
                <a:effectLst/>
                <a:latin typeface="Georgia" panose="02040502050405020303" pitchFamily="18" charset="0"/>
                <a:ea typeface="Aptos" panose="020B0004020202020204" pitchFamily="34" charset="0"/>
              </a:rPr>
              <a:t>%). </a:t>
            </a:r>
            <a:endParaRPr lang="fr-FR" sz="2400" dirty="0">
              <a:solidFill>
                <a:schemeClr val="tx1"/>
              </a:solidFill>
              <a:latin typeface="Georgia" panose="02040502050405020303" pitchFamily="18" charset="0"/>
              <a:cs typeface="Times New Roman" panose="02020603050405020304" pitchFamily="18" charset="0"/>
            </a:endParaRPr>
          </a:p>
        </p:txBody>
      </p:sp>
    </p:spTree>
    <p:extLst>
      <p:ext uri="{BB962C8B-B14F-4D97-AF65-F5344CB8AC3E}">
        <p14:creationId xmlns:p14="http://schemas.microsoft.com/office/powerpoint/2010/main" val="13741288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8757C-73DE-A4A1-C960-1704BF2E528E}"/>
              </a:ext>
            </a:extLst>
          </p:cNvPr>
          <p:cNvPicPr>
            <a:picLocks noChangeAspect="1"/>
          </p:cNvPicPr>
          <p:nvPr/>
        </p:nvPicPr>
        <p:blipFill>
          <a:blip r:embed="rId3"/>
          <a:stretch>
            <a:fillRect/>
          </a:stretch>
        </p:blipFill>
        <p:spPr>
          <a:xfrm>
            <a:off x="7413930" y="-6059"/>
            <a:ext cx="1730070" cy="802230"/>
          </a:xfrm>
          <a:prstGeom prst="rect">
            <a:avLst/>
          </a:prstGeom>
        </p:spPr>
      </p:pic>
      <p:sp>
        <p:nvSpPr>
          <p:cNvPr id="30" name="ZoneTexte 10">
            <a:extLst>
              <a:ext uri="{FF2B5EF4-FFF2-40B4-BE49-F238E27FC236}">
                <a16:creationId xmlns:a16="http://schemas.microsoft.com/office/drawing/2014/main" id="{BA04A4BF-C9CC-E040-8B0A-2D8A0B984728}"/>
              </a:ext>
            </a:extLst>
          </p:cNvPr>
          <p:cNvSpPr txBox="1"/>
          <p:nvPr/>
        </p:nvSpPr>
        <p:spPr>
          <a:xfrm>
            <a:off x="180890" y="122775"/>
            <a:ext cx="6806255" cy="523220"/>
          </a:xfrm>
          <a:prstGeom prst="rect">
            <a:avLst/>
          </a:prstGeom>
          <a:solidFill>
            <a:schemeClr val="accent5">
              <a:lumMod val="20000"/>
              <a:lumOff val="80000"/>
            </a:schemeClr>
          </a:solidFill>
        </p:spPr>
        <p:txBody>
          <a:bodyPr wrap="square" rtlCol="0">
            <a:spAutoFit/>
          </a:bodyPr>
          <a:lstStyle/>
          <a:p>
            <a:r>
              <a:rPr lang="fr-FR" sz="2800" dirty="0">
                <a:latin typeface="Milliard Book" panose="02010004040101010103" charset="0"/>
              </a:rPr>
              <a:t>Une EPS à part ?</a:t>
            </a:r>
            <a:endParaRPr lang="fr-FR" sz="2800" dirty="0">
              <a:latin typeface="Alegreya" panose="00000500000000000000"/>
            </a:endParaRPr>
          </a:p>
        </p:txBody>
      </p:sp>
      <p:sp>
        <p:nvSpPr>
          <p:cNvPr id="2" name="Rectangle 1">
            <a:extLst>
              <a:ext uri="{FF2B5EF4-FFF2-40B4-BE49-F238E27FC236}">
                <a16:creationId xmlns:a16="http://schemas.microsoft.com/office/drawing/2014/main" id="{15024A84-BDC4-9CD9-045A-4C8830A0D5E4}"/>
              </a:ext>
            </a:extLst>
          </p:cNvPr>
          <p:cNvSpPr/>
          <p:nvPr/>
        </p:nvSpPr>
        <p:spPr>
          <a:xfrm>
            <a:off x="1158915" y="973509"/>
            <a:ext cx="6806255" cy="24554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i="1" dirty="0">
              <a:solidFill>
                <a:schemeClr val="tx1"/>
              </a:solidFill>
              <a:latin typeface="Milliard" panose="020B0604020202020204"/>
              <a:cs typeface="Times New Roman" panose="02020603050405020304" pitchFamily="18" charset="0"/>
            </a:endParaRPr>
          </a:p>
          <a:p>
            <a:pPr algn="ctr"/>
            <a:endParaRPr lang="fr-FR" sz="2800" i="1" dirty="0">
              <a:solidFill>
                <a:schemeClr val="tx1"/>
              </a:solidFill>
              <a:latin typeface="Milliard" panose="020B0604020202020204"/>
              <a:cs typeface="Times New Roman" panose="02020603050405020304" pitchFamily="18" charset="0"/>
            </a:endParaRPr>
          </a:p>
          <a:p>
            <a:pPr algn="ctr"/>
            <a:r>
              <a:rPr lang="fr-FR" sz="2800" i="1" dirty="0">
                <a:solidFill>
                  <a:schemeClr val="tx1"/>
                </a:solidFill>
                <a:latin typeface="Milliard" panose="020B0604020202020204"/>
                <a:cs typeface="Times New Roman" panose="02020603050405020304" pitchFamily="18" charset="0"/>
              </a:rPr>
              <a:t>« Ces heures d’EPS, sanctuarisées dans l’emploi du temps sont quasi les seuls qui permettent de sortir du canevas scolaire classique. Et donc de limer un peu les inégalités » </a:t>
            </a:r>
          </a:p>
          <a:p>
            <a:pPr algn="ctr"/>
            <a:r>
              <a:rPr lang="fr-FR" sz="1600" dirty="0">
                <a:solidFill>
                  <a:schemeClr val="tx1"/>
                </a:solidFill>
                <a:latin typeface="Milliard" panose="020B0604020202020204"/>
                <a:cs typeface="Times New Roman" panose="02020603050405020304" pitchFamily="18" charset="0"/>
              </a:rPr>
              <a:t>(Fuchs, in Libération, 2021)</a:t>
            </a:r>
          </a:p>
          <a:p>
            <a:pPr algn="ctr"/>
            <a:endParaRPr lang="fr-FR" sz="2200" dirty="0">
              <a:solidFill>
                <a:schemeClr val="tx1"/>
              </a:solidFill>
              <a:latin typeface="Milliard" panose="020B0604020202020204"/>
              <a:cs typeface="Times New Roman" panose="02020603050405020304" pitchFamily="18" charset="0"/>
            </a:endParaRPr>
          </a:p>
          <a:p>
            <a:pPr algn="ctr"/>
            <a:endParaRPr lang="fr-FR" sz="2200" dirty="0">
              <a:solidFill>
                <a:schemeClr val="tx1"/>
              </a:solidFill>
              <a:latin typeface="Milliard Book" panose="02010004040101010103" charset="0"/>
            </a:endParaRPr>
          </a:p>
          <a:p>
            <a:pPr algn="ctr"/>
            <a:endParaRPr lang="fr-FR" sz="2200" dirty="0">
              <a:solidFill>
                <a:schemeClr val="tx1"/>
              </a:solidFill>
              <a:latin typeface="Milliard Book" panose="02010004040101010103" charset="0"/>
            </a:endParaRPr>
          </a:p>
        </p:txBody>
      </p:sp>
      <p:sp>
        <p:nvSpPr>
          <p:cNvPr id="6" name="Rectangle 5">
            <a:extLst>
              <a:ext uri="{FF2B5EF4-FFF2-40B4-BE49-F238E27FC236}">
                <a16:creationId xmlns:a16="http://schemas.microsoft.com/office/drawing/2014/main" id="{9D58F195-54CD-6C87-79EB-DFE237C34210}"/>
              </a:ext>
            </a:extLst>
          </p:cNvPr>
          <p:cNvSpPr/>
          <p:nvPr/>
        </p:nvSpPr>
        <p:spPr>
          <a:xfrm>
            <a:off x="1164684" y="3772387"/>
            <a:ext cx="6814631" cy="21453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i="1" dirty="0">
              <a:solidFill>
                <a:schemeClr val="tx1"/>
              </a:solidFill>
              <a:effectLst/>
              <a:latin typeface="Milliard" panose="020B0604020202020204"/>
              <a:ea typeface="Calibri" panose="020F0502020204030204" pitchFamily="34" charset="0"/>
              <a:cs typeface="Times New Roman" panose="02020603050405020304" pitchFamily="18" charset="0"/>
            </a:endParaRPr>
          </a:p>
          <a:p>
            <a:pPr algn="ctr"/>
            <a:endParaRPr lang="fr-FR" sz="2800" i="1" dirty="0">
              <a:solidFill>
                <a:schemeClr val="tx1"/>
              </a:solidFill>
              <a:latin typeface="Milliard" panose="020B0604020202020204"/>
              <a:ea typeface="Calibri" panose="020F0502020204030204" pitchFamily="34" charset="0"/>
              <a:cs typeface="Times New Roman" panose="02020603050405020304" pitchFamily="18" charset="0"/>
            </a:endParaRPr>
          </a:p>
          <a:p>
            <a:pPr algn="ctr"/>
            <a:r>
              <a:rPr lang="fr-FR" sz="2800" i="1" dirty="0">
                <a:solidFill>
                  <a:schemeClr val="tx1"/>
                </a:solidFill>
                <a:effectLst/>
                <a:latin typeface="Milliard" panose="020B0604020202020204"/>
                <a:ea typeface="Calibri" panose="020F0502020204030204" pitchFamily="34" charset="0"/>
                <a:cs typeface="Times New Roman" panose="02020603050405020304" pitchFamily="18" charset="0"/>
              </a:rPr>
              <a:t>«Nous, sans EPS, on perd tout. Sans EPS, on n’a pas de liens, on n’a rien » </a:t>
            </a:r>
          </a:p>
          <a:p>
            <a:pPr algn="ctr"/>
            <a:r>
              <a:rPr lang="fr-FR" sz="1600" dirty="0">
                <a:solidFill>
                  <a:schemeClr val="tx1"/>
                </a:solidFill>
                <a:effectLst/>
                <a:latin typeface="Milliard" panose="020B0604020202020204"/>
                <a:ea typeface="Calibri" panose="020F0502020204030204" pitchFamily="34" charset="0"/>
                <a:cs typeface="Times New Roman" panose="02020603050405020304" pitchFamily="18" charset="0"/>
              </a:rPr>
              <a:t>(</a:t>
            </a:r>
            <a:r>
              <a:rPr lang="fr-FR" sz="1600" dirty="0">
                <a:solidFill>
                  <a:schemeClr val="tx1"/>
                </a:solidFill>
                <a:latin typeface="Milliard" panose="020B0604020202020204"/>
                <a:ea typeface="Calibri" panose="020F0502020204030204" pitchFamily="34" charset="0"/>
                <a:cs typeface="Times New Roman" panose="02020603050405020304" pitchFamily="18" charset="0"/>
              </a:rPr>
              <a:t>Académie Créteil, </a:t>
            </a:r>
            <a:r>
              <a:rPr lang="fr-FR" sz="1600" dirty="0">
                <a:solidFill>
                  <a:schemeClr val="tx1"/>
                </a:solidFill>
                <a:effectLst/>
                <a:latin typeface="Milliard" panose="020B0604020202020204"/>
                <a:ea typeface="Calibri" panose="020F0502020204030204" pitchFamily="34" charset="0"/>
                <a:cs typeface="Times New Roman" panose="02020603050405020304" pitchFamily="18" charset="0"/>
              </a:rPr>
              <a:t>L’EPS et le sport en éducation prioritaire, 2021)</a:t>
            </a:r>
            <a:endParaRPr lang="fr-FR" sz="1600" dirty="0">
              <a:solidFill>
                <a:schemeClr val="tx1"/>
              </a:solidFill>
              <a:latin typeface="Milliard" panose="020B0604020202020204"/>
              <a:cs typeface="Times New Roman" panose="02020603050405020304" pitchFamily="18" charset="0"/>
            </a:endParaRPr>
          </a:p>
          <a:p>
            <a:pPr algn="ctr"/>
            <a:endParaRPr lang="fr-FR" sz="2200" dirty="0">
              <a:solidFill>
                <a:schemeClr val="tx1"/>
              </a:solidFill>
              <a:latin typeface="Milliard" panose="020B0604020202020204"/>
              <a:cs typeface="Times New Roman" panose="02020603050405020304" pitchFamily="18" charset="0"/>
            </a:endParaRPr>
          </a:p>
          <a:p>
            <a:pPr algn="ctr"/>
            <a:endParaRPr lang="fr-FR" sz="2200" dirty="0">
              <a:solidFill>
                <a:schemeClr val="tx1"/>
              </a:solidFill>
              <a:latin typeface="Milliard Book" panose="02010004040101010103" charset="0"/>
            </a:endParaRPr>
          </a:p>
          <a:p>
            <a:pPr algn="ctr"/>
            <a:endParaRPr lang="fr-FR" sz="2200" dirty="0">
              <a:solidFill>
                <a:schemeClr val="tx1"/>
              </a:solidFill>
              <a:latin typeface="Milliard Book" panose="02010004040101010103" charset="0"/>
            </a:endParaRPr>
          </a:p>
        </p:txBody>
      </p:sp>
    </p:spTree>
    <p:extLst>
      <p:ext uri="{BB962C8B-B14F-4D97-AF65-F5344CB8AC3E}">
        <p14:creationId xmlns:p14="http://schemas.microsoft.com/office/powerpoint/2010/main" val="26014152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8757C-73DE-A4A1-C960-1704BF2E528E}"/>
              </a:ext>
            </a:extLst>
          </p:cNvPr>
          <p:cNvPicPr>
            <a:picLocks noChangeAspect="1"/>
          </p:cNvPicPr>
          <p:nvPr/>
        </p:nvPicPr>
        <p:blipFill>
          <a:blip r:embed="rId3"/>
          <a:stretch>
            <a:fillRect/>
          </a:stretch>
        </p:blipFill>
        <p:spPr>
          <a:xfrm>
            <a:off x="7413930" y="-6059"/>
            <a:ext cx="1730070" cy="802230"/>
          </a:xfrm>
          <a:prstGeom prst="rect">
            <a:avLst/>
          </a:prstGeom>
        </p:spPr>
      </p:pic>
      <p:sp>
        <p:nvSpPr>
          <p:cNvPr id="30" name="ZoneTexte 10">
            <a:extLst>
              <a:ext uri="{FF2B5EF4-FFF2-40B4-BE49-F238E27FC236}">
                <a16:creationId xmlns:a16="http://schemas.microsoft.com/office/drawing/2014/main" id="{BA04A4BF-C9CC-E040-8B0A-2D8A0B984728}"/>
              </a:ext>
            </a:extLst>
          </p:cNvPr>
          <p:cNvSpPr txBox="1"/>
          <p:nvPr/>
        </p:nvSpPr>
        <p:spPr>
          <a:xfrm>
            <a:off x="180890" y="122775"/>
            <a:ext cx="7127414" cy="523220"/>
          </a:xfrm>
          <a:prstGeom prst="rect">
            <a:avLst/>
          </a:prstGeom>
          <a:solidFill>
            <a:schemeClr val="accent5">
              <a:lumMod val="20000"/>
              <a:lumOff val="80000"/>
            </a:schemeClr>
          </a:solidFill>
        </p:spPr>
        <p:txBody>
          <a:bodyPr wrap="square" rtlCol="0">
            <a:spAutoFit/>
          </a:bodyPr>
          <a:lstStyle/>
          <a:p>
            <a:r>
              <a:rPr lang="fr-FR" sz="2800" dirty="0">
                <a:latin typeface="Milliard Book" panose="02010004040101010103" charset="0"/>
              </a:rPr>
              <a:t>Des enseignant.e.s qui s’adaptent aux élèves ?</a:t>
            </a:r>
            <a:endParaRPr lang="fr-FR" sz="2800" dirty="0">
              <a:latin typeface="Alegreya" panose="00000500000000000000"/>
            </a:endParaRPr>
          </a:p>
        </p:txBody>
      </p:sp>
      <p:pic>
        <p:nvPicPr>
          <p:cNvPr id="3" name="Image 2">
            <a:extLst>
              <a:ext uri="{FF2B5EF4-FFF2-40B4-BE49-F238E27FC236}">
                <a16:creationId xmlns:a16="http://schemas.microsoft.com/office/drawing/2014/main" id="{066DEB85-4EC3-40D5-C730-CCE2AF83FF00}"/>
              </a:ext>
            </a:extLst>
          </p:cNvPr>
          <p:cNvPicPr>
            <a:picLocks noChangeAspect="1"/>
          </p:cNvPicPr>
          <p:nvPr/>
        </p:nvPicPr>
        <p:blipFill>
          <a:blip r:embed="rId4"/>
          <a:stretch>
            <a:fillRect/>
          </a:stretch>
        </p:blipFill>
        <p:spPr>
          <a:xfrm>
            <a:off x="1706880" y="1196752"/>
            <a:ext cx="5194638" cy="4977734"/>
          </a:xfrm>
          <a:prstGeom prst="rect">
            <a:avLst/>
          </a:prstGeom>
        </p:spPr>
      </p:pic>
    </p:spTree>
    <p:extLst>
      <p:ext uri="{BB962C8B-B14F-4D97-AF65-F5344CB8AC3E}">
        <p14:creationId xmlns:p14="http://schemas.microsoft.com/office/powerpoint/2010/main" val="414600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8757C-73DE-A4A1-C960-1704BF2E528E}"/>
              </a:ext>
            </a:extLst>
          </p:cNvPr>
          <p:cNvPicPr>
            <a:picLocks noChangeAspect="1"/>
          </p:cNvPicPr>
          <p:nvPr/>
        </p:nvPicPr>
        <p:blipFill>
          <a:blip r:embed="rId3"/>
          <a:stretch>
            <a:fillRect/>
          </a:stretch>
        </p:blipFill>
        <p:spPr>
          <a:xfrm>
            <a:off x="7413930" y="-6059"/>
            <a:ext cx="1730070" cy="802230"/>
          </a:xfrm>
          <a:prstGeom prst="rect">
            <a:avLst/>
          </a:prstGeom>
        </p:spPr>
      </p:pic>
      <p:sp>
        <p:nvSpPr>
          <p:cNvPr id="30" name="ZoneTexte 10">
            <a:extLst>
              <a:ext uri="{FF2B5EF4-FFF2-40B4-BE49-F238E27FC236}">
                <a16:creationId xmlns:a16="http://schemas.microsoft.com/office/drawing/2014/main" id="{BA04A4BF-C9CC-E040-8B0A-2D8A0B984728}"/>
              </a:ext>
            </a:extLst>
          </p:cNvPr>
          <p:cNvSpPr txBox="1"/>
          <p:nvPr/>
        </p:nvSpPr>
        <p:spPr>
          <a:xfrm>
            <a:off x="180890" y="122775"/>
            <a:ext cx="7343438" cy="523220"/>
          </a:xfrm>
          <a:prstGeom prst="rect">
            <a:avLst/>
          </a:prstGeom>
          <a:solidFill>
            <a:schemeClr val="accent5">
              <a:lumMod val="20000"/>
              <a:lumOff val="80000"/>
            </a:schemeClr>
          </a:solidFill>
        </p:spPr>
        <p:txBody>
          <a:bodyPr wrap="square" rtlCol="0">
            <a:spAutoFit/>
          </a:bodyPr>
          <a:lstStyle/>
          <a:p>
            <a:r>
              <a:rPr lang="fr-FR" sz="2800" dirty="0">
                <a:latin typeface="Milliard Book" panose="02010004040101010103" charset="0"/>
              </a:rPr>
              <a:t>Une interaction sexe et statut socio-économique</a:t>
            </a:r>
            <a:endParaRPr lang="fr-FR" sz="2800" dirty="0">
              <a:latin typeface="Alegreya" panose="00000500000000000000"/>
            </a:endParaRPr>
          </a:p>
        </p:txBody>
      </p:sp>
      <p:pic>
        <p:nvPicPr>
          <p:cNvPr id="5" name="Image 4" descr="Une image contenant capture d’écran, conception, art&#10;&#10;Description générée automatiquement">
            <a:extLst>
              <a:ext uri="{FF2B5EF4-FFF2-40B4-BE49-F238E27FC236}">
                <a16:creationId xmlns:a16="http://schemas.microsoft.com/office/drawing/2014/main" id="{48E7D110-D452-5AC5-6A16-95EA58F3FE9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8784" y="961564"/>
            <a:ext cx="8706431" cy="5373216"/>
          </a:xfrm>
          <a:prstGeom prst="rect">
            <a:avLst/>
          </a:prstGeom>
          <a:noFill/>
          <a:ln>
            <a:noFill/>
          </a:ln>
        </p:spPr>
      </p:pic>
    </p:spTree>
    <p:extLst>
      <p:ext uri="{BB962C8B-B14F-4D97-AF65-F5344CB8AC3E}">
        <p14:creationId xmlns:p14="http://schemas.microsoft.com/office/powerpoint/2010/main" val="3877891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8757C-73DE-A4A1-C960-1704BF2E528E}"/>
              </a:ext>
            </a:extLst>
          </p:cNvPr>
          <p:cNvPicPr>
            <a:picLocks noChangeAspect="1"/>
          </p:cNvPicPr>
          <p:nvPr/>
        </p:nvPicPr>
        <p:blipFill>
          <a:blip r:embed="rId3"/>
          <a:stretch>
            <a:fillRect/>
          </a:stretch>
        </p:blipFill>
        <p:spPr>
          <a:xfrm>
            <a:off x="7413930" y="-6059"/>
            <a:ext cx="1730070" cy="802230"/>
          </a:xfrm>
          <a:prstGeom prst="rect">
            <a:avLst/>
          </a:prstGeom>
        </p:spPr>
      </p:pic>
      <p:sp>
        <p:nvSpPr>
          <p:cNvPr id="30" name="ZoneTexte 10">
            <a:extLst>
              <a:ext uri="{FF2B5EF4-FFF2-40B4-BE49-F238E27FC236}">
                <a16:creationId xmlns:a16="http://schemas.microsoft.com/office/drawing/2014/main" id="{BA04A4BF-C9CC-E040-8B0A-2D8A0B984728}"/>
              </a:ext>
            </a:extLst>
          </p:cNvPr>
          <p:cNvSpPr txBox="1"/>
          <p:nvPr/>
        </p:nvSpPr>
        <p:spPr>
          <a:xfrm>
            <a:off x="180890" y="122775"/>
            <a:ext cx="7127414" cy="954107"/>
          </a:xfrm>
          <a:prstGeom prst="rect">
            <a:avLst/>
          </a:prstGeom>
          <a:solidFill>
            <a:schemeClr val="accent5">
              <a:lumMod val="20000"/>
              <a:lumOff val="80000"/>
            </a:schemeClr>
          </a:solidFill>
        </p:spPr>
        <p:txBody>
          <a:bodyPr wrap="square" rtlCol="0">
            <a:spAutoFit/>
          </a:bodyPr>
          <a:lstStyle/>
          <a:p>
            <a:r>
              <a:rPr lang="fr-FR" sz="2800" dirty="0">
                <a:latin typeface="Milliard Book" panose="02010004040101010103" charset="0"/>
              </a:rPr>
              <a:t>ZOOM CA4: un lien entre programmation et préférences </a:t>
            </a:r>
            <a:endParaRPr lang="fr-FR" sz="2800" dirty="0">
              <a:latin typeface="Alegreya" panose="00000500000000000000"/>
            </a:endParaRPr>
          </a:p>
        </p:txBody>
      </p:sp>
      <p:pic>
        <p:nvPicPr>
          <p:cNvPr id="2" name="Image 1" descr="Une image contenant texte, capture d’écran, diagramme, ligne&#10;&#10;Description générée automatiquement">
            <a:extLst>
              <a:ext uri="{FF2B5EF4-FFF2-40B4-BE49-F238E27FC236}">
                <a16:creationId xmlns:a16="http://schemas.microsoft.com/office/drawing/2014/main" id="{02E5D370-CA53-A3F8-4561-0C266C54CD3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9953" y="1340768"/>
            <a:ext cx="8517448" cy="5256584"/>
          </a:xfrm>
          <a:prstGeom prst="rect">
            <a:avLst/>
          </a:prstGeom>
          <a:noFill/>
          <a:ln>
            <a:noFill/>
          </a:ln>
        </p:spPr>
      </p:pic>
    </p:spTree>
    <p:extLst>
      <p:ext uri="{BB962C8B-B14F-4D97-AF65-F5344CB8AC3E}">
        <p14:creationId xmlns:p14="http://schemas.microsoft.com/office/powerpoint/2010/main" val="2186867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8757C-73DE-A4A1-C960-1704BF2E528E}"/>
              </a:ext>
            </a:extLst>
          </p:cNvPr>
          <p:cNvPicPr>
            <a:picLocks noChangeAspect="1"/>
          </p:cNvPicPr>
          <p:nvPr/>
        </p:nvPicPr>
        <p:blipFill>
          <a:blip r:embed="rId3"/>
          <a:stretch>
            <a:fillRect/>
          </a:stretch>
        </p:blipFill>
        <p:spPr>
          <a:xfrm>
            <a:off x="7413930" y="-6059"/>
            <a:ext cx="1730070" cy="802230"/>
          </a:xfrm>
          <a:prstGeom prst="rect">
            <a:avLst/>
          </a:prstGeom>
        </p:spPr>
      </p:pic>
      <p:sp>
        <p:nvSpPr>
          <p:cNvPr id="30" name="ZoneTexte 10">
            <a:extLst>
              <a:ext uri="{FF2B5EF4-FFF2-40B4-BE49-F238E27FC236}">
                <a16:creationId xmlns:a16="http://schemas.microsoft.com/office/drawing/2014/main" id="{BA04A4BF-C9CC-E040-8B0A-2D8A0B984728}"/>
              </a:ext>
            </a:extLst>
          </p:cNvPr>
          <p:cNvSpPr txBox="1"/>
          <p:nvPr/>
        </p:nvSpPr>
        <p:spPr>
          <a:xfrm>
            <a:off x="180890" y="122775"/>
            <a:ext cx="7127414" cy="523220"/>
          </a:xfrm>
          <a:prstGeom prst="rect">
            <a:avLst/>
          </a:prstGeom>
          <a:solidFill>
            <a:schemeClr val="accent5">
              <a:lumMod val="20000"/>
              <a:lumOff val="80000"/>
            </a:schemeClr>
          </a:solidFill>
        </p:spPr>
        <p:txBody>
          <a:bodyPr wrap="square" rtlCol="0">
            <a:spAutoFit/>
          </a:bodyPr>
          <a:lstStyle/>
          <a:p>
            <a:r>
              <a:rPr lang="fr-FR" sz="2800" dirty="0">
                <a:latin typeface="Milliard Book" panose="02010004040101010103" charset="0"/>
              </a:rPr>
              <a:t>En résumé</a:t>
            </a:r>
            <a:endParaRPr lang="fr-FR" sz="2800" dirty="0">
              <a:latin typeface="Alegreya" panose="00000500000000000000"/>
            </a:endParaRPr>
          </a:p>
        </p:txBody>
      </p:sp>
      <p:sp>
        <p:nvSpPr>
          <p:cNvPr id="5" name="ZoneTexte 10">
            <a:extLst>
              <a:ext uri="{FF2B5EF4-FFF2-40B4-BE49-F238E27FC236}">
                <a16:creationId xmlns:a16="http://schemas.microsoft.com/office/drawing/2014/main" id="{CADDD14E-EBF3-7DAB-1F85-6C6025D28BBD}"/>
              </a:ext>
            </a:extLst>
          </p:cNvPr>
          <p:cNvSpPr txBox="1"/>
          <p:nvPr/>
        </p:nvSpPr>
        <p:spPr>
          <a:xfrm>
            <a:off x="429245" y="1484784"/>
            <a:ext cx="8285509" cy="3076019"/>
          </a:xfrm>
          <a:custGeom>
            <a:avLst/>
            <a:gdLst>
              <a:gd name="connsiteX0" fmla="*/ 0 w 8285509"/>
              <a:gd name="connsiteY0" fmla="*/ 512680 h 3076019"/>
              <a:gd name="connsiteX1" fmla="*/ 512680 w 8285509"/>
              <a:gd name="connsiteY1" fmla="*/ 0 h 3076019"/>
              <a:gd name="connsiteX2" fmla="*/ 1027491 w 8285509"/>
              <a:gd name="connsiteY2" fmla="*/ 0 h 3076019"/>
              <a:gd name="connsiteX3" fmla="*/ 1469700 w 8285509"/>
              <a:gd name="connsiteY3" fmla="*/ 0 h 3076019"/>
              <a:gd name="connsiteX4" fmla="*/ 1984510 w 8285509"/>
              <a:gd name="connsiteY4" fmla="*/ 0 h 3076019"/>
              <a:gd name="connsiteX5" fmla="*/ 2571922 w 8285509"/>
              <a:gd name="connsiteY5" fmla="*/ 0 h 3076019"/>
              <a:gd name="connsiteX6" fmla="*/ 3231936 w 8285509"/>
              <a:gd name="connsiteY6" fmla="*/ 0 h 3076019"/>
              <a:gd name="connsiteX7" fmla="*/ 3746746 w 8285509"/>
              <a:gd name="connsiteY7" fmla="*/ 0 h 3076019"/>
              <a:gd name="connsiteX8" fmla="*/ 4551963 w 8285509"/>
              <a:gd name="connsiteY8" fmla="*/ 0 h 3076019"/>
              <a:gd name="connsiteX9" fmla="*/ 5211976 w 8285509"/>
              <a:gd name="connsiteY9" fmla="*/ 0 h 3076019"/>
              <a:gd name="connsiteX10" fmla="*/ 6017193 w 8285509"/>
              <a:gd name="connsiteY10" fmla="*/ 0 h 3076019"/>
              <a:gd name="connsiteX11" fmla="*/ 6749808 w 8285509"/>
              <a:gd name="connsiteY11" fmla="*/ 0 h 3076019"/>
              <a:gd name="connsiteX12" fmla="*/ 7772829 w 8285509"/>
              <a:gd name="connsiteY12" fmla="*/ 0 h 3076019"/>
              <a:gd name="connsiteX13" fmla="*/ 8285509 w 8285509"/>
              <a:gd name="connsiteY13" fmla="*/ 512680 h 3076019"/>
              <a:gd name="connsiteX14" fmla="*/ 8285509 w 8285509"/>
              <a:gd name="connsiteY14" fmla="*/ 1175726 h 3076019"/>
              <a:gd name="connsiteX15" fmla="*/ 8285509 w 8285509"/>
              <a:gd name="connsiteY15" fmla="*/ 1797760 h 3076019"/>
              <a:gd name="connsiteX16" fmla="*/ 8285509 w 8285509"/>
              <a:gd name="connsiteY16" fmla="*/ 2563339 h 3076019"/>
              <a:gd name="connsiteX17" fmla="*/ 7772829 w 8285509"/>
              <a:gd name="connsiteY17" fmla="*/ 3076019 h 3076019"/>
              <a:gd name="connsiteX18" fmla="*/ 6967612 w 8285509"/>
              <a:gd name="connsiteY18" fmla="*/ 3076019 h 3076019"/>
              <a:gd name="connsiteX19" fmla="*/ 6452802 w 8285509"/>
              <a:gd name="connsiteY19" fmla="*/ 3076019 h 3076019"/>
              <a:gd name="connsiteX20" fmla="*/ 5792788 w 8285509"/>
              <a:gd name="connsiteY20" fmla="*/ 3076019 h 3076019"/>
              <a:gd name="connsiteX21" fmla="*/ 5060173 w 8285509"/>
              <a:gd name="connsiteY21" fmla="*/ 3076019 h 3076019"/>
              <a:gd name="connsiteX22" fmla="*/ 4254957 w 8285509"/>
              <a:gd name="connsiteY22" fmla="*/ 3076019 h 3076019"/>
              <a:gd name="connsiteX23" fmla="*/ 3522342 w 8285509"/>
              <a:gd name="connsiteY23" fmla="*/ 3076019 h 3076019"/>
              <a:gd name="connsiteX24" fmla="*/ 2717125 w 8285509"/>
              <a:gd name="connsiteY24" fmla="*/ 3076019 h 3076019"/>
              <a:gd name="connsiteX25" fmla="*/ 1984510 w 8285509"/>
              <a:gd name="connsiteY25" fmla="*/ 3076019 h 3076019"/>
              <a:gd name="connsiteX26" fmla="*/ 1469700 w 8285509"/>
              <a:gd name="connsiteY26" fmla="*/ 3076019 h 3076019"/>
              <a:gd name="connsiteX27" fmla="*/ 512680 w 8285509"/>
              <a:gd name="connsiteY27" fmla="*/ 3076019 h 3076019"/>
              <a:gd name="connsiteX28" fmla="*/ 0 w 8285509"/>
              <a:gd name="connsiteY28" fmla="*/ 2563339 h 3076019"/>
              <a:gd name="connsiteX29" fmla="*/ 0 w 8285509"/>
              <a:gd name="connsiteY29" fmla="*/ 1859279 h 3076019"/>
              <a:gd name="connsiteX30" fmla="*/ 0 w 8285509"/>
              <a:gd name="connsiteY30" fmla="*/ 1216740 h 3076019"/>
              <a:gd name="connsiteX31" fmla="*/ 0 w 8285509"/>
              <a:gd name="connsiteY31" fmla="*/ 512680 h 307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85509" h="3076019" fill="none" extrusionOk="0">
                <a:moveTo>
                  <a:pt x="0" y="512680"/>
                </a:moveTo>
                <a:cubicBezTo>
                  <a:pt x="7295" y="197694"/>
                  <a:pt x="211138" y="-593"/>
                  <a:pt x="512680" y="0"/>
                </a:cubicBezTo>
                <a:cubicBezTo>
                  <a:pt x="768592" y="-17720"/>
                  <a:pt x="839746" y="-2947"/>
                  <a:pt x="1027491" y="0"/>
                </a:cubicBezTo>
                <a:cubicBezTo>
                  <a:pt x="1215236" y="2947"/>
                  <a:pt x="1266181" y="-14802"/>
                  <a:pt x="1469700" y="0"/>
                </a:cubicBezTo>
                <a:cubicBezTo>
                  <a:pt x="1673219" y="14802"/>
                  <a:pt x="1773686" y="15131"/>
                  <a:pt x="1984510" y="0"/>
                </a:cubicBezTo>
                <a:cubicBezTo>
                  <a:pt x="2195334" y="-15131"/>
                  <a:pt x="2364007" y="16296"/>
                  <a:pt x="2571922" y="0"/>
                </a:cubicBezTo>
                <a:cubicBezTo>
                  <a:pt x="2779837" y="-16296"/>
                  <a:pt x="2963281" y="-874"/>
                  <a:pt x="3231936" y="0"/>
                </a:cubicBezTo>
                <a:cubicBezTo>
                  <a:pt x="3500591" y="874"/>
                  <a:pt x="3511485" y="-4994"/>
                  <a:pt x="3746746" y="0"/>
                </a:cubicBezTo>
                <a:cubicBezTo>
                  <a:pt x="3982007" y="4994"/>
                  <a:pt x="4315508" y="31800"/>
                  <a:pt x="4551963" y="0"/>
                </a:cubicBezTo>
                <a:cubicBezTo>
                  <a:pt x="4788418" y="-31800"/>
                  <a:pt x="4892460" y="31207"/>
                  <a:pt x="5211976" y="0"/>
                </a:cubicBezTo>
                <a:cubicBezTo>
                  <a:pt x="5531492" y="-31207"/>
                  <a:pt x="5643569" y="28650"/>
                  <a:pt x="6017193" y="0"/>
                </a:cubicBezTo>
                <a:cubicBezTo>
                  <a:pt x="6390817" y="-28650"/>
                  <a:pt x="6448994" y="-30311"/>
                  <a:pt x="6749808" y="0"/>
                </a:cubicBezTo>
                <a:cubicBezTo>
                  <a:pt x="7050623" y="30311"/>
                  <a:pt x="7278056" y="3174"/>
                  <a:pt x="7772829" y="0"/>
                </a:cubicBezTo>
                <a:cubicBezTo>
                  <a:pt x="8084027" y="4809"/>
                  <a:pt x="8254784" y="240777"/>
                  <a:pt x="8285509" y="512680"/>
                </a:cubicBezTo>
                <a:cubicBezTo>
                  <a:pt x="8307002" y="654692"/>
                  <a:pt x="8268273" y="859321"/>
                  <a:pt x="8285509" y="1175726"/>
                </a:cubicBezTo>
                <a:cubicBezTo>
                  <a:pt x="8302745" y="1492131"/>
                  <a:pt x="8296099" y="1632201"/>
                  <a:pt x="8285509" y="1797760"/>
                </a:cubicBezTo>
                <a:cubicBezTo>
                  <a:pt x="8274919" y="1963319"/>
                  <a:pt x="8266481" y="2235011"/>
                  <a:pt x="8285509" y="2563339"/>
                </a:cubicBezTo>
                <a:cubicBezTo>
                  <a:pt x="8296870" y="2806582"/>
                  <a:pt x="8035653" y="3039898"/>
                  <a:pt x="7772829" y="3076019"/>
                </a:cubicBezTo>
                <a:cubicBezTo>
                  <a:pt x="7537345" y="3067601"/>
                  <a:pt x="7225110" y="3111580"/>
                  <a:pt x="6967612" y="3076019"/>
                </a:cubicBezTo>
                <a:cubicBezTo>
                  <a:pt x="6710114" y="3040458"/>
                  <a:pt x="6610151" y="3053711"/>
                  <a:pt x="6452802" y="3076019"/>
                </a:cubicBezTo>
                <a:cubicBezTo>
                  <a:pt x="6295453" y="3098328"/>
                  <a:pt x="6088386" y="3074211"/>
                  <a:pt x="5792788" y="3076019"/>
                </a:cubicBezTo>
                <a:cubicBezTo>
                  <a:pt x="5497190" y="3077827"/>
                  <a:pt x="5245200" y="3053167"/>
                  <a:pt x="5060173" y="3076019"/>
                </a:cubicBezTo>
                <a:cubicBezTo>
                  <a:pt x="4875147" y="3098871"/>
                  <a:pt x="4463395" y="3086291"/>
                  <a:pt x="4254957" y="3076019"/>
                </a:cubicBezTo>
                <a:cubicBezTo>
                  <a:pt x="4046519" y="3065747"/>
                  <a:pt x="3851326" y="3096894"/>
                  <a:pt x="3522342" y="3076019"/>
                </a:cubicBezTo>
                <a:cubicBezTo>
                  <a:pt x="3193358" y="3055144"/>
                  <a:pt x="2960241" y="3092796"/>
                  <a:pt x="2717125" y="3076019"/>
                </a:cubicBezTo>
                <a:cubicBezTo>
                  <a:pt x="2474009" y="3059242"/>
                  <a:pt x="2265685" y="3076987"/>
                  <a:pt x="1984510" y="3076019"/>
                </a:cubicBezTo>
                <a:cubicBezTo>
                  <a:pt x="1703335" y="3075051"/>
                  <a:pt x="1726460" y="3071091"/>
                  <a:pt x="1469700" y="3076019"/>
                </a:cubicBezTo>
                <a:cubicBezTo>
                  <a:pt x="1212940" y="3080948"/>
                  <a:pt x="795844" y="3062178"/>
                  <a:pt x="512680" y="3076019"/>
                </a:cubicBezTo>
                <a:cubicBezTo>
                  <a:pt x="238476" y="3077396"/>
                  <a:pt x="19997" y="2877164"/>
                  <a:pt x="0" y="2563339"/>
                </a:cubicBezTo>
                <a:cubicBezTo>
                  <a:pt x="-19813" y="2265518"/>
                  <a:pt x="619" y="2026434"/>
                  <a:pt x="0" y="1859279"/>
                </a:cubicBezTo>
                <a:cubicBezTo>
                  <a:pt x="-619" y="1692124"/>
                  <a:pt x="-23338" y="1446564"/>
                  <a:pt x="0" y="1216740"/>
                </a:cubicBezTo>
                <a:cubicBezTo>
                  <a:pt x="23338" y="986916"/>
                  <a:pt x="-23895" y="805271"/>
                  <a:pt x="0" y="512680"/>
                </a:cubicBezTo>
                <a:close/>
              </a:path>
              <a:path w="8285509" h="3076019" stroke="0" extrusionOk="0">
                <a:moveTo>
                  <a:pt x="0" y="512680"/>
                </a:moveTo>
                <a:cubicBezTo>
                  <a:pt x="-40315" y="204668"/>
                  <a:pt x="165571" y="24007"/>
                  <a:pt x="512680" y="0"/>
                </a:cubicBezTo>
                <a:cubicBezTo>
                  <a:pt x="836563" y="5185"/>
                  <a:pt x="940155" y="-918"/>
                  <a:pt x="1317897" y="0"/>
                </a:cubicBezTo>
                <a:cubicBezTo>
                  <a:pt x="1695639" y="918"/>
                  <a:pt x="1781330" y="-23701"/>
                  <a:pt x="1905309" y="0"/>
                </a:cubicBezTo>
                <a:cubicBezTo>
                  <a:pt x="2029288" y="23701"/>
                  <a:pt x="2195891" y="8194"/>
                  <a:pt x="2420119" y="0"/>
                </a:cubicBezTo>
                <a:cubicBezTo>
                  <a:pt x="2644347" y="-8194"/>
                  <a:pt x="2829861" y="5704"/>
                  <a:pt x="3152734" y="0"/>
                </a:cubicBezTo>
                <a:cubicBezTo>
                  <a:pt x="3475608" y="-5704"/>
                  <a:pt x="3558576" y="-542"/>
                  <a:pt x="3740146" y="0"/>
                </a:cubicBezTo>
                <a:cubicBezTo>
                  <a:pt x="3921716" y="542"/>
                  <a:pt x="4194105" y="4897"/>
                  <a:pt x="4545363" y="0"/>
                </a:cubicBezTo>
                <a:cubicBezTo>
                  <a:pt x="4896621" y="-4897"/>
                  <a:pt x="4859995" y="10029"/>
                  <a:pt x="5060173" y="0"/>
                </a:cubicBezTo>
                <a:cubicBezTo>
                  <a:pt x="5260351" y="-10029"/>
                  <a:pt x="5523726" y="4232"/>
                  <a:pt x="5865390" y="0"/>
                </a:cubicBezTo>
                <a:cubicBezTo>
                  <a:pt x="6207054" y="-4232"/>
                  <a:pt x="6107107" y="-4604"/>
                  <a:pt x="6307599" y="0"/>
                </a:cubicBezTo>
                <a:cubicBezTo>
                  <a:pt x="6508091" y="4604"/>
                  <a:pt x="6812057" y="-17447"/>
                  <a:pt x="6967612" y="0"/>
                </a:cubicBezTo>
                <a:cubicBezTo>
                  <a:pt x="7123167" y="17447"/>
                  <a:pt x="7477463" y="19985"/>
                  <a:pt x="7772829" y="0"/>
                </a:cubicBezTo>
                <a:cubicBezTo>
                  <a:pt x="8061992" y="-5947"/>
                  <a:pt x="8317755" y="208743"/>
                  <a:pt x="8285509" y="512680"/>
                </a:cubicBezTo>
                <a:cubicBezTo>
                  <a:pt x="8255388" y="794702"/>
                  <a:pt x="8256865" y="921319"/>
                  <a:pt x="8285509" y="1196233"/>
                </a:cubicBezTo>
                <a:cubicBezTo>
                  <a:pt x="8314153" y="1471147"/>
                  <a:pt x="8282453" y="1534692"/>
                  <a:pt x="8285509" y="1838773"/>
                </a:cubicBezTo>
                <a:cubicBezTo>
                  <a:pt x="8288565" y="2142854"/>
                  <a:pt x="8316381" y="2333301"/>
                  <a:pt x="8285509" y="2563339"/>
                </a:cubicBezTo>
                <a:cubicBezTo>
                  <a:pt x="8265592" y="2805884"/>
                  <a:pt x="8061159" y="3005887"/>
                  <a:pt x="7772829" y="3076019"/>
                </a:cubicBezTo>
                <a:cubicBezTo>
                  <a:pt x="7585315" y="3047089"/>
                  <a:pt x="7316466" y="3089810"/>
                  <a:pt x="7040214" y="3076019"/>
                </a:cubicBezTo>
                <a:cubicBezTo>
                  <a:pt x="6763963" y="3062228"/>
                  <a:pt x="6769544" y="3097917"/>
                  <a:pt x="6525403" y="3076019"/>
                </a:cubicBezTo>
                <a:cubicBezTo>
                  <a:pt x="6281262" y="3054121"/>
                  <a:pt x="6059101" y="3049096"/>
                  <a:pt x="5720187" y="3076019"/>
                </a:cubicBezTo>
                <a:cubicBezTo>
                  <a:pt x="5381273" y="3102942"/>
                  <a:pt x="5239491" y="3085546"/>
                  <a:pt x="5060173" y="3076019"/>
                </a:cubicBezTo>
                <a:cubicBezTo>
                  <a:pt x="4880855" y="3066492"/>
                  <a:pt x="4658919" y="3094440"/>
                  <a:pt x="4545363" y="3076019"/>
                </a:cubicBezTo>
                <a:cubicBezTo>
                  <a:pt x="4431807" y="3057599"/>
                  <a:pt x="4041012" y="3070120"/>
                  <a:pt x="3885349" y="3076019"/>
                </a:cubicBezTo>
                <a:cubicBezTo>
                  <a:pt x="3729686" y="3081918"/>
                  <a:pt x="3647257" y="3069704"/>
                  <a:pt x="3443140" y="3076019"/>
                </a:cubicBezTo>
                <a:cubicBezTo>
                  <a:pt x="3239023" y="3082334"/>
                  <a:pt x="3128460" y="3059917"/>
                  <a:pt x="3000931" y="3076019"/>
                </a:cubicBezTo>
                <a:cubicBezTo>
                  <a:pt x="2873402" y="3092121"/>
                  <a:pt x="2605978" y="3090869"/>
                  <a:pt x="2340918" y="3076019"/>
                </a:cubicBezTo>
                <a:cubicBezTo>
                  <a:pt x="2075858" y="3061169"/>
                  <a:pt x="1999775" y="3061294"/>
                  <a:pt x="1826107" y="3076019"/>
                </a:cubicBezTo>
                <a:cubicBezTo>
                  <a:pt x="1652439" y="3090744"/>
                  <a:pt x="1341836" y="3068812"/>
                  <a:pt x="1093492" y="3076019"/>
                </a:cubicBezTo>
                <a:cubicBezTo>
                  <a:pt x="845149" y="3083226"/>
                  <a:pt x="757997" y="3055330"/>
                  <a:pt x="512680" y="3076019"/>
                </a:cubicBezTo>
                <a:cubicBezTo>
                  <a:pt x="224044" y="3093139"/>
                  <a:pt x="-8268" y="2820448"/>
                  <a:pt x="0" y="2563339"/>
                </a:cubicBezTo>
                <a:cubicBezTo>
                  <a:pt x="-8340" y="2265935"/>
                  <a:pt x="-31646" y="2156684"/>
                  <a:pt x="0" y="1879786"/>
                </a:cubicBezTo>
                <a:cubicBezTo>
                  <a:pt x="31646" y="1602888"/>
                  <a:pt x="-26783" y="1500354"/>
                  <a:pt x="0" y="1237246"/>
                </a:cubicBezTo>
                <a:cubicBezTo>
                  <a:pt x="26783" y="974138"/>
                  <a:pt x="8386" y="725493"/>
                  <a:pt x="0" y="512680"/>
                </a:cubicBezTo>
                <a:close/>
              </a:path>
            </a:pathLst>
          </a:custGeom>
          <a:solidFill>
            <a:srgbClr val="DCF4DC">
              <a:alpha val="32000"/>
            </a:srgbClr>
          </a:solidFill>
          <a:ln w="38100">
            <a:solidFill>
              <a:srgbClr val="00206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a:spcAft>
                <a:spcPts val="800"/>
              </a:spcAft>
              <a:buFont typeface="Arial" panose="020B0604020202020204" pitchFamily="34" charset="0"/>
              <a:buChar char="•"/>
            </a:pPr>
            <a:r>
              <a:rPr lang="fr-FR" sz="2400" dirty="0">
                <a:solidFill>
                  <a:srgbClr val="000000"/>
                </a:solidFill>
                <a:effectLst/>
                <a:latin typeface="Georgia" panose="02040502050405020303" pitchFamily="18" charset="0"/>
                <a:ea typeface="Aptos" panose="020B0004020202020204" pitchFamily="34" charset="0"/>
              </a:rPr>
              <a:t>39.2% des établissements défavorisés citent </a:t>
            </a:r>
            <a:r>
              <a:rPr lang="fr-FR" sz="2400" dirty="0">
                <a:solidFill>
                  <a:srgbClr val="000000"/>
                </a:solidFill>
                <a:latin typeface="Georgia" panose="02040502050405020303" pitchFamily="18" charset="0"/>
                <a:ea typeface="Aptos" panose="020B0004020202020204" pitchFamily="34" charset="0"/>
              </a:rPr>
              <a:t>les </a:t>
            </a:r>
            <a:r>
              <a:rPr lang="fr-FR" sz="2400" dirty="0">
                <a:solidFill>
                  <a:srgbClr val="000000"/>
                </a:solidFill>
                <a:effectLst/>
                <a:latin typeface="Georgia" panose="02040502050405020303" pitchFamily="18" charset="0"/>
                <a:ea typeface="Aptos" panose="020B0004020202020204" pitchFamily="34" charset="0"/>
              </a:rPr>
              <a:t>activités de raquettes parmi leur activité préférée contre 46.6% et 43.4% dans les établissements favorisés et très favorisés </a:t>
            </a:r>
          </a:p>
          <a:p>
            <a:pPr marL="342900" indent="-342900">
              <a:spcAft>
                <a:spcPts val="800"/>
              </a:spcAft>
              <a:buFont typeface="Arial" panose="020B0604020202020204" pitchFamily="34" charset="0"/>
              <a:buChar char="•"/>
            </a:pPr>
            <a:r>
              <a:rPr lang="fr-FR" sz="2400" dirty="0">
                <a:solidFill>
                  <a:srgbClr val="000000"/>
                </a:solidFill>
                <a:effectLst/>
                <a:latin typeface="Georgia" panose="02040502050405020303" pitchFamily="18" charset="0"/>
                <a:ea typeface="Aptos" panose="020B0004020202020204" pitchFamily="34" charset="0"/>
              </a:rPr>
              <a:t>APPN citées par 41.5% des élèves d’établissements très défavorisés contre 46.5% et 45.7% dans les établissements favorisés et très favorisés</a:t>
            </a:r>
            <a:endParaRPr lang="fr-FR" sz="2400" dirty="0">
              <a:effectLst/>
              <a:latin typeface="Georgia" panose="02040502050405020303" pitchFamily="18"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1768747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8757C-73DE-A4A1-C960-1704BF2E528E}"/>
              </a:ext>
            </a:extLst>
          </p:cNvPr>
          <p:cNvPicPr>
            <a:picLocks noChangeAspect="1"/>
          </p:cNvPicPr>
          <p:nvPr/>
        </p:nvPicPr>
        <p:blipFill>
          <a:blip r:embed="rId3"/>
          <a:stretch>
            <a:fillRect/>
          </a:stretch>
        </p:blipFill>
        <p:spPr>
          <a:xfrm>
            <a:off x="7413930" y="-6059"/>
            <a:ext cx="1730070" cy="802230"/>
          </a:xfrm>
          <a:prstGeom prst="rect">
            <a:avLst/>
          </a:prstGeom>
        </p:spPr>
      </p:pic>
      <p:sp>
        <p:nvSpPr>
          <p:cNvPr id="30" name="ZoneTexte 10">
            <a:extLst>
              <a:ext uri="{FF2B5EF4-FFF2-40B4-BE49-F238E27FC236}">
                <a16:creationId xmlns:a16="http://schemas.microsoft.com/office/drawing/2014/main" id="{BA04A4BF-C9CC-E040-8B0A-2D8A0B984728}"/>
              </a:ext>
            </a:extLst>
          </p:cNvPr>
          <p:cNvSpPr txBox="1"/>
          <p:nvPr/>
        </p:nvSpPr>
        <p:spPr>
          <a:xfrm>
            <a:off x="180890" y="122775"/>
            <a:ext cx="7127414" cy="954107"/>
          </a:xfrm>
          <a:prstGeom prst="rect">
            <a:avLst/>
          </a:prstGeom>
          <a:solidFill>
            <a:schemeClr val="accent5">
              <a:lumMod val="20000"/>
              <a:lumOff val="80000"/>
            </a:schemeClr>
          </a:solidFill>
        </p:spPr>
        <p:txBody>
          <a:bodyPr wrap="square" rtlCol="0">
            <a:spAutoFit/>
          </a:bodyPr>
          <a:lstStyle/>
          <a:p>
            <a:r>
              <a:rPr lang="fr-FR" sz="2800" dirty="0">
                <a:latin typeface="Milliard Book" panose="02010004040101010103" charset="0"/>
              </a:rPr>
              <a:t>Les filles grandes perdantes de la programmation ?</a:t>
            </a:r>
            <a:endParaRPr lang="fr-FR" sz="2800" dirty="0">
              <a:latin typeface="Alegreya" panose="00000500000000000000"/>
            </a:endParaRPr>
          </a:p>
        </p:txBody>
      </p:sp>
      <p:sp>
        <p:nvSpPr>
          <p:cNvPr id="6" name="ZoneTexte 10">
            <a:extLst>
              <a:ext uri="{FF2B5EF4-FFF2-40B4-BE49-F238E27FC236}">
                <a16:creationId xmlns:a16="http://schemas.microsoft.com/office/drawing/2014/main" id="{7F3311F1-6810-8D49-78A2-778B05F89D1D}"/>
              </a:ext>
            </a:extLst>
          </p:cNvPr>
          <p:cNvSpPr txBox="1"/>
          <p:nvPr/>
        </p:nvSpPr>
        <p:spPr>
          <a:xfrm>
            <a:off x="611560" y="1556792"/>
            <a:ext cx="7920880" cy="4699159"/>
          </a:xfrm>
          <a:custGeom>
            <a:avLst/>
            <a:gdLst>
              <a:gd name="connsiteX0" fmla="*/ 0 w 7920880"/>
              <a:gd name="connsiteY0" fmla="*/ 783209 h 4699159"/>
              <a:gd name="connsiteX1" fmla="*/ 783209 w 7920880"/>
              <a:gd name="connsiteY1" fmla="*/ 0 h 4699159"/>
              <a:gd name="connsiteX2" fmla="*/ 1291566 w 7920880"/>
              <a:gd name="connsiteY2" fmla="*/ 0 h 4699159"/>
              <a:gd name="connsiteX3" fmla="*/ 1863468 w 7920880"/>
              <a:gd name="connsiteY3" fmla="*/ 0 h 4699159"/>
              <a:gd name="connsiteX4" fmla="*/ 2498914 w 7920880"/>
              <a:gd name="connsiteY4" fmla="*/ 0 h 4699159"/>
              <a:gd name="connsiteX5" fmla="*/ 3007271 w 7920880"/>
              <a:gd name="connsiteY5" fmla="*/ 0 h 4699159"/>
              <a:gd name="connsiteX6" fmla="*/ 3769806 w 7920880"/>
              <a:gd name="connsiteY6" fmla="*/ 0 h 4699159"/>
              <a:gd name="connsiteX7" fmla="*/ 4405252 w 7920880"/>
              <a:gd name="connsiteY7" fmla="*/ 0 h 4699159"/>
              <a:gd name="connsiteX8" fmla="*/ 5167788 w 7920880"/>
              <a:gd name="connsiteY8" fmla="*/ 0 h 4699159"/>
              <a:gd name="connsiteX9" fmla="*/ 5866779 w 7920880"/>
              <a:gd name="connsiteY9" fmla="*/ 0 h 4699159"/>
              <a:gd name="connsiteX10" fmla="*/ 6438680 w 7920880"/>
              <a:gd name="connsiteY10" fmla="*/ 0 h 4699159"/>
              <a:gd name="connsiteX11" fmla="*/ 7137671 w 7920880"/>
              <a:gd name="connsiteY11" fmla="*/ 0 h 4699159"/>
              <a:gd name="connsiteX12" fmla="*/ 7920880 w 7920880"/>
              <a:gd name="connsiteY12" fmla="*/ 783209 h 4699159"/>
              <a:gd name="connsiteX13" fmla="*/ 7920880 w 7920880"/>
              <a:gd name="connsiteY13" fmla="*/ 1409757 h 4699159"/>
              <a:gd name="connsiteX14" fmla="*/ 7920880 w 7920880"/>
              <a:gd name="connsiteY14" fmla="*/ 2098960 h 4699159"/>
              <a:gd name="connsiteX15" fmla="*/ 7920880 w 7920880"/>
              <a:gd name="connsiteY15" fmla="*/ 2725508 h 4699159"/>
              <a:gd name="connsiteX16" fmla="*/ 7920880 w 7920880"/>
              <a:gd name="connsiteY16" fmla="*/ 3915950 h 4699159"/>
              <a:gd name="connsiteX17" fmla="*/ 7137671 w 7920880"/>
              <a:gd name="connsiteY17" fmla="*/ 4699159 h 4699159"/>
              <a:gd name="connsiteX18" fmla="*/ 6438680 w 7920880"/>
              <a:gd name="connsiteY18" fmla="*/ 4699159 h 4699159"/>
              <a:gd name="connsiteX19" fmla="*/ 5739689 w 7920880"/>
              <a:gd name="connsiteY19" fmla="*/ 4699159 h 4699159"/>
              <a:gd name="connsiteX20" fmla="*/ 4977154 w 7920880"/>
              <a:gd name="connsiteY20" fmla="*/ 4699159 h 4699159"/>
              <a:gd name="connsiteX21" fmla="*/ 4278163 w 7920880"/>
              <a:gd name="connsiteY21" fmla="*/ 4699159 h 4699159"/>
              <a:gd name="connsiteX22" fmla="*/ 3515628 w 7920880"/>
              <a:gd name="connsiteY22" fmla="*/ 4699159 h 4699159"/>
              <a:gd name="connsiteX23" fmla="*/ 2816637 w 7920880"/>
              <a:gd name="connsiteY23" fmla="*/ 4699159 h 4699159"/>
              <a:gd name="connsiteX24" fmla="*/ 2308280 w 7920880"/>
              <a:gd name="connsiteY24" fmla="*/ 4699159 h 4699159"/>
              <a:gd name="connsiteX25" fmla="*/ 1609289 w 7920880"/>
              <a:gd name="connsiteY25" fmla="*/ 4699159 h 4699159"/>
              <a:gd name="connsiteX26" fmla="*/ 783209 w 7920880"/>
              <a:gd name="connsiteY26" fmla="*/ 4699159 h 4699159"/>
              <a:gd name="connsiteX27" fmla="*/ 0 w 7920880"/>
              <a:gd name="connsiteY27" fmla="*/ 3915950 h 4699159"/>
              <a:gd name="connsiteX28" fmla="*/ 0 w 7920880"/>
              <a:gd name="connsiteY28" fmla="*/ 3320729 h 4699159"/>
              <a:gd name="connsiteX29" fmla="*/ 0 w 7920880"/>
              <a:gd name="connsiteY29" fmla="*/ 2756836 h 4699159"/>
              <a:gd name="connsiteX30" fmla="*/ 0 w 7920880"/>
              <a:gd name="connsiteY30" fmla="*/ 2130288 h 4699159"/>
              <a:gd name="connsiteX31" fmla="*/ 0 w 7920880"/>
              <a:gd name="connsiteY31" fmla="*/ 1503739 h 4699159"/>
              <a:gd name="connsiteX32" fmla="*/ 0 w 7920880"/>
              <a:gd name="connsiteY32" fmla="*/ 783209 h 4699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920880" h="4699159" fill="none" extrusionOk="0">
                <a:moveTo>
                  <a:pt x="0" y="783209"/>
                </a:moveTo>
                <a:cubicBezTo>
                  <a:pt x="52318" y="336807"/>
                  <a:pt x="346900" y="26011"/>
                  <a:pt x="783209" y="0"/>
                </a:cubicBezTo>
                <a:cubicBezTo>
                  <a:pt x="933120" y="-6044"/>
                  <a:pt x="1077896" y="17447"/>
                  <a:pt x="1291566" y="0"/>
                </a:cubicBezTo>
                <a:cubicBezTo>
                  <a:pt x="1505236" y="-17447"/>
                  <a:pt x="1643958" y="8365"/>
                  <a:pt x="1863468" y="0"/>
                </a:cubicBezTo>
                <a:cubicBezTo>
                  <a:pt x="2082978" y="-8365"/>
                  <a:pt x="2346115" y="-28211"/>
                  <a:pt x="2498914" y="0"/>
                </a:cubicBezTo>
                <a:cubicBezTo>
                  <a:pt x="2651713" y="28211"/>
                  <a:pt x="2857597" y="2116"/>
                  <a:pt x="3007271" y="0"/>
                </a:cubicBezTo>
                <a:cubicBezTo>
                  <a:pt x="3156945" y="-2116"/>
                  <a:pt x="3557278" y="-22056"/>
                  <a:pt x="3769806" y="0"/>
                </a:cubicBezTo>
                <a:cubicBezTo>
                  <a:pt x="3982334" y="22056"/>
                  <a:pt x="4222119" y="1315"/>
                  <a:pt x="4405252" y="0"/>
                </a:cubicBezTo>
                <a:cubicBezTo>
                  <a:pt x="4588385" y="-1315"/>
                  <a:pt x="4954719" y="-29107"/>
                  <a:pt x="5167788" y="0"/>
                </a:cubicBezTo>
                <a:cubicBezTo>
                  <a:pt x="5380857" y="29107"/>
                  <a:pt x="5603559" y="18291"/>
                  <a:pt x="5866779" y="0"/>
                </a:cubicBezTo>
                <a:cubicBezTo>
                  <a:pt x="6129999" y="-18291"/>
                  <a:pt x="6203409" y="25218"/>
                  <a:pt x="6438680" y="0"/>
                </a:cubicBezTo>
                <a:cubicBezTo>
                  <a:pt x="6673951" y="-25218"/>
                  <a:pt x="6900222" y="-8909"/>
                  <a:pt x="7137671" y="0"/>
                </a:cubicBezTo>
                <a:cubicBezTo>
                  <a:pt x="7571805" y="71926"/>
                  <a:pt x="7996164" y="283102"/>
                  <a:pt x="7920880" y="783209"/>
                </a:cubicBezTo>
                <a:cubicBezTo>
                  <a:pt x="7892232" y="947770"/>
                  <a:pt x="7906134" y="1098371"/>
                  <a:pt x="7920880" y="1409757"/>
                </a:cubicBezTo>
                <a:cubicBezTo>
                  <a:pt x="7935626" y="1721143"/>
                  <a:pt x="7923225" y="1794812"/>
                  <a:pt x="7920880" y="2098960"/>
                </a:cubicBezTo>
                <a:cubicBezTo>
                  <a:pt x="7918535" y="2403108"/>
                  <a:pt x="7932935" y="2583248"/>
                  <a:pt x="7920880" y="2725508"/>
                </a:cubicBezTo>
                <a:cubicBezTo>
                  <a:pt x="7908825" y="2867768"/>
                  <a:pt x="7919836" y="3663998"/>
                  <a:pt x="7920880" y="3915950"/>
                </a:cubicBezTo>
                <a:cubicBezTo>
                  <a:pt x="7961696" y="4435598"/>
                  <a:pt x="7546897" y="4794569"/>
                  <a:pt x="7137671" y="4699159"/>
                </a:cubicBezTo>
                <a:cubicBezTo>
                  <a:pt x="6866701" y="4694814"/>
                  <a:pt x="6774876" y="4705517"/>
                  <a:pt x="6438680" y="4699159"/>
                </a:cubicBezTo>
                <a:cubicBezTo>
                  <a:pt x="6102484" y="4692801"/>
                  <a:pt x="5927663" y="4671053"/>
                  <a:pt x="5739689" y="4699159"/>
                </a:cubicBezTo>
                <a:cubicBezTo>
                  <a:pt x="5551715" y="4727265"/>
                  <a:pt x="5276632" y="4671783"/>
                  <a:pt x="4977154" y="4699159"/>
                </a:cubicBezTo>
                <a:cubicBezTo>
                  <a:pt x="4677676" y="4726535"/>
                  <a:pt x="4542308" y="4700488"/>
                  <a:pt x="4278163" y="4699159"/>
                </a:cubicBezTo>
                <a:cubicBezTo>
                  <a:pt x="4014018" y="4697830"/>
                  <a:pt x="3698802" y="4704177"/>
                  <a:pt x="3515628" y="4699159"/>
                </a:cubicBezTo>
                <a:cubicBezTo>
                  <a:pt x="3332454" y="4694141"/>
                  <a:pt x="3131858" y="4714633"/>
                  <a:pt x="2816637" y="4699159"/>
                </a:cubicBezTo>
                <a:cubicBezTo>
                  <a:pt x="2501416" y="4683685"/>
                  <a:pt x="2490028" y="4717534"/>
                  <a:pt x="2308280" y="4699159"/>
                </a:cubicBezTo>
                <a:cubicBezTo>
                  <a:pt x="2126532" y="4680784"/>
                  <a:pt x="1781250" y="4718051"/>
                  <a:pt x="1609289" y="4699159"/>
                </a:cubicBezTo>
                <a:cubicBezTo>
                  <a:pt x="1437328" y="4680267"/>
                  <a:pt x="1012531" y="4707321"/>
                  <a:pt x="783209" y="4699159"/>
                </a:cubicBezTo>
                <a:cubicBezTo>
                  <a:pt x="263592" y="4720077"/>
                  <a:pt x="13745" y="4386203"/>
                  <a:pt x="0" y="3915950"/>
                </a:cubicBezTo>
                <a:cubicBezTo>
                  <a:pt x="-16461" y="3744584"/>
                  <a:pt x="-12612" y="3517780"/>
                  <a:pt x="0" y="3320729"/>
                </a:cubicBezTo>
                <a:cubicBezTo>
                  <a:pt x="12612" y="3123678"/>
                  <a:pt x="23008" y="2998895"/>
                  <a:pt x="0" y="2756836"/>
                </a:cubicBezTo>
                <a:cubicBezTo>
                  <a:pt x="-23008" y="2514777"/>
                  <a:pt x="16329" y="2363046"/>
                  <a:pt x="0" y="2130288"/>
                </a:cubicBezTo>
                <a:cubicBezTo>
                  <a:pt x="-16329" y="1897530"/>
                  <a:pt x="-15374" y="1632131"/>
                  <a:pt x="0" y="1503739"/>
                </a:cubicBezTo>
                <a:cubicBezTo>
                  <a:pt x="15374" y="1375347"/>
                  <a:pt x="19496" y="968022"/>
                  <a:pt x="0" y="783209"/>
                </a:cubicBezTo>
                <a:close/>
              </a:path>
              <a:path w="7920880" h="4699159" stroke="0" extrusionOk="0">
                <a:moveTo>
                  <a:pt x="0" y="783209"/>
                </a:moveTo>
                <a:cubicBezTo>
                  <a:pt x="-32672" y="330502"/>
                  <a:pt x="332539" y="6799"/>
                  <a:pt x="783209" y="0"/>
                </a:cubicBezTo>
                <a:cubicBezTo>
                  <a:pt x="938786" y="8500"/>
                  <a:pt x="1272191" y="26223"/>
                  <a:pt x="1545744" y="0"/>
                </a:cubicBezTo>
                <a:cubicBezTo>
                  <a:pt x="1819297" y="-26223"/>
                  <a:pt x="1904867" y="9625"/>
                  <a:pt x="2117646" y="0"/>
                </a:cubicBezTo>
                <a:cubicBezTo>
                  <a:pt x="2330425" y="-9625"/>
                  <a:pt x="2386071" y="-2806"/>
                  <a:pt x="2626003" y="0"/>
                </a:cubicBezTo>
                <a:cubicBezTo>
                  <a:pt x="2865935" y="2806"/>
                  <a:pt x="3025376" y="8437"/>
                  <a:pt x="3324994" y="0"/>
                </a:cubicBezTo>
                <a:cubicBezTo>
                  <a:pt x="3624612" y="-8437"/>
                  <a:pt x="3645044" y="-13828"/>
                  <a:pt x="3896895" y="0"/>
                </a:cubicBezTo>
                <a:cubicBezTo>
                  <a:pt x="4148746" y="13828"/>
                  <a:pt x="4468392" y="25103"/>
                  <a:pt x="4659431" y="0"/>
                </a:cubicBezTo>
                <a:cubicBezTo>
                  <a:pt x="4850470" y="-25103"/>
                  <a:pt x="4979864" y="-21010"/>
                  <a:pt x="5167788" y="0"/>
                </a:cubicBezTo>
                <a:cubicBezTo>
                  <a:pt x="5355712" y="21010"/>
                  <a:pt x="5554630" y="37354"/>
                  <a:pt x="5930323" y="0"/>
                </a:cubicBezTo>
                <a:cubicBezTo>
                  <a:pt x="6306016" y="-37354"/>
                  <a:pt x="6193700" y="-3306"/>
                  <a:pt x="6375136" y="0"/>
                </a:cubicBezTo>
                <a:cubicBezTo>
                  <a:pt x="6556572" y="3306"/>
                  <a:pt x="6853723" y="-13610"/>
                  <a:pt x="7137671" y="0"/>
                </a:cubicBezTo>
                <a:cubicBezTo>
                  <a:pt x="7605361" y="52303"/>
                  <a:pt x="7929800" y="443044"/>
                  <a:pt x="7920880" y="783209"/>
                </a:cubicBezTo>
                <a:cubicBezTo>
                  <a:pt x="7920948" y="990955"/>
                  <a:pt x="7904239" y="1149899"/>
                  <a:pt x="7920880" y="1315775"/>
                </a:cubicBezTo>
                <a:cubicBezTo>
                  <a:pt x="7937521" y="1481651"/>
                  <a:pt x="7928783" y="1746388"/>
                  <a:pt x="7920880" y="2004978"/>
                </a:cubicBezTo>
                <a:cubicBezTo>
                  <a:pt x="7912977" y="2263568"/>
                  <a:pt x="7925641" y="2439901"/>
                  <a:pt x="7920880" y="2568871"/>
                </a:cubicBezTo>
                <a:cubicBezTo>
                  <a:pt x="7916119" y="2697841"/>
                  <a:pt x="7901918" y="2890393"/>
                  <a:pt x="7920880" y="3195420"/>
                </a:cubicBezTo>
                <a:cubicBezTo>
                  <a:pt x="7939842" y="3500447"/>
                  <a:pt x="7888171" y="3682985"/>
                  <a:pt x="7920880" y="3915950"/>
                </a:cubicBezTo>
                <a:cubicBezTo>
                  <a:pt x="7910883" y="4318430"/>
                  <a:pt x="7665344" y="4679835"/>
                  <a:pt x="7137671" y="4699159"/>
                </a:cubicBezTo>
                <a:cubicBezTo>
                  <a:pt x="7032279" y="4704679"/>
                  <a:pt x="6905015" y="4694552"/>
                  <a:pt x="6692859" y="4699159"/>
                </a:cubicBezTo>
                <a:cubicBezTo>
                  <a:pt x="6480703" y="4703766"/>
                  <a:pt x="6228770" y="4730895"/>
                  <a:pt x="5930323" y="4699159"/>
                </a:cubicBezTo>
                <a:cubicBezTo>
                  <a:pt x="5631876" y="4667423"/>
                  <a:pt x="5467706" y="4717635"/>
                  <a:pt x="5294877" y="4699159"/>
                </a:cubicBezTo>
                <a:cubicBezTo>
                  <a:pt x="5122048" y="4680683"/>
                  <a:pt x="4993916" y="4694048"/>
                  <a:pt x="4786520" y="4699159"/>
                </a:cubicBezTo>
                <a:cubicBezTo>
                  <a:pt x="4579124" y="4704270"/>
                  <a:pt x="4348497" y="4722716"/>
                  <a:pt x="4151074" y="4699159"/>
                </a:cubicBezTo>
                <a:cubicBezTo>
                  <a:pt x="3953651" y="4675602"/>
                  <a:pt x="3885337" y="4697830"/>
                  <a:pt x="3706262" y="4699159"/>
                </a:cubicBezTo>
                <a:cubicBezTo>
                  <a:pt x="3527187" y="4700488"/>
                  <a:pt x="3414504" y="4712254"/>
                  <a:pt x="3261449" y="4699159"/>
                </a:cubicBezTo>
                <a:cubicBezTo>
                  <a:pt x="3108394" y="4686064"/>
                  <a:pt x="2941604" y="4687214"/>
                  <a:pt x="2626003" y="4699159"/>
                </a:cubicBezTo>
                <a:cubicBezTo>
                  <a:pt x="2310402" y="4711104"/>
                  <a:pt x="2234339" y="4703957"/>
                  <a:pt x="2117646" y="4699159"/>
                </a:cubicBezTo>
                <a:cubicBezTo>
                  <a:pt x="2000953" y="4694361"/>
                  <a:pt x="1702275" y="4669144"/>
                  <a:pt x="1418655" y="4699159"/>
                </a:cubicBezTo>
                <a:cubicBezTo>
                  <a:pt x="1135035" y="4729174"/>
                  <a:pt x="1064742" y="4706556"/>
                  <a:pt x="783209" y="4699159"/>
                </a:cubicBezTo>
                <a:cubicBezTo>
                  <a:pt x="347139" y="4710121"/>
                  <a:pt x="-13677" y="4305432"/>
                  <a:pt x="0" y="3915950"/>
                </a:cubicBezTo>
                <a:cubicBezTo>
                  <a:pt x="13913" y="3657553"/>
                  <a:pt x="-10250" y="3574348"/>
                  <a:pt x="0" y="3289402"/>
                </a:cubicBezTo>
                <a:cubicBezTo>
                  <a:pt x="10250" y="3004456"/>
                  <a:pt x="15095" y="2999170"/>
                  <a:pt x="0" y="2725508"/>
                </a:cubicBezTo>
                <a:cubicBezTo>
                  <a:pt x="-15095" y="2451846"/>
                  <a:pt x="16517" y="2335644"/>
                  <a:pt x="0" y="2192942"/>
                </a:cubicBezTo>
                <a:cubicBezTo>
                  <a:pt x="-16517" y="2050240"/>
                  <a:pt x="6727" y="1846235"/>
                  <a:pt x="0" y="1629049"/>
                </a:cubicBezTo>
                <a:cubicBezTo>
                  <a:pt x="-6727" y="1411863"/>
                  <a:pt x="33925" y="1118789"/>
                  <a:pt x="0" y="783209"/>
                </a:cubicBezTo>
                <a:close/>
              </a:path>
            </a:pathLst>
          </a:custGeom>
          <a:solidFill>
            <a:srgbClr val="DCF4DC">
              <a:alpha val="32000"/>
            </a:srgbClr>
          </a:solidFill>
          <a:ln w="38100">
            <a:solidFill>
              <a:srgbClr val="00206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marL="457200" indent="-457200">
              <a:buFont typeface="Arial" panose="020B0604020202020204" pitchFamily="34" charset="0"/>
              <a:buChar char="•"/>
            </a:pPr>
            <a:r>
              <a:rPr lang="fr-FR" sz="2200" dirty="0">
                <a:solidFill>
                  <a:srgbClr val="000000"/>
                </a:solidFill>
                <a:effectLst/>
                <a:latin typeface="Georgia" panose="02040502050405020303" pitchFamily="18" charset="0"/>
                <a:ea typeface="Aptos" panose="020B0004020202020204" pitchFamily="34" charset="0"/>
              </a:rPr>
              <a:t>La programmation dominante (CA4 et sport collectif) ne correspond ni à une réussite supérieure au baccalauréat, ni à leurs préférences relatives déclarées, contrairement aux garçons</a:t>
            </a:r>
          </a:p>
          <a:p>
            <a:pPr marL="457200" indent="-457200">
              <a:buFont typeface="Arial" panose="020B0604020202020204" pitchFamily="34" charset="0"/>
              <a:buChar char="•"/>
            </a:pPr>
            <a:endParaRPr lang="fr-FR" sz="2800" dirty="0">
              <a:solidFill>
                <a:srgbClr val="000000"/>
              </a:solidFill>
              <a:latin typeface="Times New Roman" panose="02020603050405020304" pitchFamily="18" charset="0"/>
            </a:endParaRPr>
          </a:p>
          <a:p>
            <a:pPr marL="457200" indent="-457200">
              <a:buFont typeface="Arial" panose="020B0604020202020204" pitchFamily="34" charset="0"/>
              <a:buChar char="•"/>
            </a:pPr>
            <a:r>
              <a:rPr lang="fr-FR" sz="2200" dirty="0">
                <a:solidFill>
                  <a:srgbClr val="000000"/>
                </a:solidFill>
                <a:effectLst/>
                <a:latin typeface="Georgia" panose="02040502050405020303" pitchFamily="18" charset="0"/>
                <a:ea typeface="Aptos" panose="020B0004020202020204" pitchFamily="34" charset="0"/>
              </a:rPr>
              <a:t>Artistiques citées par 23.7% (</a:t>
            </a:r>
            <a:r>
              <a:rPr lang="fr-FR" sz="2200" i="1" dirty="0">
                <a:solidFill>
                  <a:srgbClr val="000000"/>
                </a:solidFill>
                <a:effectLst/>
                <a:latin typeface="Georgia" panose="02040502050405020303" pitchFamily="18" charset="0"/>
                <a:ea typeface="Aptos" panose="020B0004020202020204" pitchFamily="34" charset="0"/>
              </a:rPr>
              <a:t>enquête établissements</a:t>
            </a:r>
            <a:r>
              <a:rPr lang="fr-FR" sz="2200" dirty="0">
                <a:solidFill>
                  <a:srgbClr val="000000"/>
                </a:solidFill>
                <a:effectLst/>
                <a:latin typeface="Georgia" panose="02040502050405020303" pitchFamily="18" charset="0"/>
                <a:ea typeface="Aptos" panose="020B0004020202020204" pitchFamily="34" charset="0"/>
              </a:rPr>
              <a:t>) ou 38.5% (</a:t>
            </a:r>
            <a:r>
              <a:rPr lang="fr-FR" sz="2200" i="1" dirty="0">
                <a:solidFill>
                  <a:srgbClr val="000000"/>
                </a:solidFill>
                <a:effectLst/>
                <a:latin typeface="Georgia" panose="02040502050405020303" pitchFamily="18" charset="0"/>
                <a:ea typeface="Aptos" panose="020B0004020202020204" pitchFamily="34" charset="0"/>
              </a:rPr>
              <a:t>enquête élèves</a:t>
            </a:r>
            <a:r>
              <a:rPr lang="fr-FR" sz="2200" dirty="0">
                <a:solidFill>
                  <a:srgbClr val="000000"/>
                </a:solidFill>
                <a:effectLst/>
                <a:latin typeface="Georgia" panose="02040502050405020303" pitchFamily="18" charset="0"/>
                <a:ea typeface="Aptos" panose="020B0004020202020204" pitchFamily="34" charset="0"/>
              </a:rPr>
              <a:t>) des filles issues de milieux défavorisés, contre 5.3% et 5.9% des garçons</a:t>
            </a:r>
          </a:p>
          <a:p>
            <a:pPr marL="457200" indent="-457200">
              <a:buFont typeface="Arial" panose="020B0604020202020204" pitchFamily="34" charset="0"/>
              <a:buChar char="•"/>
            </a:pPr>
            <a:r>
              <a:rPr lang="fr-FR" sz="2200" dirty="0">
                <a:solidFill>
                  <a:srgbClr val="000000"/>
                </a:solidFill>
                <a:effectLst/>
                <a:latin typeface="Georgia" panose="02040502050405020303" pitchFamily="18" charset="0"/>
                <a:ea typeface="Aptos" panose="020B0004020202020204" pitchFamily="34" charset="0"/>
              </a:rPr>
              <a:t>APPN restent parmi les activités préférées des filles (</a:t>
            </a:r>
            <a:r>
              <a:rPr lang="fr-FR" sz="2200" i="1" dirty="0">
                <a:solidFill>
                  <a:srgbClr val="000000"/>
                </a:solidFill>
                <a:effectLst/>
                <a:latin typeface="Georgia" panose="02040502050405020303" pitchFamily="18" charset="0"/>
                <a:ea typeface="Aptos" panose="020B0004020202020204" pitchFamily="34" charset="0"/>
              </a:rPr>
              <a:t>enquête établissements = 37,8% ; enquête élèves = 30.6%</a:t>
            </a:r>
            <a:r>
              <a:rPr lang="fr-FR" sz="2200" dirty="0">
                <a:solidFill>
                  <a:srgbClr val="000000"/>
                </a:solidFill>
                <a:effectLst/>
                <a:latin typeface="Georgia" panose="02040502050405020303" pitchFamily="18" charset="0"/>
                <a:ea typeface="Aptos" panose="020B0004020202020204" pitchFamily="34" charset="0"/>
              </a:rPr>
              <a:t>) comme des garçons (</a:t>
            </a:r>
            <a:r>
              <a:rPr lang="fr-FR" sz="2200" i="1" dirty="0">
                <a:solidFill>
                  <a:srgbClr val="000000"/>
                </a:solidFill>
                <a:effectLst/>
                <a:latin typeface="Georgia" panose="02040502050405020303" pitchFamily="18" charset="0"/>
                <a:ea typeface="Aptos" panose="020B0004020202020204" pitchFamily="34" charset="0"/>
              </a:rPr>
              <a:t>enquête établissements = 43.3% ; enquête élèves = 40.3%</a:t>
            </a:r>
            <a:r>
              <a:rPr lang="fr-FR" sz="2200" dirty="0">
                <a:solidFill>
                  <a:srgbClr val="000000"/>
                </a:solidFill>
                <a:effectLst/>
                <a:latin typeface="Georgia" panose="02040502050405020303" pitchFamily="18" charset="0"/>
                <a:ea typeface="Aptos" panose="020B0004020202020204" pitchFamily="34" charset="0"/>
              </a:rPr>
              <a:t>) en milieu défavorisé</a:t>
            </a:r>
            <a:r>
              <a:rPr lang="fr-FR" sz="1800" dirty="0">
                <a:solidFill>
                  <a:srgbClr val="000000"/>
                </a:solidFill>
                <a:effectLst/>
                <a:latin typeface="Times New Roman" panose="02020603050405020304" pitchFamily="18" charset="0"/>
                <a:ea typeface="Aptos" panose="020B0004020202020204" pitchFamily="34" charset="0"/>
              </a:rPr>
              <a:t>.</a:t>
            </a:r>
            <a:endParaRPr lang="fr-FR" sz="2800" dirty="0"/>
          </a:p>
        </p:txBody>
      </p:sp>
    </p:spTree>
    <p:extLst>
      <p:ext uri="{BB962C8B-B14F-4D97-AF65-F5344CB8AC3E}">
        <p14:creationId xmlns:p14="http://schemas.microsoft.com/office/powerpoint/2010/main" val="5696969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8757C-73DE-A4A1-C960-1704BF2E528E}"/>
              </a:ext>
            </a:extLst>
          </p:cNvPr>
          <p:cNvPicPr>
            <a:picLocks noChangeAspect="1"/>
          </p:cNvPicPr>
          <p:nvPr/>
        </p:nvPicPr>
        <p:blipFill>
          <a:blip r:embed="rId3"/>
          <a:stretch>
            <a:fillRect/>
          </a:stretch>
        </p:blipFill>
        <p:spPr>
          <a:xfrm>
            <a:off x="7413930" y="-6059"/>
            <a:ext cx="1730070" cy="802230"/>
          </a:xfrm>
          <a:prstGeom prst="rect">
            <a:avLst/>
          </a:prstGeom>
        </p:spPr>
      </p:pic>
      <p:sp>
        <p:nvSpPr>
          <p:cNvPr id="30" name="ZoneTexte 10">
            <a:extLst>
              <a:ext uri="{FF2B5EF4-FFF2-40B4-BE49-F238E27FC236}">
                <a16:creationId xmlns:a16="http://schemas.microsoft.com/office/drawing/2014/main" id="{BA04A4BF-C9CC-E040-8B0A-2D8A0B984728}"/>
              </a:ext>
            </a:extLst>
          </p:cNvPr>
          <p:cNvSpPr txBox="1"/>
          <p:nvPr/>
        </p:nvSpPr>
        <p:spPr>
          <a:xfrm>
            <a:off x="180890" y="122775"/>
            <a:ext cx="6806255" cy="523220"/>
          </a:xfrm>
          <a:prstGeom prst="rect">
            <a:avLst/>
          </a:prstGeom>
          <a:solidFill>
            <a:schemeClr val="accent5">
              <a:lumMod val="20000"/>
              <a:lumOff val="80000"/>
            </a:schemeClr>
          </a:solidFill>
        </p:spPr>
        <p:txBody>
          <a:bodyPr wrap="square" rtlCol="0">
            <a:spAutoFit/>
          </a:bodyPr>
          <a:lstStyle/>
          <a:p>
            <a:r>
              <a:rPr lang="fr-FR" sz="2800" dirty="0">
                <a:latin typeface="Milliard Book" panose="02010004040101010103" charset="0"/>
              </a:rPr>
              <a:t>Conclusion</a:t>
            </a:r>
            <a:endParaRPr lang="fr-FR" sz="2800" dirty="0">
              <a:latin typeface="Alegreya" panose="00000500000000000000"/>
            </a:endParaRPr>
          </a:p>
        </p:txBody>
      </p:sp>
      <p:sp>
        <p:nvSpPr>
          <p:cNvPr id="8" name="ZoneTexte 10">
            <a:extLst>
              <a:ext uri="{FF2B5EF4-FFF2-40B4-BE49-F238E27FC236}">
                <a16:creationId xmlns:a16="http://schemas.microsoft.com/office/drawing/2014/main" id="{61C67E19-EC90-96D7-B90E-84A9BBE3E1A0}"/>
              </a:ext>
            </a:extLst>
          </p:cNvPr>
          <p:cNvSpPr txBox="1"/>
          <p:nvPr/>
        </p:nvSpPr>
        <p:spPr>
          <a:xfrm>
            <a:off x="878026" y="1196752"/>
            <a:ext cx="7387948" cy="544830"/>
          </a:xfrm>
          <a:custGeom>
            <a:avLst/>
            <a:gdLst>
              <a:gd name="connsiteX0" fmla="*/ 0 w 7387948"/>
              <a:gd name="connsiteY0" fmla="*/ 90807 h 544830"/>
              <a:gd name="connsiteX1" fmla="*/ 90807 w 7387948"/>
              <a:gd name="connsiteY1" fmla="*/ 0 h 544830"/>
              <a:gd name="connsiteX2" fmla="*/ 817992 w 7387948"/>
              <a:gd name="connsiteY2" fmla="*/ 0 h 544830"/>
              <a:gd name="connsiteX3" fmla="*/ 1256923 w 7387948"/>
              <a:gd name="connsiteY3" fmla="*/ 0 h 544830"/>
              <a:gd name="connsiteX4" fmla="*/ 1767917 w 7387948"/>
              <a:gd name="connsiteY4" fmla="*/ 0 h 544830"/>
              <a:gd name="connsiteX5" fmla="*/ 2495102 w 7387948"/>
              <a:gd name="connsiteY5" fmla="*/ 0 h 544830"/>
              <a:gd name="connsiteX6" fmla="*/ 3006097 w 7387948"/>
              <a:gd name="connsiteY6" fmla="*/ 0 h 544830"/>
              <a:gd name="connsiteX7" fmla="*/ 3445028 w 7387948"/>
              <a:gd name="connsiteY7" fmla="*/ 0 h 544830"/>
              <a:gd name="connsiteX8" fmla="*/ 3956023 w 7387948"/>
              <a:gd name="connsiteY8" fmla="*/ 0 h 544830"/>
              <a:gd name="connsiteX9" fmla="*/ 4539080 w 7387948"/>
              <a:gd name="connsiteY9" fmla="*/ 0 h 544830"/>
              <a:gd name="connsiteX10" fmla="*/ 5194202 w 7387948"/>
              <a:gd name="connsiteY10" fmla="*/ 0 h 544830"/>
              <a:gd name="connsiteX11" fmla="*/ 5705196 w 7387948"/>
              <a:gd name="connsiteY11" fmla="*/ 0 h 544830"/>
              <a:gd name="connsiteX12" fmla="*/ 6504444 w 7387948"/>
              <a:gd name="connsiteY12" fmla="*/ 0 h 544830"/>
              <a:gd name="connsiteX13" fmla="*/ 7297141 w 7387948"/>
              <a:gd name="connsiteY13" fmla="*/ 0 h 544830"/>
              <a:gd name="connsiteX14" fmla="*/ 7387948 w 7387948"/>
              <a:gd name="connsiteY14" fmla="*/ 90807 h 544830"/>
              <a:gd name="connsiteX15" fmla="*/ 7387948 w 7387948"/>
              <a:gd name="connsiteY15" fmla="*/ 454023 h 544830"/>
              <a:gd name="connsiteX16" fmla="*/ 7297141 w 7387948"/>
              <a:gd name="connsiteY16" fmla="*/ 544830 h 544830"/>
              <a:gd name="connsiteX17" fmla="*/ 6714083 w 7387948"/>
              <a:gd name="connsiteY17" fmla="*/ 544830 h 544830"/>
              <a:gd name="connsiteX18" fmla="*/ 6275152 w 7387948"/>
              <a:gd name="connsiteY18" fmla="*/ 544830 h 544830"/>
              <a:gd name="connsiteX19" fmla="*/ 5475904 w 7387948"/>
              <a:gd name="connsiteY19" fmla="*/ 544830 h 544830"/>
              <a:gd name="connsiteX20" fmla="*/ 4820783 w 7387948"/>
              <a:gd name="connsiteY20" fmla="*/ 544830 h 544830"/>
              <a:gd name="connsiteX21" fmla="*/ 4021535 w 7387948"/>
              <a:gd name="connsiteY21" fmla="*/ 544830 h 544830"/>
              <a:gd name="connsiteX22" fmla="*/ 3438477 w 7387948"/>
              <a:gd name="connsiteY22" fmla="*/ 544830 h 544830"/>
              <a:gd name="connsiteX23" fmla="*/ 2927482 w 7387948"/>
              <a:gd name="connsiteY23" fmla="*/ 544830 h 544830"/>
              <a:gd name="connsiteX24" fmla="*/ 2272361 w 7387948"/>
              <a:gd name="connsiteY24" fmla="*/ 544830 h 544830"/>
              <a:gd name="connsiteX25" fmla="*/ 1545176 w 7387948"/>
              <a:gd name="connsiteY25" fmla="*/ 544830 h 544830"/>
              <a:gd name="connsiteX26" fmla="*/ 745928 w 7387948"/>
              <a:gd name="connsiteY26" fmla="*/ 544830 h 544830"/>
              <a:gd name="connsiteX27" fmla="*/ 90807 w 7387948"/>
              <a:gd name="connsiteY27" fmla="*/ 544830 h 544830"/>
              <a:gd name="connsiteX28" fmla="*/ 0 w 7387948"/>
              <a:gd name="connsiteY28" fmla="*/ 454023 h 544830"/>
              <a:gd name="connsiteX29" fmla="*/ 0 w 7387948"/>
              <a:gd name="connsiteY29" fmla="*/ 90807 h 5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87948" h="544830" fill="none" extrusionOk="0">
                <a:moveTo>
                  <a:pt x="0" y="90807"/>
                </a:moveTo>
                <a:cubicBezTo>
                  <a:pt x="-3298" y="43994"/>
                  <a:pt x="38686" y="4216"/>
                  <a:pt x="90807" y="0"/>
                </a:cubicBezTo>
                <a:cubicBezTo>
                  <a:pt x="400630" y="-10789"/>
                  <a:pt x="462734" y="-3390"/>
                  <a:pt x="817992" y="0"/>
                </a:cubicBezTo>
                <a:cubicBezTo>
                  <a:pt x="1173250" y="3390"/>
                  <a:pt x="1048745" y="-20171"/>
                  <a:pt x="1256923" y="0"/>
                </a:cubicBezTo>
                <a:cubicBezTo>
                  <a:pt x="1465101" y="20171"/>
                  <a:pt x="1628968" y="-10865"/>
                  <a:pt x="1767917" y="0"/>
                </a:cubicBezTo>
                <a:cubicBezTo>
                  <a:pt x="1906866" y="10865"/>
                  <a:pt x="2229399" y="-22932"/>
                  <a:pt x="2495102" y="0"/>
                </a:cubicBezTo>
                <a:cubicBezTo>
                  <a:pt x="2760806" y="22932"/>
                  <a:pt x="2890367" y="948"/>
                  <a:pt x="3006097" y="0"/>
                </a:cubicBezTo>
                <a:cubicBezTo>
                  <a:pt x="3121828" y="-948"/>
                  <a:pt x="3243126" y="7140"/>
                  <a:pt x="3445028" y="0"/>
                </a:cubicBezTo>
                <a:cubicBezTo>
                  <a:pt x="3646930" y="-7140"/>
                  <a:pt x="3721149" y="15255"/>
                  <a:pt x="3956023" y="0"/>
                </a:cubicBezTo>
                <a:cubicBezTo>
                  <a:pt x="4190897" y="-15255"/>
                  <a:pt x="4414805" y="15796"/>
                  <a:pt x="4539080" y="0"/>
                </a:cubicBezTo>
                <a:cubicBezTo>
                  <a:pt x="4663355" y="-15796"/>
                  <a:pt x="4908171" y="17064"/>
                  <a:pt x="5194202" y="0"/>
                </a:cubicBezTo>
                <a:cubicBezTo>
                  <a:pt x="5480233" y="-17064"/>
                  <a:pt x="5549681" y="-6596"/>
                  <a:pt x="5705196" y="0"/>
                </a:cubicBezTo>
                <a:cubicBezTo>
                  <a:pt x="5860711" y="6596"/>
                  <a:pt x="6324607" y="-29242"/>
                  <a:pt x="6504444" y="0"/>
                </a:cubicBezTo>
                <a:cubicBezTo>
                  <a:pt x="6684281" y="29242"/>
                  <a:pt x="7036979" y="-15040"/>
                  <a:pt x="7297141" y="0"/>
                </a:cubicBezTo>
                <a:cubicBezTo>
                  <a:pt x="7348079" y="2762"/>
                  <a:pt x="7389581" y="41344"/>
                  <a:pt x="7387948" y="90807"/>
                </a:cubicBezTo>
                <a:cubicBezTo>
                  <a:pt x="7400121" y="199981"/>
                  <a:pt x="7386860" y="363917"/>
                  <a:pt x="7387948" y="454023"/>
                </a:cubicBezTo>
                <a:cubicBezTo>
                  <a:pt x="7389497" y="504440"/>
                  <a:pt x="7340366" y="547364"/>
                  <a:pt x="7297141" y="544830"/>
                </a:cubicBezTo>
                <a:cubicBezTo>
                  <a:pt x="7093108" y="559170"/>
                  <a:pt x="6832667" y="526557"/>
                  <a:pt x="6714083" y="544830"/>
                </a:cubicBezTo>
                <a:cubicBezTo>
                  <a:pt x="6595499" y="563103"/>
                  <a:pt x="6442205" y="558322"/>
                  <a:pt x="6275152" y="544830"/>
                </a:cubicBezTo>
                <a:cubicBezTo>
                  <a:pt x="6108099" y="531338"/>
                  <a:pt x="5638282" y="520601"/>
                  <a:pt x="5475904" y="544830"/>
                </a:cubicBezTo>
                <a:cubicBezTo>
                  <a:pt x="5313526" y="569059"/>
                  <a:pt x="5101818" y="521407"/>
                  <a:pt x="4820783" y="544830"/>
                </a:cubicBezTo>
                <a:cubicBezTo>
                  <a:pt x="4539748" y="568253"/>
                  <a:pt x="4251905" y="554407"/>
                  <a:pt x="4021535" y="544830"/>
                </a:cubicBezTo>
                <a:cubicBezTo>
                  <a:pt x="3791165" y="535253"/>
                  <a:pt x="3609325" y="537399"/>
                  <a:pt x="3438477" y="544830"/>
                </a:cubicBezTo>
                <a:cubicBezTo>
                  <a:pt x="3267629" y="552261"/>
                  <a:pt x="3136213" y="566949"/>
                  <a:pt x="2927482" y="544830"/>
                </a:cubicBezTo>
                <a:cubicBezTo>
                  <a:pt x="2718751" y="522711"/>
                  <a:pt x="2501264" y="514888"/>
                  <a:pt x="2272361" y="544830"/>
                </a:cubicBezTo>
                <a:cubicBezTo>
                  <a:pt x="2043458" y="574772"/>
                  <a:pt x="1898778" y="536839"/>
                  <a:pt x="1545176" y="544830"/>
                </a:cubicBezTo>
                <a:cubicBezTo>
                  <a:pt x="1191574" y="552821"/>
                  <a:pt x="961414" y="554258"/>
                  <a:pt x="745928" y="544830"/>
                </a:cubicBezTo>
                <a:cubicBezTo>
                  <a:pt x="530442" y="535402"/>
                  <a:pt x="406407" y="560440"/>
                  <a:pt x="90807" y="544830"/>
                </a:cubicBezTo>
                <a:cubicBezTo>
                  <a:pt x="43505" y="550370"/>
                  <a:pt x="9774" y="501422"/>
                  <a:pt x="0" y="454023"/>
                </a:cubicBezTo>
                <a:cubicBezTo>
                  <a:pt x="-6996" y="324559"/>
                  <a:pt x="-1074" y="196698"/>
                  <a:pt x="0" y="90807"/>
                </a:cubicBezTo>
                <a:close/>
              </a:path>
              <a:path w="7387948" h="544830" stroke="0" extrusionOk="0">
                <a:moveTo>
                  <a:pt x="0" y="90807"/>
                </a:moveTo>
                <a:cubicBezTo>
                  <a:pt x="-5315" y="37378"/>
                  <a:pt x="32217" y="3167"/>
                  <a:pt x="90807" y="0"/>
                </a:cubicBezTo>
                <a:cubicBezTo>
                  <a:pt x="372256" y="-4810"/>
                  <a:pt x="717407" y="24233"/>
                  <a:pt x="890055" y="0"/>
                </a:cubicBezTo>
                <a:cubicBezTo>
                  <a:pt x="1062703" y="-24233"/>
                  <a:pt x="1325698" y="-23945"/>
                  <a:pt x="1473113" y="0"/>
                </a:cubicBezTo>
                <a:cubicBezTo>
                  <a:pt x="1620528" y="23945"/>
                  <a:pt x="1840778" y="-23610"/>
                  <a:pt x="1984107" y="0"/>
                </a:cubicBezTo>
                <a:cubicBezTo>
                  <a:pt x="2127436" y="23610"/>
                  <a:pt x="2399531" y="-10872"/>
                  <a:pt x="2711292" y="0"/>
                </a:cubicBezTo>
                <a:cubicBezTo>
                  <a:pt x="3023054" y="10872"/>
                  <a:pt x="3123670" y="-13104"/>
                  <a:pt x="3294350" y="0"/>
                </a:cubicBezTo>
                <a:cubicBezTo>
                  <a:pt x="3465030" y="13104"/>
                  <a:pt x="3930817" y="1883"/>
                  <a:pt x="4093598" y="0"/>
                </a:cubicBezTo>
                <a:cubicBezTo>
                  <a:pt x="4256379" y="-1883"/>
                  <a:pt x="4375548" y="-6458"/>
                  <a:pt x="4604593" y="0"/>
                </a:cubicBezTo>
                <a:cubicBezTo>
                  <a:pt x="4833638" y="6458"/>
                  <a:pt x="5173482" y="-38673"/>
                  <a:pt x="5403841" y="0"/>
                </a:cubicBezTo>
                <a:cubicBezTo>
                  <a:pt x="5634200" y="38673"/>
                  <a:pt x="5665071" y="-13207"/>
                  <a:pt x="5842772" y="0"/>
                </a:cubicBezTo>
                <a:cubicBezTo>
                  <a:pt x="6020473" y="13207"/>
                  <a:pt x="6357586" y="-30963"/>
                  <a:pt x="6497893" y="0"/>
                </a:cubicBezTo>
                <a:cubicBezTo>
                  <a:pt x="6638200" y="30963"/>
                  <a:pt x="7106281" y="21494"/>
                  <a:pt x="7297141" y="0"/>
                </a:cubicBezTo>
                <a:cubicBezTo>
                  <a:pt x="7352335" y="-4983"/>
                  <a:pt x="7393205" y="37266"/>
                  <a:pt x="7387948" y="90807"/>
                </a:cubicBezTo>
                <a:cubicBezTo>
                  <a:pt x="7399673" y="264604"/>
                  <a:pt x="7387367" y="325726"/>
                  <a:pt x="7387948" y="454023"/>
                </a:cubicBezTo>
                <a:cubicBezTo>
                  <a:pt x="7382563" y="505058"/>
                  <a:pt x="7339801" y="539661"/>
                  <a:pt x="7297141" y="544830"/>
                </a:cubicBezTo>
                <a:cubicBezTo>
                  <a:pt x="7063052" y="576350"/>
                  <a:pt x="6775356" y="528737"/>
                  <a:pt x="6569956" y="544830"/>
                </a:cubicBezTo>
                <a:cubicBezTo>
                  <a:pt x="6364557" y="560923"/>
                  <a:pt x="6084760" y="555650"/>
                  <a:pt x="5914835" y="544830"/>
                </a:cubicBezTo>
                <a:cubicBezTo>
                  <a:pt x="5744910" y="534010"/>
                  <a:pt x="5574037" y="561662"/>
                  <a:pt x="5475904" y="544830"/>
                </a:cubicBezTo>
                <a:cubicBezTo>
                  <a:pt x="5377771" y="527998"/>
                  <a:pt x="5170836" y="563946"/>
                  <a:pt x="4964909" y="544830"/>
                </a:cubicBezTo>
                <a:cubicBezTo>
                  <a:pt x="4758982" y="525714"/>
                  <a:pt x="4406656" y="546984"/>
                  <a:pt x="4165661" y="544830"/>
                </a:cubicBezTo>
                <a:cubicBezTo>
                  <a:pt x="3924666" y="542676"/>
                  <a:pt x="3710914" y="559888"/>
                  <a:pt x="3510540" y="544830"/>
                </a:cubicBezTo>
                <a:cubicBezTo>
                  <a:pt x="3310166" y="529772"/>
                  <a:pt x="3171609" y="553690"/>
                  <a:pt x="2999545" y="544830"/>
                </a:cubicBezTo>
                <a:cubicBezTo>
                  <a:pt x="2827482" y="535970"/>
                  <a:pt x="2595554" y="561987"/>
                  <a:pt x="2344424" y="544830"/>
                </a:cubicBezTo>
                <a:cubicBezTo>
                  <a:pt x="2093294" y="527673"/>
                  <a:pt x="2004472" y="525576"/>
                  <a:pt x="1905493" y="544830"/>
                </a:cubicBezTo>
                <a:cubicBezTo>
                  <a:pt x="1806514" y="564084"/>
                  <a:pt x="1627175" y="564574"/>
                  <a:pt x="1466562" y="544830"/>
                </a:cubicBezTo>
                <a:cubicBezTo>
                  <a:pt x="1305949" y="525086"/>
                  <a:pt x="971135" y="573886"/>
                  <a:pt x="811440" y="544830"/>
                </a:cubicBezTo>
                <a:cubicBezTo>
                  <a:pt x="651745" y="515774"/>
                  <a:pt x="331322" y="529874"/>
                  <a:pt x="90807" y="544830"/>
                </a:cubicBezTo>
                <a:cubicBezTo>
                  <a:pt x="40568" y="542998"/>
                  <a:pt x="9302" y="510034"/>
                  <a:pt x="0" y="454023"/>
                </a:cubicBezTo>
                <a:cubicBezTo>
                  <a:pt x="-12614" y="329182"/>
                  <a:pt x="12690" y="163677"/>
                  <a:pt x="0" y="90807"/>
                </a:cubicBezTo>
                <a:close/>
              </a:path>
            </a:pathLst>
          </a:custGeom>
          <a:solidFill>
            <a:srgbClr val="DCF4DC">
              <a:alpha val="32000"/>
            </a:srgbClr>
          </a:solidFill>
          <a:ln w="38100">
            <a:solidFill>
              <a:srgbClr val="00206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2600" dirty="0">
                <a:latin typeface="Milliard Book" panose="02010004040101010103" charset="0"/>
              </a:rPr>
              <a:t>Des goûts plus omnivores chez les plus favorisés</a:t>
            </a:r>
          </a:p>
        </p:txBody>
      </p:sp>
      <p:sp>
        <p:nvSpPr>
          <p:cNvPr id="9" name="ZoneTexte 10">
            <a:extLst>
              <a:ext uri="{FF2B5EF4-FFF2-40B4-BE49-F238E27FC236}">
                <a16:creationId xmlns:a16="http://schemas.microsoft.com/office/drawing/2014/main" id="{DEF3E0BE-2E22-3704-DA23-659812C75C29}"/>
              </a:ext>
            </a:extLst>
          </p:cNvPr>
          <p:cNvSpPr txBox="1"/>
          <p:nvPr/>
        </p:nvSpPr>
        <p:spPr>
          <a:xfrm>
            <a:off x="303339" y="1206386"/>
            <a:ext cx="432048" cy="544830"/>
          </a:xfrm>
          <a:custGeom>
            <a:avLst/>
            <a:gdLst>
              <a:gd name="connsiteX0" fmla="*/ 0 w 432048"/>
              <a:gd name="connsiteY0" fmla="*/ 72009 h 544830"/>
              <a:gd name="connsiteX1" fmla="*/ 72009 w 432048"/>
              <a:gd name="connsiteY1" fmla="*/ 0 h 544830"/>
              <a:gd name="connsiteX2" fmla="*/ 360039 w 432048"/>
              <a:gd name="connsiteY2" fmla="*/ 0 h 544830"/>
              <a:gd name="connsiteX3" fmla="*/ 432048 w 432048"/>
              <a:gd name="connsiteY3" fmla="*/ 72009 h 544830"/>
              <a:gd name="connsiteX4" fmla="*/ 432048 w 432048"/>
              <a:gd name="connsiteY4" fmla="*/ 472821 h 544830"/>
              <a:gd name="connsiteX5" fmla="*/ 360039 w 432048"/>
              <a:gd name="connsiteY5" fmla="*/ 544830 h 544830"/>
              <a:gd name="connsiteX6" fmla="*/ 72009 w 432048"/>
              <a:gd name="connsiteY6" fmla="*/ 544830 h 544830"/>
              <a:gd name="connsiteX7" fmla="*/ 0 w 432048"/>
              <a:gd name="connsiteY7" fmla="*/ 472821 h 544830"/>
              <a:gd name="connsiteX8" fmla="*/ 0 w 432048"/>
              <a:gd name="connsiteY8" fmla="*/ 72009 h 5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048" h="544830" fill="none" extrusionOk="0">
                <a:moveTo>
                  <a:pt x="0" y="72009"/>
                </a:moveTo>
                <a:cubicBezTo>
                  <a:pt x="2980" y="36676"/>
                  <a:pt x="32922" y="7061"/>
                  <a:pt x="72009" y="0"/>
                </a:cubicBezTo>
                <a:cubicBezTo>
                  <a:pt x="172623" y="-2538"/>
                  <a:pt x="245629" y="8857"/>
                  <a:pt x="360039" y="0"/>
                </a:cubicBezTo>
                <a:cubicBezTo>
                  <a:pt x="405577" y="-7162"/>
                  <a:pt x="429753" y="31353"/>
                  <a:pt x="432048" y="72009"/>
                </a:cubicBezTo>
                <a:cubicBezTo>
                  <a:pt x="412390" y="162447"/>
                  <a:pt x="448220" y="295960"/>
                  <a:pt x="432048" y="472821"/>
                </a:cubicBezTo>
                <a:cubicBezTo>
                  <a:pt x="428757" y="505882"/>
                  <a:pt x="400010" y="542094"/>
                  <a:pt x="360039" y="544830"/>
                </a:cubicBezTo>
                <a:cubicBezTo>
                  <a:pt x="290803" y="542756"/>
                  <a:pt x="186438" y="546475"/>
                  <a:pt x="72009" y="544830"/>
                </a:cubicBezTo>
                <a:cubicBezTo>
                  <a:pt x="26960" y="545047"/>
                  <a:pt x="3123" y="506961"/>
                  <a:pt x="0" y="472821"/>
                </a:cubicBezTo>
                <a:cubicBezTo>
                  <a:pt x="16411" y="343945"/>
                  <a:pt x="-1625" y="252714"/>
                  <a:pt x="0" y="72009"/>
                </a:cubicBezTo>
                <a:close/>
              </a:path>
              <a:path w="432048" h="544830" stroke="0" extrusionOk="0">
                <a:moveTo>
                  <a:pt x="0" y="72009"/>
                </a:moveTo>
                <a:cubicBezTo>
                  <a:pt x="-6057" y="28504"/>
                  <a:pt x="26124" y="2295"/>
                  <a:pt x="72009" y="0"/>
                </a:cubicBezTo>
                <a:cubicBezTo>
                  <a:pt x="202467" y="555"/>
                  <a:pt x="226363" y="1090"/>
                  <a:pt x="360039" y="0"/>
                </a:cubicBezTo>
                <a:cubicBezTo>
                  <a:pt x="395306" y="-3424"/>
                  <a:pt x="430560" y="35294"/>
                  <a:pt x="432048" y="72009"/>
                </a:cubicBezTo>
                <a:cubicBezTo>
                  <a:pt x="423707" y="269457"/>
                  <a:pt x="413172" y="298424"/>
                  <a:pt x="432048" y="472821"/>
                </a:cubicBezTo>
                <a:cubicBezTo>
                  <a:pt x="432805" y="511032"/>
                  <a:pt x="396298" y="544292"/>
                  <a:pt x="360039" y="544830"/>
                </a:cubicBezTo>
                <a:cubicBezTo>
                  <a:pt x="232784" y="542878"/>
                  <a:pt x="180503" y="545082"/>
                  <a:pt x="72009" y="544830"/>
                </a:cubicBezTo>
                <a:cubicBezTo>
                  <a:pt x="29269" y="549745"/>
                  <a:pt x="-2170" y="510073"/>
                  <a:pt x="0" y="472821"/>
                </a:cubicBezTo>
                <a:cubicBezTo>
                  <a:pt x="-15452" y="303866"/>
                  <a:pt x="-17036" y="155889"/>
                  <a:pt x="0" y="72009"/>
                </a:cubicBezTo>
                <a:close/>
              </a:path>
            </a:pathLst>
          </a:custGeom>
          <a:solidFill>
            <a:srgbClr val="DCF4DC">
              <a:alpha val="32000"/>
            </a:srgbClr>
          </a:solidFill>
          <a:ln w="38100">
            <a:solidFill>
              <a:srgbClr val="DF3A0B"/>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sz="2600" dirty="0">
                <a:latin typeface="Milliard Book" panose="02010004040101010103" charset="0"/>
              </a:rPr>
              <a:t>1</a:t>
            </a:r>
            <a:endParaRPr lang="fr-FR" sz="2600" dirty="0">
              <a:latin typeface="Alegreya" panose="00000500000000000000"/>
            </a:endParaRPr>
          </a:p>
        </p:txBody>
      </p:sp>
      <p:sp>
        <p:nvSpPr>
          <p:cNvPr id="5" name="ZoneTexte 10">
            <a:extLst>
              <a:ext uri="{FF2B5EF4-FFF2-40B4-BE49-F238E27FC236}">
                <a16:creationId xmlns:a16="http://schemas.microsoft.com/office/drawing/2014/main" id="{0F3A583B-9AAD-1966-C48F-749F79284FEB}"/>
              </a:ext>
            </a:extLst>
          </p:cNvPr>
          <p:cNvSpPr txBox="1"/>
          <p:nvPr/>
        </p:nvSpPr>
        <p:spPr>
          <a:xfrm>
            <a:off x="909470" y="2097068"/>
            <a:ext cx="7387949" cy="2485787"/>
          </a:xfrm>
          <a:custGeom>
            <a:avLst/>
            <a:gdLst>
              <a:gd name="connsiteX0" fmla="*/ 0 w 7387949"/>
              <a:gd name="connsiteY0" fmla="*/ 414306 h 2485787"/>
              <a:gd name="connsiteX1" fmla="*/ 414306 w 7387949"/>
              <a:gd name="connsiteY1" fmla="*/ 0 h 2485787"/>
              <a:gd name="connsiteX2" fmla="*/ 1070240 w 7387949"/>
              <a:gd name="connsiteY2" fmla="*/ 0 h 2485787"/>
              <a:gd name="connsiteX3" fmla="*/ 1791767 w 7387949"/>
              <a:gd name="connsiteY3" fmla="*/ 0 h 2485787"/>
              <a:gd name="connsiteX4" fmla="*/ 2316514 w 7387949"/>
              <a:gd name="connsiteY4" fmla="*/ 0 h 2485787"/>
              <a:gd name="connsiteX5" fmla="*/ 2775667 w 7387949"/>
              <a:gd name="connsiteY5" fmla="*/ 0 h 2485787"/>
              <a:gd name="connsiteX6" fmla="*/ 3300414 w 7387949"/>
              <a:gd name="connsiteY6" fmla="*/ 0 h 2485787"/>
              <a:gd name="connsiteX7" fmla="*/ 3890755 w 7387949"/>
              <a:gd name="connsiteY7" fmla="*/ 0 h 2485787"/>
              <a:gd name="connsiteX8" fmla="*/ 4546688 w 7387949"/>
              <a:gd name="connsiteY8" fmla="*/ 0 h 2485787"/>
              <a:gd name="connsiteX9" fmla="*/ 5071435 w 7387949"/>
              <a:gd name="connsiteY9" fmla="*/ 0 h 2485787"/>
              <a:gd name="connsiteX10" fmla="*/ 5858556 w 7387949"/>
              <a:gd name="connsiteY10" fmla="*/ 0 h 2485787"/>
              <a:gd name="connsiteX11" fmla="*/ 6973643 w 7387949"/>
              <a:gd name="connsiteY11" fmla="*/ 0 h 2485787"/>
              <a:gd name="connsiteX12" fmla="*/ 7387949 w 7387949"/>
              <a:gd name="connsiteY12" fmla="*/ 414306 h 2485787"/>
              <a:gd name="connsiteX13" fmla="*/ 7387949 w 7387949"/>
              <a:gd name="connsiteY13" fmla="*/ 966698 h 2485787"/>
              <a:gd name="connsiteX14" fmla="*/ 7387949 w 7387949"/>
              <a:gd name="connsiteY14" fmla="*/ 1535661 h 2485787"/>
              <a:gd name="connsiteX15" fmla="*/ 7387949 w 7387949"/>
              <a:gd name="connsiteY15" fmla="*/ 2071481 h 2485787"/>
              <a:gd name="connsiteX16" fmla="*/ 6973643 w 7387949"/>
              <a:gd name="connsiteY16" fmla="*/ 2485787 h 2485787"/>
              <a:gd name="connsiteX17" fmla="*/ 6252116 w 7387949"/>
              <a:gd name="connsiteY17" fmla="*/ 2485787 h 2485787"/>
              <a:gd name="connsiteX18" fmla="*/ 5596182 w 7387949"/>
              <a:gd name="connsiteY18" fmla="*/ 2485787 h 2485787"/>
              <a:gd name="connsiteX19" fmla="*/ 4809062 w 7387949"/>
              <a:gd name="connsiteY19" fmla="*/ 2485787 h 2485787"/>
              <a:gd name="connsiteX20" fmla="*/ 4218721 w 7387949"/>
              <a:gd name="connsiteY20" fmla="*/ 2485787 h 2485787"/>
              <a:gd name="connsiteX21" fmla="*/ 3693975 w 7387949"/>
              <a:gd name="connsiteY21" fmla="*/ 2485787 h 2485787"/>
              <a:gd name="connsiteX22" fmla="*/ 3038041 w 7387949"/>
              <a:gd name="connsiteY22" fmla="*/ 2485787 h 2485787"/>
              <a:gd name="connsiteX23" fmla="*/ 2316514 w 7387949"/>
              <a:gd name="connsiteY23" fmla="*/ 2485787 h 2485787"/>
              <a:gd name="connsiteX24" fmla="*/ 1529393 w 7387949"/>
              <a:gd name="connsiteY24" fmla="*/ 2485787 h 2485787"/>
              <a:gd name="connsiteX25" fmla="*/ 414306 w 7387949"/>
              <a:gd name="connsiteY25" fmla="*/ 2485787 h 2485787"/>
              <a:gd name="connsiteX26" fmla="*/ 0 w 7387949"/>
              <a:gd name="connsiteY26" fmla="*/ 2071481 h 2485787"/>
              <a:gd name="connsiteX27" fmla="*/ 0 w 7387949"/>
              <a:gd name="connsiteY27" fmla="*/ 1568805 h 2485787"/>
              <a:gd name="connsiteX28" fmla="*/ 0 w 7387949"/>
              <a:gd name="connsiteY28" fmla="*/ 999841 h 2485787"/>
              <a:gd name="connsiteX29" fmla="*/ 0 w 7387949"/>
              <a:gd name="connsiteY29" fmla="*/ 414306 h 248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87949" h="2485787" fill="none" extrusionOk="0">
                <a:moveTo>
                  <a:pt x="0" y="414306"/>
                </a:moveTo>
                <a:cubicBezTo>
                  <a:pt x="14789" y="199204"/>
                  <a:pt x="211912" y="-15797"/>
                  <a:pt x="414306" y="0"/>
                </a:cubicBezTo>
                <a:cubicBezTo>
                  <a:pt x="639945" y="19779"/>
                  <a:pt x="775153" y="-12131"/>
                  <a:pt x="1070240" y="0"/>
                </a:cubicBezTo>
                <a:cubicBezTo>
                  <a:pt x="1365327" y="12131"/>
                  <a:pt x="1529376" y="-34765"/>
                  <a:pt x="1791767" y="0"/>
                </a:cubicBezTo>
                <a:cubicBezTo>
                  <a:pt x="2054158" y="34765"/>
                  <a:pt x="2157751" y="10594"/>
                  <a:pt x="2316514" y="0"/>
                </a:cubicBezTo>
                <a:cubicBezTo>
                  <a:pt x="2475277" y="-10594"/>
                  <a:pt x="2594441" y="1938"/>
                  <a:pt x="2775667" y="0"/>
                </a:cubicBezTo>
                <a:cubicBezTo>
                  <a:pt x="2956893" y="-1938"/>
                  <a:pt x="3186709" y="-8375"/>
                  <a:pt x="3300414" y="0"/>
                </a:cubicBezTo>
                <a:cubicBezTo>
                  <a:pt x="3414119" y="8375"/>
                  <a:pt x="3726933" y="-27100"/>
                  <a:pt x="3890755" y="0"/>
                </a:cubicBezTo>
                <a:cubicBezTo>
                  <a:pt x="4054577" y="27100"/>
                  <a:pt x="4263366" y="-21028"/>
                  <a:pt x="4546688" y="0"/>
                </a:cubicBezTo>
                <a:cubicBezTo>
                  <a:pt x="4830010" y="21028"/>
                  <a:pt x="4812658" y="-15952"/>
                  <a:pt x="5071435" y="0"/>
                </a:cubicBezTo>
                <a:cubicBezTo>
                  <a:pt x="5330212" y="15952"/>
                  <a:pt x="5602077" y="7895"/>
                  <a:pt x="5858556" y="0"/>
                </a:cubicBezTo>
                <a:cubicBezTo>
                  <a:pt x="6115035" y="-7895"/>
                  <a:pt x="6436402" y="-17321"/>
                  <a:pt x="6973643" y="0"/>
                </a:cubicBezTo>
                <a:cubicBezTo>
                  <a:pt x="7206342" y="13636"/>
                  <a:pt x="7398186" y="189801"/>
                  <a:pt x="7387949" y="414306"/>
                </a:cubicBezTo>
                <a:cubicBezTo>
                  <a:pt x="7403789" y="605862"/>
                  <a:pt x="7388804" y="736211"/>
                  <a:pt x="7387949" y="966698"/>
                </a:cubicBezTo>
                <a:cubicBezTo>
                  <a:pt x="7387094" y="1197185"/>
                  <a:pt x="7385296" y="1308581"/>
                  <a:pt x="7387949" y="1535661"/>
                </a:cubicBezTo>
                <a:cubicBezTo>
                  <a:pt x="7390602" y="1762741"/>
                  <a:pt x="7364224" y="1933592"/>
                  <a:pt x="7387949" y="2071481"/>
                </a:cubicBezTo>
                <a:cubicBezTo>
                  <a:pt x="7391625" y="2263142"/>
                  <a:pt x="7209891" y="2463812"/>
                  <a:pt x="6973643" y="2485787"/>
                </a:cubicBezTo>
                <a:cubicBezTo>
                  <a:pt x="6662723" y="2461300"/>
                  <a:pt x="6404264" y="2497413"/>
                  <a:pt x="6252116" y="2485787"/>
                </a:cubicBezTo>
                <a:cubicBezTo>
                  <a:pt x="6099968" y="2474161"/>
                  <a:pt x="5786872" y="2463369"/>
                  <a:pt x="5596182" y="2485787"/>
                </a:cubicBezTo>
                <a:cubicBezTo>
                  <a:pt x="5405492" y="2508205"/>
                  <a:pt x="5072438" y="2450023"/>
                  <a:pt x="4809062" y="2485787"/>
                </a:cubicBezTo>
                <a:cubicBezTo>
                  <a:pt x="4545686" y="2521551"/>
                  <a:pt x="4401715" y="2490434"/>
                  <a:pt x="4218721" y="2485787"/>
                </a:cubicBezTo>
                <a:cubicBezTo>
                  <a:pt x="4035727" y="2481140"/>
                  <a:pt x="3858638" y="2510253"/>
                  <a:pt x="3693975" y="2485787"/>
                </a:cubicBezTo>
                <a:cubicBezTo>
                  <a:pt x="3529312" y="2461321"/>
                  <a:pt x="3353697" y="2511379"/>
                  <a:pt x="3038041" y="2485787"/>
                </a:cubicBezTo>
                <a:cubicBezTo>
                  <a:pt x="2722385" y="2460195"/>
                  <a:pt x="2512835" y="2521262"/>
                  <a:pt x="2316514" y="2485787"/>
                </a:cubicBezTo>
                <a:cubicBezTo>
                  <a:pt x="2120193" y="2450312"/>
                  <a:pt x="1885876" y="2479726"/>
                  <a:pt x="1529393" y="2485787"/>
                </a:cubicBezTo>
                <a:cubicBezTo>
                  <a:pt x="1172910" y="2491848"/>
                  <a:pt x="803399" y="2467923"/>
                  <a:pt x="414306" y="2485787"/>
                </a:cubicBezTo>
                <a:cubicBezTo>
                  <a:pt x="191618" y="2497702"/>
                  <a:pt x="14077" y="2296333"/>
                  <a:pt x="0" y="2071481"/>
                </a:cubicBezTo>
                <a:cubicBezTo>
                  <a:pt x="-887" y="1838760"/>
                  <a:pt x="8800" y="1811360"/>
                  <a:pt x="0" y="1568805"/>
                </a:cubicBezTo>
                <a:cubicBezTo>
                  <a:pt x="-8800" y="1326250"/>
                  <a:pt x="23232" y="1179508"/>
                  <a:pt x="0" y="999841"/>
                </a:cubicBezTo>
                <a:cubicBezTo>
                  <a:pt x="-23232" y="820174"/>
                  <a:pt x="23230" y="661384"/>
                  <a:pt x="0" y="414306"/>
                </a:cubicBezTo>
                <a:close/>
              </a:path>
              <a:path w="7387949" h="2485787" stroke="0" extrusionOk="0">
                <a:moveTo>
                  <a:pt x="0" y="414306"/>
                </a:moveTo>
                <a:cubicBezTo>
                  <a:pt x="-5009" y="182401"/>
                  <a:pt x="179621" y="2203"/>
                  <a:pt x="414306" y="0"/>
                </a:cubicBezTo>
                <a:cubicBezTo>
                  <a:pt x="676517" y="707"/>
                  <a:pt x="970993" y="27713"/>
                  <a:pt x="1201426" y="0"/>
                </a:cubicBezTo>
                <a:cubicBezTo>
                  <a:pt x="1431859" y="-27713"/>
                  <a:pt x="1563860" y="-6792"/>
                  <a:pt x="1791767" y="0"/>
                </a:cubicBezTo>
                <a:cubicBezTo>
                  <a:pt x="2019674" y="6792"/>
                  <a:pt x="2196472" y="13002"/>
                  <a:pt x="2316514" y="0"/>
                </a:cubicBezTo>
                <a:cubicBezTo>
                  <a:pt x="2436556" y="-13002"/>
                  <a:pt x="2785509" y="7656"/>
                  <a:pt x="3038041" y="0"/>
                </a:cubicBezTo>
                <a:cubicBezTo>
                  <a:pt x="3290573" y="-7656"/>
                  <a:pt x="3375812" y="-2876"/>
                  <a:pt x="3628381" y="0"/>
                </a:cubicBezTo>
                <a:cubicBezTo>
                  <a:pt x="3880950" y="2876"/>
                  <a:pt x="4121188" y="33058"/>
                  <a:pt x="4415502" y="0"/>
                </a:cubicBezTo>
                <a:cubicBezTo>
                  <a:pt x="4709816" y="-33058"/>
                  <a:pt x="4803783" y="7890"/>
                  <a:pt x="4940249" y="0"/>
                </a:cubicBezTo>
                <a:cubicBezTo>
                  <a:pt x="5076715" y="-7890"/>
                  <a:pt x="5478440" y="-21489"/>
                  <a:pt x="5727369" y="0"/>
                </a:cubicBezTo>
                <a:cubicBezTo>
                  <a:pt x="5976298" y="21489"/>
                  <a:pt x="6026313" y="-20334"/>
                  <a:pt x="6186523" y="0"/>
                </a:cubicBezTo>
                <a:cubicBezTo>
                  <a:pt x="6346733" y="20334"/>
                  <a:pt x="6743551" y="-20446"/>
                  <a:pt x="6973643" y="0"/>
                </a:cubicBezTo>
                <a:cubicBezTo>
                  <a:pt x="7216091" y="20294"/>
                  <a:pt x="7388980" y="196171"/>
                  <a:pt x="7387949" y="414306"/>
                </a:cubicBezTo>
                <a:cubicBezTo>
                  <a:pt x="7373131" y="607940"/>
                  <a:pt x="7401675" y="766445"/>
                  <a:pt x="7387949" y="916982"/>
                </a:cubicBezTo>
                <a:cubicBezTo>
                  <a:pt x="7374223" y="1067519"/>
                  <a:pt x="7372298" y="1363613"/>
                  <a:pt x="7387949" y="1502518"/>
                </a:cubicBezTo>
                <a:cubicBezTo>
                  <a:pt x="7403600" y="1641423"/>
                  <a:pt x="7403126" y="1873888"/>
                  <a:pt x="7387949" y="2071481"/>
                </a:cubicBezTo>
                <a:cubicBezTo>
                  <a:pt x="7369560" y="2282970"/>
                  <a:pt x="7174806" y="2444450"/>
                  <a:pt x="6973643" y="2485787"/>
                </a:cubicBezTo>
                <a:cubicBezTo>
                  <a:pt x="6633748" y="2491460"/>
                  <a:pt x="6610222" y="2476644"/>
                  <a:pt x="6252116" y="2485787"/>
                </a:cubicBezTo>
                <a:cubicBezTo>
                  <a:pt x="5894010" y="2494930"/>
                  <a:pt x="5936401" y="2467418"/>
                  <a:pt x="5792962" y="2485787"/>
                </a:cubicBezTo>
                <a:cubicBezTo>
                  <a:pt x="5649523" y="2504156"/>
                  <a:pt x="5447666" y="2497998"/>
                  <a:pt x="5268215" y="2485787"/>
                </a:cubicBezTo>
                <a:cubicBezTo>
                  <a:pt x="5088764" y="2473576"/>
                  <a:pt x="4716946" y="2484935"/>
                  <a:pt x="4481095" y="2485787"/>
                </a:cubicBezTo>
                <a:cubicBezTo>
                  <a:pt x="4245244" y="2486639"/>
                  <a:pt x="4121352" y="2490605"/>
                  <a:pt x="3825161" y="2485787"/>
                </a:cubicBezTo>
                <a:cubicBezTo>
                  <a:pt x="3528970" y="2480969"/>
                  <a:pt x="3535402" y="2498448"/>
                  <a:pt x="3300414" y="2485787"/>
                </a:cubicBezTo>
                <a:cubicBezTo>
                  <a:pt x="3065426" y="2473126"/>
                  <a:pt x="2881641" y="2512568"/>
                  <a:pt x="2644481" y="2485787"/>
                </a:cubicBezTo>
                <a:cubicBezTo>
                  <a:pt x="2407321" y="2459006"/>
                  <a:pt x="2302095" y="2475044"/>
                  <a:pt x="2185327" y="2485787"/>
                </a:cubicBezTo>
                <a:cubicBezTo>
                  <a:pt x="2068559" y="2496530"/>
                  <a:pt x="1842947" y="2487151"/>
                  <a:pt x="1726173" y="2485787"/>
                </a:cubicBezTo>
                <a:cubicBezTo>
                  <a:pt x="1609399" y="2484423"/>
                  <a:pt x="1347174" y="2470972"/>
                  <a:pt x="1070240" y="2485787"/>
                </a:cubicBezTo>
                <a:cubicBezTo>
                  <a:pt x="793306" y="2500602"/>
                  <a:pt x="733855" y="2517205"/>
                  <a:pt x="414306" y="2485787"/>
                </a:cubicBezTo>
                <a:cubicBezTo>
                  <a:pt x="184056" y="2456011"/>
                  <a:pt x="35261" y="2322510"/>
                  <a:pt x="0" y="2071481"/>
                </a:cubicBezTo>
                <a:cubicBezTo>
                  <a:pt x="-26311" y="1861952"/>
                  <a:pt x="-18483" y="1643360"/>
                  <a:pt x="0" y="1535661"/>
                </a:cubicBezTo>
                <a:cubicBezTo>
                  <a:pt x="18483" y="1427962"/>
                  <a:pt x="22447" y="1234390"/>
                  <a:pt x="0" y="1032985"/>
                </a:cubicBezTo>
                <a:cubicBezTo>
                  <a:pt x="-22447" y="831580"/>
                  <a:pt x="-11085" y="623350"/>
                  <a:pt x="0" y="414306"/>
                </a:cubicBezTo>
                <a:close/>
              </a:path>
            </a:pathLst>
          </a:custGeom>
          <a:solidFill>
            <a:srgbClr val="DCF4DC">
              <a:alpha val="32000"/>
            </a:srgbClr>
          </a:solidFill>
          <a:ln w="38100">
            <a:solidFill>
              <a:srgbClr val="00206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2800" dirty="0">
                <a:solidFill>
                  <a:srgbClr val="000000"/>
                </a:solidFill>
                <a:latin typeface="Times New Roman" panose="02020603050405020304" pitchFamily="18" charset="0"/>
                <a:ea typeface="Aptos" panose="020B0004020202020204" pitchFamily="34" charset="0"/>
              </a:rPr>
              <a:t>L</a:t>
            </a:r>
            <a:r>
              <a:rPr lang="fr-FR" sz="2800" dirty="0">
                <a:solidFill>
                  <a:srgbClr val="000000"/>
                </a:solidFill>
                <a:effectLst/>
                <a:latin typeface="Times New Roman" panose="02020603050405020304" pitchFamily="18" charset="0"/>
                <a:ea typeface="Aptos" panose="020B0004020202020204" pitchFamily="34" charset="0"/>
              </a:rPr>
              <a:t>es élèves issus de milieux défavorisés sont modestement moins susceptibles de citer les activités du CA2 (i.e., </a:t>
            </a:r>
            <a:r>
              <a:rPr lang="fr-FR" sz="2800" i="1" dirty="0">
                <a:solidFill>
                  <a:srgbClr val="000000"/>
                </a:solidFill>
                <a:effectLst/>
                <a:latin typeface="Times New Roman" panose="02020603050405020304" pitchFamily="18" charset="0"/>
                <a:ea typeface="Aptos" panose="020B0004020202020204" pitchFamily="34" charset="0"/>
              </a:rPr>
              <a:t>activités de pleine nature</a:t>
            </a:r>
            <a:r>
              <a:rPr lang="fr-FR" sz="2800" dirty="0">
                <a:solidFill>
                  <a:srgbClr val="000000"/>
                </a:solidFill>
                <a:effectLst/>
                <a:latin typeface="Times New Roman" panose="02020603050405020304" pitchFamily="18" charset="0"/>
                <a:ea typeface="Aptos" panose="020B0004020202020204" pitchFamily="34" charset="0"/>
              </a:rPr>
              <a:t>), les sports de raquettes et les activités du CA3 parmi leurs activités préférées en EPS. </a:t>
            </a:r>
            <a:endParaRPr lang="fr-FR" sz="4000" dirty="0">
              <a:latin typeface="Milliard Book" panose="02010004040101010103" charset="0"/>
            </a:endParaRPr>
          </a:p>
        </p:txBody>
      </p:sp>
      <p:sp>
        <p:nvSpPr>
          <p:cNvPr id="6" name="ZoneTexte 10">
            <a:extLst>
              <a:ext uri="{FF2B5EF4-FFF2-40B4-BE49-F238E27FC236}">
                <a16:creationId xmlns:a16="http://schemas.microsoft.com/office/drawing/2014/main" id="{3302E7E0-324B-EDED-AE6F-9A60BC733BC3}"/>
              </a:ext>
            </a:extLst>
          </p:cNvPr>
          <p:cNvSpPr txBox="1"/>
          <p:nvPr/>
        </p:nvSpPr>
        <p:spPr>
          <a:xfrm>
            <a:off x="318118" y="2097068"/>
            <a:ext cx="432048" cy="544830"/>
          </a:xfrm>
          <a:custGeom>
            <a:avLst/>
            <a:gdLst>
              <a:gd name="connsiteX0" fmla="*/ 0 w 432048"/>
              <a:gd name="connsiteY0" fmla="*/ 72009 h 544830"/>
              <a:gd name="connsiteX1" fmla="*/ 72009 w 432048"/>
              <a:gd name="connsiteY1" fmla="*/ 0 h 544830"/>
              <a:gd name="connsiteX2" fmla="*/ 360039 w 432048"/>
              <a:gd name="connsiteY2" fmla="*/ 0 h 544830"/>
              <a:gd name="connsiteX3" fmla="*/ 432048 w 432048"/>
              <a:gd name="connsiteY3" fmla="*/ 72009 h 544830"/>
              <a:gd name="connsiteX4" fmla="*/ 432048 w 432048"/>
              <a:gd name="connsiteY4" fmla="*/ 472821 h 544830"/>
              <a:gd name="connsiteX5" fmla="*/ 360039 w 432048"/>
              <a:gd name="connsiteY5" fmla="*/ 544830 h 544830"/>
              <a:gd name="connsiteX6" fmla="*/ 72009 w 432048"/>
              <a:gd name="connsiteY6" fmla="*/ 544830 h 544830"/>
              <a:gd name="connsiteX7" fmla="*/ 0 w 432048"/>
              <a:gd name="connsiteY7" fmla="*/ 472821 h 544830"/>
              <a:gd name="connsiteX8" fmla="*/ 0 w 432048"/>
              <a:gd name="connsiteY8" fmla="*/ 72009 h 5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048" h="544830" fill="none" extrusionOk="0">
                <a:moveTo>
                  <a:pt x="0" y="72009"/>
                </a:moveTo>
                <a:cubicBezTo>
                  <a:pt x="2980" y="36676"/>
                  <a:pt x="32922" y="7061"/>
                  <a:pt x="72009" y="0"/>
                </a:cubicBezTo>
                <a:cubicBezTo>
                  <a:pt x="172623" y="-2538"/>
                  <a:pt x="245629" y="8857"/>
                  <a:pt x="360039" y="0"/>
                </a:cubicBezTo>
                <a:cubicBezTo>
                  <a:pt x="405577" y="-7162"/>
                  <a:pt x="429753" y="31353"/>
                  <a:pt x="432048" y="72009"/>
                </a:cubicBezTo>
                <a:cubicBezTo>
                  <a:pt x="412390" y="162447"/>
                  <a:pt x="448220" y="295960"/>
                  <a:pt x="432048" y="472821"/>
                </a:cubicBezTo>
                <a:cubicBezTo>
                  <a:pt x="428757" y="505882"/>
                  <a:pt x="400010" y="542094"/>
                  <a:pt x="360039" y="544830"/>
                </a:cubicBezTo>
                <a:cubicBezTo>
                  <a:pt x="290803" y="542756"/>
                  <a:pt x="186438" y="546475"/>
                  <a:pt x="72009" y="544830"/>
                </a:cubicBezTo>
                <a:cubicBezTo>
                  <a:pt x="26960" y="545047"/>
                  <a:pt x="3123" y="506961"/>
                  <a:pt x="0" y="472821"/>
                </a:cubicBezTo>
                <a:cubicBezTo>
                  <a:pt x="16411" y="343945"/>
                  <a:pt x="-1625" y="252714"/>
                  <a:pt x="0" y="72009"/>
                </a:cubicBezTo>
                <a:close/>
              </a:path>
              <a:path w="432048" h="544830" stroke="0" extrusionOk="0">
                <a:moveTo>
                  <a:pt x="0" y="72009"/>
                </a:moveTo>
                <a:cubicBezTo>
                  <a:pt x="-6057" y="28504"/>
                  <a:pt x="26124" y="2295"/>
                  <a:pt x="72009" y="0"/>
                </a:cubicBezTo>
                <a:cubicBezTo>
                  <a:pt x="202467" y="555"/>
                  <a:pt x="226363" y="1090"/>
                  <a:pt x="360039" y="0"/>
                </a:cubicBezTo>
                <a:cubicBezTo>
                  <a:pt x="395306" y="-3424"/>
                  <a:pt x="430560" y="35294"/>
                  <a:pt x="432048" y="72009"/>
                </a:cubicBezTo>
                <a:cubicBezTo>
                  <a:pt x="423707" y="269457"/>
                  <a:pt x="413172" y="298424"/>
                  <a:pt x="432048" y="472821"/>
                </a:cubicBezTo>
                <a:cubicBezTo>
                  <a:pt x="432805" y="511032"/>
                  <a:pt x="396298" y="544292"/>
                  <a:pt x="360039" y="544830"/>
                </a:cubicBezTo>
                <a:cubicBezTo>
                  <a:pt x="232784" y="542878"/>
                  <a:pt x="180503" y="545082"/>
                  <a:pt x="72009" y="544830"/>
                </a:cubicBezTo>
                <a:cubicBezTo>
                  <a:pt x="29269" y="549745"/>
                  <a:pt x="-2170" y="510073"/>
                  <a:pt x="0" y="472821"/>
                </a:cubicBezTo>
                <a:cubicBezTo>
                  <a:pt x="-15452" y="303866"/>
                  <a:pt x="-17036" y="155889"/>
                  <a:pt x="0" y="72009"/>
                </a:cubicBezTo>
                <a:close/>
              </a:path>
            </a:pathLst>
          </a:custGeom>
          <a:solidFill>
            <a:srgbClr val="DCF4DC">
              <a:alpha val="32000"/>
            </a:srgbClr>
          </a:solidFill>
          <a:ln w="38100">
            <a:solidFill>
              <a:srgbClr val="DF3A0B"/>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sz="2600" dirty="0">
                <a:latin typeface="Milliard Book" panose="02010004040101010103" charset="0"/>
              </a:rPr>
              <a:t>2</a:t>
            </a:r>
            <a:endParaRPr lang="fr-FR" sz="2600" dirty="0">
              <a:latin typeface="Alegreya" panose="00000500000000000000"/>
            </a:endParaRPr>
          </a:p>
        </p:txBody>
      </p:sp>
      <p:sp>
        <p:nvSpPr>
          <p:cNvPr id="11" name="ZoneTexte 10">
            <a:extLst>
              <a:ext uri="{FF2B5EF4-FFF2-40B4-BE49-F238E27FC236}">
                <a16:creationId xmlns:a16="http://schemas.microsoft.com/office/drawing/2014/main" id="{B8A95F6F-F989-E724-9511-B2243748AAF9}"/>
              </a:ext>
            </a:extLst>
          </p:cNvPr>
          <p:cNvSpPr txBox="1"/>
          <p:nvPr/>
        </p:nvSpPr>
        <p:spPr>
          <a:xfrm>
            <a:off x="281438" y="5225587"/>
            <a:ext cx="432048" cy="544830"/>
          </a:xfrm>
          <a:custGeom>
            <a:avLst/>
            <a:gdLst>
              <a:gd name="connsiteX0" fmla="*/ 0 w 432048"/>
              <a:gd name="connsiteY0" fmla="*/ 72009 h 544830"/>
              <a:gd name="connsiteX1" fmla="*/ 72009 w 432048"/>
              <a:gd name="connsiteY1" fmla="*/ 0 h 544830"/>
              <a:gd name="connsiteX2" fmla="*/ 360039 w 432048"/>
              <a:gd name="connsiteY2" fmla="*/ 0 h 544830"/>
              <a:gd name="connsiteX3" fmla="*/ 432048 w 432048"/>
              <a:gd name="connsiteY3" fmla="*/ 72009 h 544830"/>
              <a:gd name="connsiteX4" fmla="*/ 432048 w 432048"/>
              <a:gd name="connsiteY4" fmla="*/ 472821 h 544830"/>
              <a:gd name="connsiteX5" fmla="*/ 360039 w 432048"/>
              <a:gd name="connsiteY5" fmla="*/ 544830 h 544830"/>
              <a:gd name="connsiteX6" fmla="*/ 72009 w 432048"/>
              <a:gd name="connsiteY6" fmla="*/ 544830 h 544830"/>
              <a:gd name="connsiteX7" fmla="*/ 0 w 432048"/>
              <a:gd name="connsiteY7" fmla="*/ 472821 h 544830"/>
              <a:gd name="connsiteX8" fmla="*/ 0 w 432048"/>
              <a:gd name="connsiteY8" fmla="*/ 72009 h 5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048" h="544830" fill="none" extrusionOk="0">
                <a:moveTo>
                  <a:pt x="0" y="72009"/>
                </a:moveTo>
                <a:cubicBezTo>
                  <a:pt x="2980" y="36676"/>
                  <a:pt x="32922" y="7061"/>
                  <a:pt x="72009" y="0"/>
                </a:cubicBezTo>
                <a:cubicBezTo>
                  <a:pt x="172623" y="-2538"/>
                  <a:pt x="245629" y="8857"/>
                  <a:pt x="360039" y="0"/>
                </a:cubicBezTo>
                <a:cubicBezTo>
                  <a:pt x="405577" y="-7162"/>
                  <a:pt x="429753" y="31353"/>
                  <a:pt x="432048" y="72009"/>
                </a:cubicBezTo>
                <a:cubicBezTo>
                  <a:pt x="412390" y="162447"/>
                  <a:pt x="448220" y="295960"/>
                  <a:pt x="432048" y="472821"/>
                </a:cubicBezTo>
                <a:cubicBezTo>
                  <a:pt x="428757" y="505882"/>
                  <a:pt x="400010" y="542094"/>
                  <a:pt x="360039" y="544830"/>
                </a:cubicBezTo>
                <a:cubicBezTo>
                  <a:pt x="290803" y="542756"/>
                  <a:pt x="186438" y="546475"/>
                  <a:pt x="72009" y="544830"/>
                </a:cubicBezTo>
                <a:cubicBezTo>
                  <a:pt x="26960" y="545047"/>
                  <a:pt x="3123" y="506961"/>
                  <a:pt x="0" y="472821"/>
                </a:cubicBezTo>
                <a:cubicBezTo>
                  <a:pt x="16411" y="343945"/>
                  <a:pt x="-1625" y="252714"/>
                  <a:pt x="0" y="72009"/>
                </a:cubicBezTo>
                <a:close/>
              </a:path>
              <a:path w="432048" h="544830" stroke="0" extrusionOk="0">
                <a:moveTo>
                  <a:pt x="0" y="72009"/>
                </a:moveTo>
                <a:cubicBezTo>
                  <a:pt x="-6057" y="28504"/>
                  <a:pt x="26124" y="2295"/>
                  <a:pt x="72009" y="0"/>
                </a:cubicBezTo>
                <a:cubicBezTo>
                  <a:pt x="202467" y="555"/>
                  <a:pt x="226363" y="1090"/>
                  <a:pt x="360039" y="0"/>
                </a:cubicBezTo>
                <a:cubicBezTo>
                  <a:pt x="395306" y="-3424"/>
                  <a:pt x="430560" y="35294"/>
                  <a:pt x="432048" y="72009"/>
                </a:cubicBezTo>
                <a:cubicBezTo>
                  <a:pt x="423707" y="269457"/>
                  <a:pt x="413172" y="298424"/>
                  <a:pt x="432048" y="472821"/>
                </a:cubicBezTo>
                <a:cubicBezTo>
                  <a:pt x="432805" y="511032"/>
                  <a:pt x="396298" y="544292"/>
                  <a:pt x="360039" y="544830"/>
                </a:cubicBezTo>
                <a:cubicBezTo>
                  <a:pt x="232784" y="542878"/>
                  <a:pt x="180503" y="545082"/>
                  <a:pt x="72009" y="544830"/>
                </a:cubicBezTo>
                <a:cubicBezTo>
                  <a:pt x="29269" y="549745"/>
                  <a:pt x="-2170" y="510073"/>
                  <a:pt x="0" y="472821"/>
                </a:cubicBezTo>
                <a:cubicBezTo>
                  <a:pt x="-15452" y="303866"/>
                  <a:pt x="-17036" y="155889"/>
                  <a:pt x="0" y="72009"/>
                </a:cubicBezTo>
                <a:close/>
              </a:path>
            </a:pathLst>
          </a:custGeom>
          <a:solidFill>
            <a:srgbClr val="DCF4DC">
              <a:alpha val="32000"/>
            </a:srgbClr>
          </a:solidFill>
          <a:ln w="38100">
            <a:solidFill>
              <a:srgbClr val="DF3A0B"/>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sz="2600" dirty="0">
                <a:latin typeface="Milliard Book" panose="02010004040101010103" charset="0"/>
              </a:rPr>
              <a:t>3</a:t>
            </a:r>
            <a:endParaRPr lang="fr-FR" sz="2600" dirty="0">
              <a:latin typeface="Alegreya" panose="00000500000000000000"/>
            </a:endParaRPr>
          </a:p>
        </p:txBody>
      </p:sp>
      <p:sp>
        <p:nvSpPr>
          <p:cNvPr id="12" name="ZoneTexte 10">
            <a:extLst>
              <a:ext uri="{FF2B5EF4-FFF2-40B4-BE49-F238E27FC236}">
                <a16:creationId xmlns:a16="http://schemas.microsoft.com/office/drawing/2014/main" id="{86E20043-D120-4CE0-BDB7-25A116CCB642}"/>
              </a:ext>
            </a:extLst>
          </p:cNvPr>
          <p:cNvSpPr txBox="1"/>
          <p:nvPr/>
        </p:nvSpPr>
        <p:spPr>
          <a:xfrm>
            <a:off x="895497" y="4954800"/>
            <a:ext cx="7387949" cy="1055608"/>
          </a:xfrm>
          <a:custGeom>
            <a:avLst/>
            <a:gdLst>
              <a:gd name="connsiteX0" fmla="*/ 0 w 7387949"/>
              <a:gd name="connsiteY0" fmla="*/ 175938 h 1055608"/>
              <a:gd name="connsiteX1" fmla="*/ 175938 w 7387949"/>
              <a:gd name="connsiteY1" fmla="*/ 0 h 1055608"/>
              <a:gd name="connsiteX2" fmla="*/ 815581 w 7387949"/>
              <a:gd name="connsiteY2" fmla="*/ 0 h 1055608"/>
              <a:gd name="connsiteX3" fmla="*/ 1525585 w 7387949"/>
              <a:gd name="connsiteY3" fmla="*/ 0 h 1055608"/>
              <a:gd name="connsiteX4" fmla="*/ 2024506 w 7387949"/>
              <a:gd name="connsiteY4" fmla="*/ 0 h 1055608"/>
              <a:gd name="connsiteX5" fmla="*/ 2453067 w 7387949"/>
              <a:gd name="connsiteY5" fmla="*/ 0 h 1055608"/>
              <a:gd name="connsiteX6" fmla="*/ 2951989 w 7387949"/>
              <a:gd name="connsiteY6" fmla="*/ 0 h 1055608"/>
              <a:gd name="connsiteX7" fmla="*/ 3521271 w 7387949"/>
              <a:gd name="connsiteY7" fmla="*/ 0 h 1055608"/>
              <a:gd name="connsiteX8" fmla="*/ 4160914 w 7387949"/>
              <a:gd name="connsiteY8" fmla="*/ 0 h 1055608"/>
              <a:gd name="connsiteX9" fmla="*/ 4659835 w 7387949"/>
              <a:gd name="connsiteY9" fmla="*/ 0 h 1055608"/>
              <a:gd name="connsiteX10" fmla="*/ 5440200 w 7387949"/>
              <a:gd name="connsiteY10" fmla="*/ 0 h 1055608"/>
              <a:gd name="connsiteX11" fmla="*/ 6079843 w 7387949"/>
              <a:gd name="connsiteY11" fmla="*/ 0 h 1055608"/>
              <a:gd name="connsiteX12" fmla="*/ 7212011 w 7387949"/>
              <a:gd name="connsiteY12" fmla="*/ 0 h 1055608"/>
              <a:gd name="connsiteX13" fmla="*/ 7387949 w 7387949"/>
              <a:gd name="connsiteY13" fmla="*/ 175938 h 1055608"/>
              <a:gd name="connsiteX14" fmla="*/ 7387949 w 7387949"/>
              <a:gd name="connsiteY14" fmla="*/ 541879 h 1055608"/>
              <a:gd name="connsiteX15" fmla="*/ 7387949 w 7387949"/>
              <a:gd name="connsiteY15" fmla="*/ 879670 h 1055608"/>
              <a:gd name="connsiteX16" fmla="*/ 7212011 w 7387949"/>
              <a:gd name="connsiteY16" fmla="*/ 1055608 h 1055608"/>
              <a:gd name="connsiteX17" fmla="*/ 6502007 w 7387949"/>
              <a:gd name="connsiteY17" fmla="*/ 1055608 h 1055608"/>
              <a:gd name="connsiteX18" fmla="*/ 5862364 w 7387949"/>
              <a:gd name="connsiteY18" fmla="*/ 1055608 h 1055608"/>
              <a:gd name="connsiteX19" fmla="*/ 5082000 w 7387949"/>
              <a:gd name="connsiteY19" fmla="*/ 1055608 h 1055608"/>
              <a:gd name="connsiteX20" fmla="*/ 4512718 w 7387949"/>
              <a:gd name="connsiteY20" fmla="*/ 1055608 h 1055608"/>
              <a:gd name="connsiteX21" fmla="*/ 4013796 w 7387949"/>
              <a:gd name="connsiteY21" fmla="*/ 1055608 h 1055608"/>
              <a:gd name="connsiteX22" fmla="*/ 3374153 w 7387949"/>
              <a:gd name="connsiteY22" fmla="*/ 1055608 h 1055608"/>
              <a:gd name="connsiteX23" fmla="*/ 2664149 w 7387949"/>
              <a:gd name="connsiteY23" fmla="*/ 1055608 h 1055608"/>
              <a:gd name="connsiteX24" fmla="*/ 1883785 w 7387949"/>
              <a:gd name="connsiteY24" fmla="*/ 1055608 h 1055608"/>
              <a:gd name="connsiteX25" fmla="*/ 1173781 w 7387949"/>
              <a:gd name="connsiteY25" fmla="*/ 1055608 h 1055608"/>
              <a:gd name="connsiteX26" fmla="*/ 175938 w 7387949"/>
              <a:gd name="connsiteY26" fmla="*/ 1055608 h 1055608"/>
              <a:gd name="connsiteX27" fmla="*/ 0 w 7387949"/>
              <a:gd name="connsiteY27" fmla="*/ 879670 h 1055608"/>
              <a:gd name="connsiteX28" fmla="*/ 0 w 7387949"/>
              <a:gd name="connsiteY28" fmla="*/ 527804 h 1055608"/>
              <a:gd name="connsiteX29" fmla="*/ 0 w 7387949"/>
              <a:gd name="connsiteY29" fmla="*/ 175938 h 105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87949" h="1055608" fill="none" extrusionOk="0">
                <a:moveTo>
                  <a:pt x="0" y="175938"/>
                </a:moveTo>
                <a:cubicBezTo>
                  <a:pt x="8445" y="86601"/>
                  <a:pt x="89172" y="-6219"/>
                  <a:pt x="175938" y="0"/>
                </a:cubicBezTo>
                <a:cubicBezTo>
                  <a:pt x="410387" y="-5960"/>
                  <a:pt x="596508" y="-31320"/>
                  <a:pt x="815581" y="0"/>
                </a:cubicBezTo>
                <a:cubicBezTo>
                  <a:pt x="1034654" y="31320"/>
                  <a:pt x="1221547" y="6549"/>
                  <a:pt x="1525585" y="0"/>
                </a:cubicBezTo>
                <a:cubicBezTo>
                  <a:pt x="1829623" y="-6549"/>
                  <a:pt x="1838965" y="8111"/>
                  <a:pt x="2024506" y="0"/>
                </a:cubicBezTo>
                <a:cubicBezTo>
                  <a:pt x="2210047" y="-8111"/>
                  <a:pt x="2259707" y="5853"/>
                  <a:pt x="2453067" y="0"/>
                </a:cubicBezTo>
                <a:cubicBezTo>
                  <a:pt x="2646427" y="-5853"/>
                  <a:pt x="2844912" y="24032"/>
                  <a:pt x="2951989" y="0"/>
                </a:cubicBezTo>
                <a:cubicBezTo>
                  <a:pt x="3059066" y="-24032"/>
                  <a:pt x="3249122" y="-11443"/>
                  <a:pt x="3521271" y="0"/>
                </a:cubicBezTo>
                <a:cubicBezTo>
                  <a:pt x="3793420" y="11443"/>
                  <a:pt x="3933024" y="-30155"/>
                  <a:pt x="4160914" y="0"/>
                </a:cubicBezTo>
                <a:cubicBezTo>
                  <a:pt x="4388804" y="30155"/>
                  <a:pt x="4458653" y="14452"/>
                  <a:pt x="4659835" y="0"/>
                </a:cubicBezTo>
                <a:cubicBezTo>
                  <a:pt x="4861017" y="-14452"/>
                  <a:pt x="5054030" y="-8710"/>
                  <a:pt x="5440200" y="0"/>
                </a:cubicBezTo>
                <a:cubicBezTo>
                  <a:pt x="5826370" y="8710"/>
                  <a:pt x="5799212" y="-24184"/>
                  <a:pt x="6079843" y="0"/>
                </a:cubicBezTo>
                <a:cubicBezTo>
                  <a:pt x="6360474" y="24184"/>
                  <a:pt x="6732030" y="31980"/>
                  <a:pt x="7212011" y="0"/>
                </a:cubicBezTo>
                <a:cubicBezTo>
                  <a:pt x="7296543" y="-14457"/>
                  <a:pt x="7395956" y="70107"/>
                  <a:pt x="7387949" y="175938"/>
                </a:cubicBezTo>
                <a:cubicBezTo>
                  <a:pt x="7371271" y="283578"/>
                  <a:pt x="7374284" y="459785"/>
                  <a:pt x="7387949" y="541879"/>
                </a:cubicBezTo>
                <a:cubicBezTo>
                  <a:pt x="7401614" y="623973"/>
                  <a:pt x="7375264" y="769391"/>
                  <a:pt x="7387949" y="879670"/>
                </a:cubicBezTo>
                <a:cubicBezTo>
                  <a:pt x="7388415" y="972125"/>
                  <a:pt x="7314031" y="1041263"/>
                  <a:pt x="7212011" y="1055608"/>
                </a:cubicBezTo>
                <a:cubicBezTo>
                  <a:pt x="6860119" y="1088582"/>
                  <a:pt x="6744588" y="1067919"/>
                  <a:pt x="6502007" y="1055608"/>
                </a:cubicBezTo>
                <a:cubicBezTo>
                  <a:pt x="6259426" y="1043297"/>
                  <a:pt x="6021565" y="1047578"/>
                  <a:pt x="5862364" y="1055608"/>
                </a:cubicBezTo>
                <a:cubicBezTo>
                  <a:pt x="5703163" y="1063638"/>
                  <a:pt x="5285107" y="1055335"/>
                  <a:pt x="5082000" y="1055608"/>
                </a:cubicBezTo>
                <a:cubicBezTo>
                  <a:pt x="4878893" y="1055881"/>
                  <a:pt x="4785866" y="1070871"/>
                  <a:pt x="4512718" y="1055608"/>
                </a:cubicBezTo>
                <a:cubicBezTo>
                  <a:pt x="4239570" y="1040345"/>
                  <a:pt x="4200863" y="1067831"/>
                  <a:pt x="4013796" y="1055608"/>
                </a:cubicBezTo>
                <a:cubicBezTo>
                  <a:pt x="3826729" y="1043385"/>
                  <a:pt x="3607845" y="1069732"/>
                  <a:pt x="3374153" y="1055608"/>
                </a:cubicBezTo>
                <a:cubicBezTo>
                  <a:pt x="3140461" y="1041484"/>
                  <a:pt x="2878904" y="1080917"/>
                  <a:pt x="2664149" y="1055608"/>
                </a:cubicBezTo>
                <a:cubicBezTo>
                  <a:pt x="2449394" y="1030299"/>
                  <a:pt x="2201397" y="1040573"/>
                  <a:pt x="1883785" y="1055608"/>
                </a:cubicBezTo>
                <a:cubicBezTo>
                  <a:pt x="1566173" y="1070643"/>
                  <a:pt x="1452509" y="1056857"/>
                  <a:pt x="1173781" y="1055608"/>
                </a:cubicBezTo>
                <a:cubicBezTo>
                  <a:pt x="895053" y="1054359"/>
                  <a:pt x="662061" y="1066927"/>
                  <a:pt x="175938" y="1055608"/>
                </a:cubicBezTo>
                <a:cubicBezTo>
                  <a:pt x="58349" y="1053657"/>
                  <a:pt x="-10556" y="981462"/>
                  <a:pt x="0" y="879670"/>
                </a:cubicBezTo>
                <a:cubicBezTo>
                  <a:pt x="-7211" y="806470"/>
                  <a:pt x="12491" y="680932"/>
                  <a:pt x="0" y="527804"/>
                </a:cubicBezTo>
                <a:cubicBezTo>
                  <a:pt x="-12491" y="374676"/>
                  <a:pt x="4326" y="255723"/>
                  <a:pt x="0" y="175938"/>
                </a:cubicBezTo>
                <a:close/>
              </a:path>
              <a:path w="7387949" h="1055608" stroke="0" extrusionOk="0">
                <a:moveTo>
                  <a:pt x="0" y="175938"/>
                </a:moveTo>
                <a:cubicBezTo>
                  <a:pt x="-4992" y="75691"/>
                  <a:pt x="74888" y="1457"/>
                  <a:pt x="175938" y="0"/>
                </a:cubicBezTo>
                <a:cubicBezTo>
                  <a:pt x="359387" y="5506"/>
                  <a:pt x="621256" y="12454"/>
                  <a:pt x="956302" y="0"/>
                </a:cubicBezTo>
                <a:cubicBezTo>
                  <a:pt x="1291348" y="-12454"/>
                  <a:pt x="1319244" y="-6043"/>
                  <a:pt x="1525585" y="0"/>
                </a:cubicBezTo>
                <a:cubicBezTo>
                  <a:pt x="1731926" y="6043"/>
                  <a:pt x="1837770" y="-13775"/>
                  <a:pt x="2024506" y="0"/>
                </a:cubicBezTo>
                <a:cubicBezTo>
                  <a:pt x="2211242" y="13775"/>
                  <a:pt x="2423129" y="-16211"/>
                  <a:pt x="2734510" y="0"/>
                </a:cubicBezTo>
                <a:cubicBezTo>
                  <a:pt x="3045891" y="16211"/>
                  <a:pt x="3138372" y="25021"/>
                  <a:pt x="3303792" y="0"/>
                </a:cubicBezTo>
                <a:cubicBezTo>
                  <a:pt x="3469212" y="-25021"/>
                  <a:pt x="3701351" y="24099"/>
                  <a:pt x="4084157" y="0"/>
                </a:cubicBezTo>
                <a:cubicBezTo>
                  <a:pt x="4466963" y="-24099"/>
                  <a:pt x="4342201" y="-6102"/>
                  <a:pt x="4583078" y="0"/>
                </a:cubicBezTo>
                <a:cubicBezTo>
                  <a:pt x="4823955" y="6102"/>
                  <a:pt x="5158956" y="-17441"/>
                  <a:pt x="5363443" y="0"/>
                </a:cubicBezTo>
                <a:cubicBezTo>
                  <a:pt x="5567931" y="17441"/>
                  <a:pt x="5618713" y="-3260"/>
                  <a:pt x="5792004" y="0"/>
                </a:cubicBezTo>
                <a:cubicBezTo>
                  <a:pt x="5965295" y="3260"/>
                  <a:pt x="6288745" y="-30591"/>
                  <a:pt x="6431647" y="0"/>
                </a:cubicBezTo>
                <a:cubicBezTo>
                  <a:pt x="6574549" y="30591"/>
                  <a:pt x="6999532" y="153"/>
                  <a:pt x="7212011" y="0"/>
                </a:cubicBezTo>
                <a:cubicBezTo>
                  <a:pt x="7313787" y="-4554"/>
                  <a:pt x="7390118" y="77371"/>
                  <a:pt x="7387949" y="175938"/>
                </a:cubicBezTo>
                <a:cubicBezTo>
                  <a:pt x="7370853" y="311322"/>
                  <a:pt x="7391029" y="439047"/>
                  <a:pt x="7387949" y="527804"/>
                </a:cubicBezTo>
                <a:cubicBezTo>
                  <a:pt x="7384869" y="616561"/>
                  <a:pt x="7372120" y="806210"/>
                  <a:pt x="7387949" y="879670"/>
                </a:cubicBezTo>
                <a:cubicBezTo>
                  <a:pt x="7381251" y="970527"/>
                  <a:pt x="7296096" y="1036051"/>
                  <a:pt x="7212011" y="1055608"/>
                </a:cubicBezTo>
                <a:cubicBezTo>
                  <a:pt x="7035177" y="1049910"/>
                  <a:pt x="6772967" y="1077689"/>
                  <a:pt x="6502007" y="1055608"/>
                </a:cubicBezTo>
                <a:cubicBezTo>
                  <a:pt x="6231047" y="1033527"/>
                  <a:pt x="6165578" y="1054571"/>
                  <a:pt x="6073446" y="1055608"/>
                </a:cubicBezTo>
                <a:cubicBezTo>
                  <a:pt x="5981314" y="1056645"/>
                  <a:pt x="5680875" y="1039064"/>
                  <a:pt x="5574525" y="1055608"/>
                </a:cubicBezTo>
                <a:cubicBezTo>
                  <a:pt x="5468175" y="1072152"/>
                  <a:pt x="5170872" y="1021160"/>
                  <a:pt x="4794160" y="1055608"/>
                </a:cubicBezTo>
                <a:cubicBezTo>
                  <a:pt x="4417449" y="1090056"/>
                  <a:pt x="4349282" y="1061951"/>
                  <a:pt x="4154517" y="1055608"/>
                </a:cubicBezTo>
                <a:cubicBezTo>
                  <a:pt x="3959752" y="1049265"/>
                  <a:pt x="3782842" y="1045527"/>
                  <a:pt x="3655596" y="1055608"/>
                </a:cubicBezTo>
                <a:cubicBezTo>
                  <a:pt x="3528350" y="1065689"/>
                  <a:pt x="3200427" y="1085029"/>
                  <a:pt x="3015953" y="1055608"/>
                </a:cubicBezTo>
                <a:cubicBezTo>
                  <a:pt x="2831479" y="1026187"/>
                  <a:pt x="2759262" y="1062196"/>
                  <a:pt x="2587392" y="1055608"/>
                </a:cubicBezTo>
                <a:cubicBezTo>
                  <a:pt x="2415522" y="1049020"/>
                  <a:pt x="2369346" y="1036296"/>
                  <a:pt x="2158831" y="1055608"/>
                </a:cubicBezTo>
                <a:cubicBezTo>
                  <a:pt x="1948316" y="1074920"/>
                  <a:pt x="1660604" y="1070220"/>
                  <a:pt x="1519188" y="1055608"/>
                </a:cubicBezTo>
                <a:cubicBezTo>
                  <a:pt x="1377772" y="1040996"/>
                  <a:pt x="1197366" y="1042592"/>
                  <a:pt x="1020267" y="1055608"/>
                </a:cubicBezTo>
                <a:cubicBezTo>
                  <a:pt x="843168" y="1068624"/>
                  <a:pt x="575235" y="1090417"/>
                  <a:pt x="175938" y="1055608"/>
                </a:cubicBezTo>
                <a:cubicBezTo>
                  <a:pt x="92577" y="1052580"/>
                  <a:pt x="12930" y="987491"/>
                  <a:pt x="0" y="879670"/>
                </a:cubicBezTo>
                <a:cubicBezTo>
                  <a:pt x="7473" y="766090"/>
                  <a:pt x="-16002" y="659848"/>
                  <a:pt x="0" y="513729"/>
                </a:cubicBezTo>
                <a:cubicBezTo>
                  <a:pt x="16002" y="367610"/>
                  <a:pt x="1666" y="285294"/>
                  <a:pt x="0" y="175938"/>
                </a:cubicBezTo>
                <a:close/>
              </a:path>
            </a:pathLst>
          </a:custGeom>
          <a:solidFill>
            <a:srgbClr val="DCF4DC">
              <a:alpha val="32000"/>
            </a:srgbClr>
          </a:solidFill>
          <a:ln w="38100">
            <a:solidFill>
              <a:srgbClr val="00206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2800" dirty="0">
                <a:solidFill>
                  <a:srgbClr val="000000"/>
                </a:solidFill>
                <a:latin typeface="Times New Roman" panose="02020603050405020304" pitchFamily="18" charset="0"/>
                <a:ea typeface="Aptos" panose="020B0004020202020204" pitchFamily="34" charset="0"/>
              </a:rPr>
              <a:t>Les filles défavorisées grandes perdantes  des programmations ?</a:t>
            </a:r>
            <a:endParaRPr lang="fr-FR" sz="4000" dirty="0">
              <a:latin typeface="Milliard Book" panose="02010004040101010103" charset="0"/>
            </a:endParaRPr>
          </a:p>
        </p:txBody>
      </p:sp>
      <p:sp>
        <p:nvSpPr>
          <p:cNvPr id="13" name="ZoneTexte 12">
            <a:extLst>
              <a:ext uri="{FF2B5EF4-FFF2-40B4-BE49-F238E27FC236}">
                <a16:creationId xmlns:a16="http://schemas.microsoft.com/office/drawing/2014/main" id="{43F9F6F7-B470-4700-5AA1-BEF78AC9D4BC}"/>
              </a:ext>
            </a:extLst>
          </p:cNvPr>
          <p:cNvSpPr txBox="1"/>
          <p:nvPr/>
        </p:nvSpPr>
        <p:spPr>
          <a:xfrm>
            <a:off x="318118" y="6148508"/>
            <a:ext cx="432048" cy="544830"/>
          </a:xfrm>
          <a:custGeom>
            <a:avLst/>
            <a:gdLst>
              <a:gd name="connsiteX0" fmla="*/ 0 w 432048"/>
              <a:gd name="connsiteY0" fmla="*/ 72009 h 544830"/>
              <a:gd name="connsiteX1" fmla="*/ 72009 w 432048"/>
              <a:gd name="connsiteY1" fmla="*/ 0 h 544830"/>
              <a:gd name="connsiteX2" fmla="*/ 360039 w 432048"/>
              <a:gd name="connsiteY2" fmla="*/ 0 h 544830"/>
              <a:gd name="connsiteX3" fmla="*/ 432048 w 432048"/>
              <a:gd name="connsiteY3" fmla="*/ 72009 h 544830"/>
              <a:gd name="connsiteX4" fmla="*/ 432048 w 432048"/>
              <a:gd name="connsiteY4" fmla="*/ 472821 h 544830"/>
              <a:gd name="connsiteX5" fmla="*/ 360039 w 432048"/>
              <a:gd name="connsiteY5" fmla="*/ 544830 h 544830"/>
              <a:gd name="connsiteX6" fmla="*/ 72009 w 432048"/>
              <a:gd name="connsiteY6" fmla="*/ 544830 h 544830"/>
              <a:gd name="connsiteX7" fmla="*/ 0 w 432048"/>
              <a:gd name="connsiteY7" fmla="*/ 472821 h 544830"/>
              <a:gd name="connsiteX8" fmla="*/ 0 w 432048"/>
              <a:gd name="connsiteY8" fmla="*/ 72009 h 5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048" h="544830" fill="none" extrusionOk="0">
                <a:moveTo>
                  <a:pt x="0" y="72009"/>
                </a:moveTo>
                <a:cubicBezTo>
                  <a:pt x="2980" y="36676"/>
                  <a:pt x="32922" y="7061"/>
                  <a:pt x="72009" y="0"/>
                </a:cubicBezTo>
                <a:cubicBezTo>
                  <a:pt x="172623" y="-2538"/>
                  <a:pt x="245629" y="8857"/>
                  <a:pt x="360039" y="0"/>
                </a:cubicBezTo>
                <a:cubicBezTo>
                  <a:pt x="405577" y="-7162"/>
                  <a:pt x="429753" y="31353"/>
                  <a:pt x="432048" y="72009"/>
                </a:cubicBezTo>
                <a:cubicBezTo>
                  <a:pt x="412390" y="162447"/>
                  <a:pt x="448220" y="295960"/>
                  <a:pt x="432048" y="472821"/>
                </a:cubicBezTo>
                <a:cubicBezTo>
                  <a:pt x="428757" y="505882"/>
                  <a:pt x="400010" y="542094"/>
                  <a:pt x="360039" y="544830"/>
                </a:cubicBezTo>
                <a:cubicBezTo>
                  <a:pt x="290803" y="542756"/>
                  <a:pt x="186438" y="546475"/>
                  <a:pt x="72009" y="544830"/>
                </a:cubicBezTo>
                <a:cubicBezTo>
                  <a:pt x="26960" y="545047"/>
                  <a:pt x="3123" y="506961"/>
                  <a:pt x="0" y="472821"/>
                </a:cubicBezTo>
                <a:cubicBezTo>
                  <a:pt x="16411" y="343945"/>
                  <a:pt x="-1625" y="252714"/>
                  <a:pt x="0" y="72009"/>
                </a:cubicBezTo>
                <a:close/>
              </a:path>
              <a:path w="432048" h="544830" stroke="0" extrusionOk="0">
                <a:moveTo>
                  <a:pt x="0" y="72009"/>
                </a:moveTo>
                <a:cubicBezTo>
                  <a:pt x="-6057" y="28504"/>
                  <a:pt x="26124" y="2295"/>
                  <a:pt x="72009" y="0"/>
                </a:cubicBezTo>
                <a:cubicBezTo>
                  <a:pt x="202467" y="555"/>
                  <a:pt x="226363" y="1090"/>
                  <a:pt x="360039" y="0"/>
                </a:cubicBezTo>
                <a:cubicBezTo>
                  <a:pt x="395306" y="-3424"/>
                  <a:pt x="430560" y="35294"/>
                  <a:pt x="432048" y="72009"/>
                </a:cubicBezTo>
                <a:cubicBezTo>
                  <a:pt x="423707" y="269457"/>
                  <a:pt x="413172" y="298424"/>
                  <a:pt x="432048" y="472821"/>
                </a:cubicBezTo>
                <a:cubicBezTo>
                  <a:pt x="432805" y="511032"/>
                  <a:pt x="396298" y="544292"/>
                  <a:pt x="360039" y="544830"/>
                </a:cubicBezTo>
                <a:cubicBezTo>
                  <a:pt x="232784" y="542878"/>
                  <a:pt x="180503" y="545082"/>
                  <a:pt x="72009" y="544830"/>
                </a:cubicBezTo>
                <a:cubicBezTo>
                  <a:pt x="29269" y="549745"/>
                  <a:pt x="-2170" y="510073"/>
                  <a:pt x="0" y="472821"/>
                </a:cubicBezTo>
                <a:cubicBezTo>
                  <a:pt x="-15452" y="303866"/>
                  <a:pt x="-17036" y="155889"/>
                  <a:pt x="0" y="72009"/>
                </a:cubicBezTo>
                <a:close/>
              </a:path>
            </a:pathLst>
          </a:custGeom>
          <a:solidFill>
            <a:srgbClr val="DCF4DC">
              <a:alpha val="32000"/>
            </a:srgbClr>
          </a:solidFill>
          <a:ln w="38100">
            <a:solidFill>
              <a:srgbClr val="DF3A0B"/>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sz="2600" dirty="0">
                <a:latin typeface="Milliard Book" panose="02010004040101010103" charset="0"/>
              </a:rPr>
              <a:t>4</a:t>
            </a:r>
            <a:endParaRPr lang="fr-FR" sz="2600" dirty="0">
              <a:latin typeface="Alegreya" panose="00000500000000000000"/>
            </a:endParaRPr>
          </a:p>
        </p:txBody>
      </p:sp>
      <p:sp>
        <p:nvSpPr>
          <p:cNvPr id="14" name="ZoneTexte 10">
            <a:extLst>
              <a:ext uri="{FF2B5EF4-FFF2-40B4-BE49-F238E27FC236}">
                <a16:creationId xmlns:a16="http://schemas.microsoft.com/office/drawing/2014/main" id="{3B8665EE-6F8E-9C46-A951-67A89BAA2192}"/>
              </a:ext>
            </a:extLst>
          </p:cNvPr>
          <p:cNvSpPr txBox="1"/>
          <p:nvPr/>
        </p:nvSpPr>
        <p:spPr>
          <a:xfrm>
            <a:off x="862150" y="6154031"/>
            <a:ext cx="7387949" cy="578882"/>
          </a:xfrm>
          <a:custGeom>
            <a:avLst/>
            <a:gdLst>
              <a:gd name="connsiteX0" fmla="*/ 0 w 7387949"/>
              <a:gd name="connsiteY0" fmla="*/ 96482 h 578882"/>
              <a:gd name="connsiteX1" fmla="*/ 96482 w 7387949"/>
              <a:gd name="connsiteY1" fmla="*/ 0 h 578882"/>
              <a:gd name="connsiteX2" fmla="*/ 822521 w 7387949"/>
              <a:gd name="connsiteY2" fmla="*/ 0 h 578882"/>
              <a:gd name="connsiteX3" fmla="*/ 1260761 w 7387949"/>
              <a:gd name="connsiteY3" fmla="*/ 0 h 578882"/>
              <a:gd name="connsiteX4" fmla="*/ 1770951 w 7387949"/>
              <a:gd name="connsiteY4" fmla="*/ 0 h 578882"/>
              <a:gd name="connsiteX5" fmla="*/ 2496991 w 7387949"/>
              <a:gd name="connsiteY5" fmla="*/ 0 h 578882"/>
              <a:gd name="connsiteX6" fmla="*/ 3007180 w 7387949"/>
              <a:gd name="connsiteY6" fmla="*/ 0 h 578882"/>
              <a:gd name="connsiteX7" fmla="*/ 3445420 w 7387949"/>
              <a:gd name="connsiteY7" fmla="*/ 0 h 578882"/>
              <a:gd name="connsiteX8" fmla="*/ 3955610 w 7387949"/>
              <a:gd name="connsiteY8" fmla="*/ 0 h 578882"/>
              <a:gd name="connsiteX9" fmla="*/ 4537750 w 7387949"/>
              <a:gd name="connsiteY9" fmla="*/ 0 h 578882"/>
              <a:gd name="connsiteX10" fmla="*/ 5191840 w 7387949"/>
              <a:gd name="connsiteY10" fmla="*/ 0 h 578882"/>
              <a:gd name="connsiteX11" fmla="*/ 5702029 w 7387949"/>
              <a:gd name="connsiteY11" fmla="*/ 0 h 578882"/>
              <a:gd name="connsiteX12" fmla="*/ 6500019 w 7387949"/>
              <a:gd name="connsiteY12" fmla="*/ 0 h 578882"/>
              <a:gd name="connsiteX13" fmla="*/ 7291467 w 7387949"/>
              <a:gd name="connsiteY13" fmla="*/ 0 h 578882"/>
              <a:gd name="connsiteX14" fmla="*/ 7387949 w 7387949"/>
              <a:gd name="connsiteY14" fmla="*/ 96482 h 578882"/>
              <a:gd name="connsiteX15" fmla="*/ 7387949 w 7387949"/>
              <a:gd name="connsiteY15" fmla="*/ 482400 h 578882"/>
              <a:gd name="connsiteX16" fmla="*/ 7291467 w 7387949"/>
              <a:gd name="connsiteY16" fmla="*/ 578882 h 578882"/>
              <a:gd name="connsiteX17" fmla="*/ 6709327 w 7387949"/>
              <a:gd name="connsiteY17" fmla="*/ 578882 h 578882"/>
              <a:gd name="connsiteX18" fmla="*/ 6271087 w 7387949"/>
              <a:gd name="connsiteY18" fmla="*/ 578882 h 578882"/>
              <a:gd name="connsiteX19" fmla="*/ 5473098 w 7387949"/>
              <a:gd name="connsiteY19" fmla="*/ 578882 h 578882"/>
              <a:gd name="connsiteX20" fmla="*/ 4819009 w 7387949"/>
              <a:gd name="connsiteY20" fmla="*/ 578882 h 578882"/>
              <a:gd name="connsiteX21" fmla="*/ 4021019 w 7387949"/>
              <a:gd name="connsiteY21" fmla="*/ 578882 h 578882"/>
              <a:gd name="connsiteX22" fmla="*/ 3438880 w 7387949"/>
              <a:gd name="connsiteY22" fmla="*/ 578882 h 578882"/>
              <a:gd name="connsiteX23" fmla="*/ 2928690 w 7387949"/>
              <a:gd name="connsiteY23" fmla="*/ 578882 h 578882"/>
              <a:gd name="connsiteX24" fmla="*/ 2274600 w 7387949"/>
              <a:gd name="connsiteY24" fmla="*/ 578882 h 578882"/>
              <a:gd name="connsiteX25" fmla="*/ 1548561 w 7387949"/>
              <a:gd name="connsiteY25" fmla="*/ 578882 h 578882"/>
              <a:gd name="connsiteX26" fmla="*/ 750572 w 7387949"/>
              <a:gd name="connsiteY26" fmla="*/ 578882 h 578882"/>
              <a:gd name="connsiteX27" fmla="*/ 96482 w 7387949"/>
              <a:gd name="connsiteY27" fmla="*/ 578882 h 578882"/>
              <a:gd name="connsiteX28" fmla="*/ 0 w 7387949"/>
              <a:gd name="connsiteY28" fmla="*/ 482400 h 578882"/>
              <a:gd name="connsiteX29" fmla="*/ 0 w 7387949"/>
              <a:gd name="connsiteY29" fmla="*/ 96482 h 57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87949" h="578882" fill="none" extrusionOk="0">
                <a:moveTo>
                  <a:pt x="0" y="96482"/>
                </a:moveTo>
                <a:cubicBezTo>
                  <a:pt x="-4309" y="47558"/>
                  <a:pt x="39106" y="8752"/>
                  <a:pt x="96482" y="0"/>
                </a:cubicBezTo>
                <a:cubicBezTo>
                  <a:pt x="428302" y="-8423"/>
                  <a:pt x="645899" y="-15945"/>
                  <a:pt x="822521" y="0"/>
                </a:cubicBezTo>
                <a:cubicBezTo>
                  <a:pt x="999143" y="15945"/>
                  <a:pt x="1094832" y="4961"/>
                  <a:pt x="1260761" y="0"/>
                </a:cubicBezTo>
                <a:cubicBezTo>
                  <a:pt x="1426690" y="-4961"/>
                  <a:pt x="1634015" y="-9724"/>
                  <a:pt x="1770951" y="0"/>
                </a:cubicBezTo>
                <a:cubicBezTo>
                  <a:pt x="1907887" y="9724"/>
                  <a:pt x="2190572" y="22419"/>
                  <a:pt x="2496991" y="0"/>
                </a:cubicBezTo>
                <a:cubicBezTo>
                  <a:pt x="2803410" y="-22419"/>
                  <a:pt x="2866743" y="16085"/>
                  <a:pt x="3007180" y="0"/>
                </a:cubicBezTo>
                <a:cubicBezTo>
                  <a:pt x="3147617" y="-16085"/>
                  <a:pt x="3285273" y="-13158"/>
                  <a:pt x="3445420" y="0"/>
                </a:cubicBezTo>
                <a:cubicBezTo>
                  <a:pt x="3605567" y="13158"/>
                  <a:pt x="3807972" y="-11901"/>
                  <a:pt x="3955610" y="0"/>
                </a:cubicBezTo>
                <a:cubicBezTo>
                  <a:pt x="4103248" y="11901"/>
                  <a:pt x="4362895" y="4091"/>
                  <a:pt x="4537750" y="0"/>
                </a:cubicBezTo>
                <a:cubicBezTo>
                  <a:pt x="4712605" y="-4091"/>
                  <a:pt x="4956539" y="2975"/>
                  <a:pt x="5191840" y="0"/>
                </a:cubicBezTo>
                <a:cubicBezTo>
                  <a:pt x="5427141" y="-2975"/>
                  <a:pt x="5526084" y="-24120"/>
                  <a:pt x="5702029" y="0"/>
                </a:cubicBezTo>
                <a:cubicBezTo>
                  <a:pt x="5877974" y="24120"/>
                  <a:pt x="6247453" y="24250"/>
                  <a:pt x="6500019" y="0"/>
                </a:cubicBezTo>
                <a:cubicBezTo>
                  <a:pt x="6752585" y="-24250"/>
                  <a:pt x="7018058" y="-18095"/>
                  <a:pt x="7291467" y="0"/>
                </a:cubicBezTo>
                <a:cubicBezTo>
                  <a:pt x="7346130" y="4834"/>
                  <a:pt x="7399165" y="47918"/>
                  <a:pt x="7387949" y="96482"/>
                </a:cubicBezTo>
                <a:cubicBezTo>
                  <a:pt x="7396676" y="231765"/>
                  <a:pt x="7373262" y="381366"/>
                  <a:pt x="7387949" y="482400"/>
                </a:cubicBezTo>
                <a:cubicBezTo>
                  <a:pt x="7394542" y="536816"/>
                  <a:pt x="7339610" y="580764"/>
                  <a:pt x="7291467" y="578882"/>
                </a:cubicBezTo>
                <a:cubicBezTo>
                  <a:pt x="7146081" y="584458"/>
                  <a:pt x="6829106" y="584996"/>
                  <a:pt x="6709327" y="578882"/>
                </a:cubicBezTo>
                <a:cubicBezTo>
                  <a:pt x="6589548" y="572768"/>
                  <a:pt x="6363726" y="581469"/>
                  <a:pt x="6271087" y="578882"/>
                </a:cubicBezTo>
                <a:cubicBezTo>
                  <a:pt x="6178448" y="576295"/>
                  <a:pt x="5790894" y="605644"/>
                  <a:pt x="5473098" y="578882"/>
                </a:cubicBezTo>
                <a:cubicBezTo>
                  <a:pt x="5155302" y="552120"/>
                  <a:pt x="4999506" y="589565"/>
                  <a:pt x="4819009" y="578882"/>
                </a:cubicBezTo>
                <a:cubicBezTo>
                  <a:pt x="4638512" y="568199"/>
                  <a:pt x="4340839" y="567047"/>
                  <a:pt x="4021019" y="578882"/>
                </a:cubicBezTo>
                <a:cubicBezTo>
                  <a:pt x="3701199" y="590718"/>
                  <a:pt x="3593296" y="606618"/>
                  <a:pt x="3438880" y="578882"/>
                </a:cubicBezTo>
                <a:cubicBezTo>
                  <a:pt x="3284464" y="551146"/>
                  <a:pt x="3143121" y="573014"/>
                  <a:pt x="2928690" y="578882"/>
                </a:cubicBezTo>
                <a:cubicBezTo>
                  <a:pt x="2714259" y="584751"/>
                  <a:pt x="2521530" y="593741"/>
                  <a:pt x="2274600" y="578882"/>
                </a:cubicBezTo>
                <a:cubicBezTo>
                  <a:pt x="2027670" y="564024"/>
                  <a:pt x="1721967" y="553873"/>
                  <a:pt x="1548561" y="578882"/>
                </a:cubicBezTo>
                <a:cubicBezTo>
                  <a:pt x="1375155" y="603891"/>
                  <a:pt x="1119267" y="567244"/>
                  <a:pt x="750572" y="578882"/>
                </a:cubicBezTo>
                <a:cubicBezTo>
                  <a:pt x="381877" y="590520"/>
                  <a:pt x="384991" y="574939"/>
                  <a:pt x="96482" y="578882"/>
                </a:cubicBezTo>
                <a:cubicBezTo>
                  <a:pt x="46911" y="586105"/>
                  <a:pt x="9960" y="532882"/>
                  <a:pt x="0" y="482400"/>
                </a:cubicBezTo>
                <a:cubicBezTo>
                  <a:pt x="-18760" y="292834"/>
                  <a:pt x="-12252" y="239708"/>
                  <a:pt x="0" y="96482"/>
                </a:cubicBezTo>
                <a:close/>
              </a:path>
              <a:path w="7387949" h="578882" stroke="0" extrusionOk="0">
                <a:moveTo>
                  <a:pt x="0" y="96482"/>
                </a:moveTo>
                <a:cubicBezTo>
                  <a:pt x="-4189" y="40612"/>
                  <a:pt x="31460" y="4405"/>
                  <a:pt x="96482" y="0"/>
                </a:cubicBezTo>
                <a:cubicBezTo>
                  <a:pt x="375370" y="9966"/>
                  <a:pt x="511845" y="6826"/>
                  <a:pt x="894471" y="0"/>
                </a:cubicBezTo>
                <a:cubicBezTo>
                  <a:pt x="1277097" y="-6826"/>
                  <a:pt x="1260685" y="22953"/>
                  <a:pt x="1476611" y="0"/>
                </a:cubicBezTo>
                <a:cubicBezTo>
                  <a:pt x="1692537" y="-22953"/>
                  <a:pt x="1860517" y="-16632"/>
                  <a:pt x="1986801" y="0"/>
                </a:cubicBezTo>
                <a:cubicBezTo>
                  <a:pt x="2113085" y="16632"/>
                  <a:pt x="2439693" y="-25141"/>
                  <a:pt x="2712840" y="0"/>
                </a:cubicBezTo>
                <a:cubicBezTo>
                  <a:pt x="2985987" y="25141"/>
                  <a:pt x="3018492" y="-3672"/>
                  <a:pt x="3294980" y="0"/>
                </a:cubicBezTo>
                <a:cubicBezTo>
                  <a:pt x="3571468" y="3672"/>
                  <a:pt x="3889028" y="26496"/>
                  <a:pt x="4092969" y="0"/>
                </a:cubicBezTo>
                <a:cubicBezTo>
                  <a:pt x="4296910" y="-26496"/>
                  <a:pt x="4433201" y="5330"/>
                  <a:pt x="4603159" y="0"/>
                </a:cubicBezTo>
                <a:cubicBezTo>
                  <a:pt x="4773117" y="-5330"/>
                  <a:pt x="5031676" y="-3007"/>
                  <a:pt x="5401148" y="0"/>
                </a:cubicBezTo>
                <a:cubicBezTo>
                  <a:pt x="5770620" y="3007"/>
                  <a:pt x="5748965" y="-1453"/>
                  <a:pt x="5839388" y="0"/>
                </a:cubicBezTo>
                <a:cubicBezTo>
                  <a:pt x="5929811" y="1453"/>
                  <a:pt x="6359878" y="-18027"/>
                  <a:pt x="6493478" y="0"/>
                </a:cubicBezTo>
                <a:cubicBezTo>
                  <a:pt x="6627078" y="18027"/>
                  <a:pt x="7031241" y="15830"/>
                  <a:pt x="7291467" y="0"/>
                </a:cubicBezTo>
                <a:cubicBezTo>
                  <a:pt x="7352670" y="-7823"/>
                  <a:pt x="7393010" y="39933"/>
                  <a:pt x="7387949" y="96482"/>
                </a:cubicBezTo>
                <a:cubicBezTo>
                  <a:pt x="7395892" y="190596"/>
                  <a:pt x="7387735" y="348013"/>
                  <a:pt x="7387949" y="482400"/>
                </a:cubicBezTo>
                <a:cubicBezTo>
                  <a:pt x="7381233" y="536789"/>
                  <a:pt x="7340894" y="576220"/>
                  <a:pt x="7291467" y="578882"/>
                </a:cubicBezTo>
                <a:cubicBezTo>
                  <a:pt x="7018158" y="603765"/>
                  <a:pt x="6874736" y="591525"/>
                  <a:pt x="6565428" y="578882"/>
                </a:cubicBezTo>
                <a:cubicBezTo>
                  <a:pt x="6256120" y="566239"/>
                  <a:pt x="6058771" y="572227"/>
                  <a:pt x="5911338" y="578882"/>
                </a:cubicBezTo>
                <a:cubicBezTo>
                  <a:pt x="5763905" y="585538"/>
                  <a:pt x="5612351" y="569815"/>
                  <a:pt x="5473098" y="578882"/>
                </a:cubicBezTo>
                <a:cubicBezTo>
                  <a:pt x="5333845" y="587949"/>
                  <a:pt x="5202490" y="554179"/>
                  <a:pt x="4962908" y="578882"/>
                </a:cubicBezTo>
                <a:cubicBezTo>
                  <a:pt x="4723326" y="603586"/>
                  <a:pt x="4535820" y="576901"/>
                  <a:pt x="4164919" y="578882"/>
                </a:cubicBezTo>
                <a:cubicBezTo>
                  <a:pt x="3794018" y="580863"/>
                  <a:pt x="3732602" y="595562"/>
                  <a:pt x="3510829" y="578882"/>
                </a:cubicBezTo>
                <a:cubicBezTo>
                  <a:pt x="3289056" y="562203"/>
                  <a:pt x="3228834" y="566155"/>
                  <a:pt x="3000640" y="578882"/>
                </a:cubicBezTo>
                <a:cubicBezTo>
                  <a:pt x="2772446" y="591609"/>
                  <a:pt x="2543519" y="553364"/>
                  <a:pt x="2346550" y="578882"/>
                </a:cubicBezTo>
                <a:cubicBezTo>
                  <a:pt x="2149581" y="604401"/>
                  <a:pt x="2081347" y="560258"/>
                  <a:pt x="1908310" y="578882"/>
                </a:cubicBezTo>
                <a:cubicBezTo>
                  <a:pt x="1735273" y="597506"/>
                  <a:pt x="1602049" y="571424"/>
                  <a:pt x="1470070" y="578882"/>
                </a:cubicBezTo>
                <a:cubicBezTo>
                  <a:pt x="1338091" y="586340"/>
                  <a:pt x="1090114" y="609159"/>
                  <a:pt x="815980" y="578882"/>
                </a:cubicBezTo>
                <a:cubicBezTo>
                  <a:pt x="541846" y="548606"/>
                  <a:pt x="353710" y="596125"/>
                  <a:pt x="96482" y="578882"/>
                </a:cubicBezTo>
                <a:cubicBezTo>
                  <a:pt x="42723" y="569070"/>
                  <a:pt x="9074" y="541403"/>
                  <a:pt x="0" y="482400"/>
                </a:cubicBezTo>
                <a:cubicBezTo>
                  <a:pt x="-7128" y="399107"/>
                  <a:pt x="18842" y="201819"/>
                  <a:pt x="0" y="96482"/>
                </a:cubicBezTo>
                <a:close/>
              </a:path>
            </a:pathLst>
          </a:custGeom>
          <a:solidFill>
            <a:srgbClr val="DCF4DC">
              <a:alpha val="32000"/>
            </a:srgbClr>
          </a:solidFill>
          <a:ln w="38100">
            <a:solidFill>
              <a:srgbClr val="00206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2800" dirty="0">
                <a:solidFill>
                  <a:srgbClr val="000000"/>
                </a:solidFill>
                <a:latin typeface="Times New Roman" panose="02020603050405020304" pitchFamily="18" charset="0"/>
                <a:ea typeface="Aptos" panose="020B0004020202020204" pitchFamily="34" charset="0"/>
              </a:rPr>
              <a:t>Epuiser le sens des données</a:t>
            </a:r>
            <a:endParaRPr lang="fr-FR" sz="4000" dirty="0">
              <a:latin typeface="Milliard Book" panose="02010004040101010103" charset="0"/>
            </a:endParaRPr>
          </a:p>
        </p:txBody>
      </p:sp>
    </p:spTree>
    <p:extLst>
      <p:ext uri="{BB962C8B-B14F-4D97-AF65-F5344CB8AC3E}">
        <p14:creationId xmlns:p14="http://schemas.microsoft.com/office/powerpoint/2010/main" val="42042007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8757C-73DE-A4A1-C960-1704BF2E528E}"/>
              </a:ext>
            </a:extLst>
          </p:cNvPr>
          <p:cNvPicPr>
            <a:picLocks noChangeAspect="1"/>
          </p:cNvPicPr>
          <p:nvPr/>
        </p:nvPicPr>
        <p:blipFill>
          <a:blip r:embed="rId3"/>
          <a:stretch>
            <a:fillRect/>
          </a:stretch>
        </p:blipFill>
        <p:spPr>
          <a:xfrm>
            <a:off x="7413930" y="-6059"/>
            <a:ext cx="1730070" cy="802230"/>
          </a:xfrm>
          <a:prstGeom prst="rect">
            <a:avLst/>
          </a:prstGeom>
        </p:spPr>
      </p:pic>
      <p:sp>
        <p:nvSpPr>
          <p:cNvPr id="30" name="ZoneTexte 10">
            <a:extLst>
              <a:ext uri="{FF2B5EF4-FFF2-40B4-BE49-F238E27FC236}">
                <a16:creationId xmlns:a16="http://schemas.microsoft.com/office/drawing/2014/main" id="{BA04A4BF-C9CC-E040-8B0A-2D8A0B984728}"/>
              </a:ext>
            </a:extLst>
          </p:cNvPr>
          <p:cNvSpPr txBox="1"/>
          <p:nvPr/>
        </p:nvSpPr>
        <p:spPr>
          <a:xfrm>
            <a:off x="180890" y="122775"/>
            <a:ext cx="6806255" cy="523220"/>
          </a:xfrm>
          <a:prstGeom prst="rect">
            <a:avLst/>
          </a:prstGeom>
          <a:solidFill>
            <a:schemeClr val="accent5">
              <a:lumMod val="20000"/>
              <a:lumOff val="80000"/>
            </a:schemeClr>
          </a:solidFill>
        </p:spPr>
        <p:txBody>
          <a:bodyPr wrap="square" rtlCol="0">
            <a:spAutoFit/>
          </a:bodyPr>
          <a:lstStyle/>
          <a:p>
            <a:r>
              <a:rPr lang="fr-FR" sz="2800" dirty="0">
                <a:latin typeface="Milliard Book" panose="02010004040101010103" charset="0"/>
              </a:rPr>
              <a:t>Méthodologie</a:t>
            </a:r>
            <a:endParaRPr lang="fr-FR" sz="2800" dirty="0">
              <a:latin typeface="Alegreya" panose="00000500000000000000"/>
            </a:endParaRPr>
          </a:p>
        </p:txBody>
      </p:sp>
      <p:pic>
        <p:nvPicPr>
          <p:cNvPr id="2" name="Picture 1" descr="Illustration de concept abstrait de dépannage informatique">
            <a:extLst>
              <a:ext uri="{FF2B5EF4-FFF2-40B4-BE49-F238E27FC236}">
                <a16:creationId xmlns:a16="http://schemas.microsoft.com/office/drawing/2014/main" id="{9FC4FE7C-4788-E86A-31D3-268055069C6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0277" y="1387833"/>
            <a:ext cx="2121262" cy="2121262"/>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11">
            <a:extLst>
              <a:ext uri="{FF2B5EF4-FFF2-40B4-BE49-F238E27FC236}">
                <a16:creationId xmlns:a16="http://schemas.microsoft.com/office/drawing/2014/main" id="{DA3C3B09-EC70-36F1-E78E-014DE2B9AF69}"/>
              </a:ext>
            </a:extLst>
          </p:cNvPr>
          <p:cNvSpPr txBox="1"/>
          <p:nvPr/>
        </p:nvSpPr>
        <p:spPr>
          <a:xfrm>
            <a:off x="933566" y="3251877"/>
            <a:ext cx="2702516" cy="2862322"/>
          </a:xfrm>
          <a:prstGeom prst="rect">
            <a:avLst/>
          </a:prstGeom>
          <a:noFill/>
        </p:spPr>
        <p:txBody>
          <a:bodyPr wrap="square">
            <a:spAutoFit/>
          </a:bodyPr>
          <a:lstStyle/>
          <a:p>
            <a:pPr algn="ctr"/>
            <a:r>
              <a:rPr lang="fr-FR" b="1" dirty="0">
                <a:latin typeface="Milliard Book" panose="02010004040101010103"/>
              </a:rPr>
              <a:t>Données SNEP enquête XXL</a:t>
            </a:r>
          </a:p>
          <a:p>
            <a:pPr algn="ctr"/>
            <a:r>
              <a:rPr lang="fr-FR" sz="1800" i="1" dirty="0">
                <a:effectLst/>
                <a:latin typeface="Times New Roman" panose="02020603050405020304" pitchFamily="18" charset="0"/>
                <a:ea typeface="Aptos" panose="020B0004020202020204" pitchFamily="34" charset="0"/>
              </a:rPr>
              <a:t>n</a:t>
            </a:r>
            <a:r>
              <a:rPr lang="fr-FR" sz="1800" dirty="0">
                <a:effectLst/>
                <a:latin typeface="Times New Roman" panose="02020603050405020304" pitchFamily="18" charset="0"/>
                <a:ea typeface="Aptos" panose="020B0004020202020204" pitchFamily="34" charset="0"/>
              </a:rPr>
              <a:t> = 206 établissements agrégant</a:t>
            </a:r>
            <a:r>
              <a:rPr lang="fr-FR" sz="1800" dirty="0">
                <a:solidFill>
                  <a:srgbClr val="000000"/>
                </a:solidFill>
                <a:effectLst/>
                <a:latin typeface="Times New Roman" panose="02020603050405020304" pitchFamily="18" charset="0"/>
                <a:ea typeface="Aptos" panose="020B0004020202020204" pitchFamily="34" charset="0"/>
              </a:rPr>
              <a:t> 37468 réponses d’élèves</a:t>
            </a:r>
            <a:endParaRPr lang="fr-FR" b="1" dirty="0">
              <a:latin typeface="Milliard Book" panose="02010004040101010103"/>
            </a:endParaRPr>
          </a:p>
          <a:p>
            <a:pPr algn="ctr"/>
            <a:r>
              <a:rPr lang="fr-FR" b="1" dirty="0">
                <a:latin typeface="Milliard Book" panose="02010004040101010103"/>
              </a:rPr>
              <a:t>Enquête individuelle</a:t>
            </a:r>
          </a:p>
          <a:p>
            <a:pPr algn="ctr"/>
            <a:r>
              <a:rPr lang="fr-FR" i="1" dirty="0">
                <a:latin typeface="Milliard Book" panose="02010004040101010103"/>
              </a:rPr>
              <a:t>n</a:t>
            </a:r>
            <a:r>
              <a:rPr lang="fr-FR" b="1" dirty="0">
                <a:latin typeface="Milliard Book" panose="02010004040101010103"/>
              </a:rPr>
              <a:t> = </a:t>
            </a:r>
            <a:r>
              <a:rPr lang="fr-FR" sz="1800" dirty="0">
                <a:effectLst/>
                <a:latin typeface="Times New Roman" panose="02020603050405020304" pitchFamily="18" charset="0"/>
                <a:ea typeface="Aptos" panose="020B0004020202020204" pitchFamily="34" charset="0"/>
              </a:rPr>
              <a:t>2,435 élèves </a:t>
            </a:r>
            <a:endParaRPr lang="fr-FR" b="1" dirty="0">
              <a:latin typeface="Milliard Book" panose="02010004040101010103"/>
            </a:endParaRPr>
          </a:p>
          <a:p>
            <a:pPr algn="ctr"/>
            <a:endParaRPr lang="fr-FR" b="1" dirty="0">
              <a:latin typeface="Milliard Book" panose="02010004040101010103"/>
            </a:endParaRPr>
          </a:p>
          <a:p>
            <a:pPr algn="ctr"/>
            <a:endParaRPr lang="fr-FR" b="1" dirty="0">
              <a:latin typeface="Milliard Book" panose="02010004040101010103"/>
            </a:endParaRPr>
          </a:p>
          <a:p>
            <a:pPr algn="ctr"/>
            <a:endParaRPr lang="fr-FR" b="1" dirty="0">
              <a:latin typeface="Milliard Book" panose="02010004040101010103"/>
            </a:endParaRPr>
          </a:p>
        </p:txBody>
      </p:sp>
      <p:sp>
        <p:nvSpPr>
          <p:cNvPr id="5" name="ZoneTexte 11">
            <a:extLst>
              <a:ext uri="{FF2B5EF4-FFF2-40B4-BE49-F238E27FC236}">
                <a16:creationId xmlns:a16="http://schemas.microsoft.com/office/drawing/2014/main" id="{41A2D3D7-152D-3B48-A8EE-9EA43F9DCA52}"/>
              </a:ext>
            </a:extLst>
          </p:cNvPr>
          <p:cNvSpPr txBox="1"/>
          <p:nvPr/>
        </p:nvSpPr>
        <p:spPr>
          <a:xfrm>
            <a:off x="5377501" y="3205601"/>
            <a:ext cx="2702516" cy="677108"/>
          </a:xfrm>
          <a:prstGeom prst="rect">
            <a:avLst/>
          </a:prstGeom>
          <a:noFill/>
        </p:spPr>
        <p:txBody>
          <a:bodyPr wrap="square">
            <a:spAutoFit/>
          </a:bodyPr>
          <a:lstStyle/>
          <a:p>
            <a:pPr algn="ctr"/>
            <a:r>
              <a:rPr lang="fr-FR" b="1" dirty="0">
                <a:latin typeface="Milliard (Body)"/>
              </a:rPr>
              <a:t>Données administratives </a:t>
            </a:r>
          </a:p>
          <a:p>
            <a:pPr algn="ctr"/>
            <a:endParaRPr lang="fr-FR" sz="2000" b="1" dirty="0">
              <a:latin typeface="Alegreya" panose="00000500000000000000"/>
            </a:endParaRPr>
          </a:p>
        </p:txBody>
      </p:sp>
      <p:pic>
        <p:nvPicPr>
          <p:cNvPr id="6" name="Picture 5">
            <a:extLst>
              <a:ext uri="{FF2B5EF4-FFF2-40B4-BE49-F238E27FC236}">
                <a16:creationId xmlns:a16="http://schemas.microsoft.com/office/drawing/2014/main" id="{92F7CA52-F5A5-E558-58CA-BE472801E776}"/>
              </a:ext>
            </a:extLst>
          </p:cNvPr>
          <p:cNvPicPr>
            <a:picLocks noChangeAspect="1"/>
          </p:cNvPicPr>
          <p:nvPr/>
        </p:nvPicPr>
        <p:blipFill>
          <a:blip r:embed="rId5"/>
          <a:stretch>
            <a:fillRect/>
          </a:stretch>
        </p:blipFill>
        <p:spPr>
          <a:xfrm>
            <a:off x="5886509" y="1642927"/>
            <a:ext cx="1562673" cy="1562673"/>
          </a:xfrm>
          <a:prstGeom prst="rect">
            <a:avLst/>
          </a:prstGeom>
        </p:spPr>
      </p:pic>
      <p:pic>
        <p:nvPicPr>
          <p:cNvPr id="7" name="Picture 6">
            <a:extLst>
              <a:ext uri="{FF2B5EF4-FFF2-40B4-BE49-F238E27FC236}">
                <a16:creationId xmlns:a16="http://schemas.microsoft.com/office/drawing/2014/main" id="{B6570F68-F1B2-C50B-216D-BFF5E1EA76BD}"/>
              </a:ext>
            </a:extLst>
          </p:cNvPr>
          <p:cNvPicPr>
            <a:picLocks noChangeAspect="1"/>
          </p:cNvPicPr>
          <p:nvPr/>
        </p:nvPicPr>
        <p:blipFill>
          <a:blip r:embed="rId6"/>
          <a:stretch>
            <a:fillRect/>
          </a:stretch>
        </p:blipFill>
        <p:spPr>
          <a:xfrm>
            <a:off x="3702676" y="2161277"/>
            <a:ext cx="1562673" cy="1562673"/>
          </a:xfrm>
          <a:prstGeom prst="rect">
            <a:avLst/>
          </a:prstGeom>
        </p:spPr>
      </p:pic>
    </p:spTree>
    <p:extLst>
      <p:ext uri="{BB962C8B-B14F-4D97-AF65-F5344CB8AC3E}">
        <p14:creationId xmlns:p14="http://schemas.microsoft.com/office/powerpoint/2010/main" val="25813427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Connecteur droit 28">
            <a:extLst>
              <a:ext uri="{FF2B5EF4-FFF2-40B4-BE49-F238E27FC236}">
                <a16:creationId xmlns:a16="http://schemas.microsoft.com/office/drawing/2014/main" id="{3030B54C-81F7-49A8-AA9A-BC0923D8999E}"/>
              </a:ext>
            </a:extLst>
          </p:cNvPr>
          <p:cNvCxnSpPr>
            <a:cxnSpLocks/>
          </p:cNvCxnSpPr>
          <p:nvPr/>
        </p:nvCxnSpPr>
        <p:spPr>
          <a:xfrm>
            <a:off x="-12470" y="4221088"/>
            <a:ext cx="9144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E264FD5B-3864-414D-BAE9-8E234CC818E9}"/>
              </a:ext>
            </a:extLst>
          </p:cNvPr>
          <p:cNvCxnSpPr>
            <a:cxnSpLocks/>
          </p:cNvCxnSpPr>
          <p:nvPr/>
        </p:nvCxnSpPr>
        <p:spPr>
          <a:xfrm>
            <a:off x="12700" y="1628800"/>
            <a:ext cx="9144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034147D-4EBF-4570-8949-21D3C797D03F}"/>
              </a:ext>
            </a:extLst>
          </p:cNvPr>
          <p:cNvSpPr/>
          <p:nvPr/>
        </p:nvSpPr>
        <p:spPr>
          <a:xfrm>
            <a:off x="287524" y="1743558"/>
            <a:ext cx="8568952" cy="23762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b="1" dirty="0">
                <a:solidFill>
                  <a:schemeClr val="tx1"/>
                </a:solidFill>
                <a:latin typeface="Milliard Book" panose="02010004040101010103" charset="0"/>
              </a:rPr>
              <a:t>Partie IV: Inégalités pédagogiques ?</a:t>
            </a:r>
          </a:p>
        </p:txBody>
      </p:sp>
      <p:pic>
        <p:nvPicPr>
          <p:cNvPr id="1028" name="Picture 4" descr="Laboratoire SENS - Université Grenoble Alpes - Accueil">
            <a:extLst>
              <a:ext uri="{FF2B5EF4-FFF2-40B4-BE49-F238E27FC236}">
                <a16:creationId xmlns:a16="http://schemas.microsoft.com/office/drawing/2014/main" id="{C6F2597B-06DC-421F-7DC5-617924ACED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55" y="-42717"/>
            <a:ext cx="2171700" cy="1085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2799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1354DF-3BC4-26FA-D02D-98F86C443497}"/>
              </a:ext>
            </a:extLst>
          </p:cNvPr>
          <p:cNvPicPr>
            <a:picLocks noChangeAspect="1"/>
          </p:cNvPicPr>
          <p:nvPr/>
        </p:nvPicPr>
        <p:blipFill rotWithShape="1">
          <a:blip r:embed="rId3"/>
          <a:srcRect t="27587" b="11391"/>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pic>
        <p:nvPicPr>
          <p:cNvPr id="13" name="Picture 12">
            <a:extLst>
              <a:ext uri="{FF2B5EF4-FFF2-40B4-BE49-F238E27FC236}">
                <a16:creationId xmlns:a16="http://schemas.microsoft.com/office/drawing/2014/main" id="{6F90C7FD-E6ED-37CB-A28C-9E21EAE6A78D}"/>
              </a:ext>
            </a:extLst>
          </p:cNvPr>
          <p:cNvPicPr>
            <a:picLocks noChangeAspect="1"/>
          </p:cNvPicPr>
          <p:nvPr/>
        </p:nvPicPr>
        <p:blipFill>
          <a:blip r:embed="rId4"/>
          <a:stretch>
            <a:fillRect/>
          </a:stretch>
        </p:blipFill>
        <p:spPr>
          <a:xfrm>
            <a:off x="7911391" y="4365104"/>
            <a:ext cx="964275" cy="656080"/>
          </a:xfrm>
          <a:prstGeom prst="rect">
            <a:avLst/>
          </a:prstGeom>
        </p:spPr>
      </p:pic>
      <p:sp>
        <p:nvSpPr>
          <p:cNvPr id="2" name="ZoneTexte 10">
            <a:extLst>
              <a:ext uri="{FF2B5EF4-FFF2-40B4-BE49-F238E27FC236}">
                <a16:creationId xmlns:a16="http://schemas.microsoft.com/office/drawing/2014/main" id="{E775E0D8-E157-7C7B-4EDA-4E89DCA0D81E}"/>
              </a:ext>
            </a:extLst>
          </p:cNvPr>
          <p:cNvSpPr txBox="1"/>
          <p:nvPr/>
        </p:nvSpPr>
        <p:spPr>
          <a:xfrm>
            <a:off x="-9465" y="4477700"/>
            <a:ext cx="7848872" cy="1077218"/>
          </a:xfrm>
          <a:prstGeom prst="rect">
            <a:avLst/>
          </a:prstGeom>
          <a:noFill/>
        </p:spPr>
        <p:txBody>
          <a:bodyPr wrap="square" rtlCol="0">
            <a:spAutoFit/>
          </a:bodyPr>
          <a:lstStyle/>
          <a:p>
            <a:pPr algn="ctr"/>
            <a:r>
              <a:rPr lang="fr-FR" sz="3200" b="1" dirty="0">
                <a:latin typeface="Milliard" panose="020B0604020202020204" charset="0"/>
                <a:cs typeface="Milliard" panose="020B0604020202020204" charset="0"/>
              </a:rPr>
              <a:t>Des élèves défavorisés qui se sentent moins soutenus à l’école </a:t>
            </a:r>
            <a:r>
              <a:rPr lang="fr-FR" sz="3200" i="1" dirty="0">
                <a:latin typeface="Milliard" panose="020B0604020202020204" charset="0"/>
                <a:cs typeface="Milliard" panose="020B0604020202020204" charset="0"/>
              </a:rPr>
              <a:t>(</a:t>
            </a:r>
            <a:r>
              <a:rPr lang="fr-FR" sz="3200" i="1" dirty="0" err="1">
                <a:latin typeface="Milliard" panose="020B0604020202020204" charset="0"/>
                <a:cs typeface="Milliard" panose="020B0604020202020204" charset="0"/>
              </a:rPr>
              <a:t>Erylmaz</a:t>
            </a:r>
            <a:r>
              <a:rPr lang="fr-FR" sz="3200" i="1" dirty="0">
                <a:latin typeface="Milliard" panose="020B0604020202020204" charset="0"/>
                <a:cs typeface="Milliard" panose="020B0604020202020204" charset="0"/>
              </a:rPr>
              <a:t> et al, 2021)</a:t>
            </a:r>
          </a:p>
        </p:txBody>
      </p:sp>
    </p:spTree>
    <p:extLst>
      <p:ext uri="{BB962C8B-B14F-4D97-AF65-F5344CB8AC3E}">
        <p14:creationId xmlns:p14="http://schemas.microsoft.com/office/powerpoint/2010/main" val="8648122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143DF-5843-1A44-B560-51F10A4E009F}"/>
            </a:ext>
          </a:extLst>
        </p:cNvPr>
        <p:cNvGrpSpPr/>
        <p:nvPr/>
      </p:nvGrpSpPr>
      <p:grpSpPr>
        <a:xfrm>
          <a:off x="0" y="0"/>
          <a:ext cx="0" cy="0"/>
          <a:chOff x="0" y="0"/>
          <a:chExt cx="0" cy="0"/>
        </a:xfrm>
      </p:grpSpPr>
      <p:sp>
        <p:nvSpPr>
          <p:cNvPr id="12" name="ZoneTexte 10">
            <a:extLst>
              <a:ext uri="{FF2B5EF4-FFF2-40B4-BE49-F238E27FC236}">
                <a16:creationId xmlns:a16="http://schemas.microsoft.com/office/drawing/2014/main" id="{2CD8498B-458B-27FF-7B60-AA0703D3CFB5}"/>
              </a:ext>
            </a:extLst>
          </p:cNvPr>
          <p:cNvSpPr txBox="1"/>
          <p:nvPr/>
        </p:nvSpPr>
        <p:spPr>
          <a:xfrm>
            <a:off x="54934" y="27980"/>
            <a:ext cx="9089066" cy="523220"/>
          </a:xfrm>
          <a:prstGeom prst="rect">
            <a:avLst/>
          </a:prstGeom>
          <a:solidFill>
            <a:schemeClr val="accent5">
              <a:lumMod val="20000"/>
              <a:lumOff val="80000"/>
            </a:schemeClr>
          </a:solidFill>
        </p:spPr>
        <p:txBody>
          <a:bodyPr wrap="square" rtlCol="0">
            <a:spAutoFit/>
          </a:bodyPr>
          <a:lstStyle/>
          <a:p>
            <a:r>
              <a:rPr lang="fr-FR" sz="2800" dirty="0">
                <a:latin typeface="Milliard Book" panose="02010004040101010103" charset="0"/>
              </a:rPr>
              <a:t>La TAD  : un cadre prometteur pour étudier l’engagement</a:t>
            </a:r>
            <a:endParaRPr lang="fr-FR" sz="2800" dirty="0">
              <a:latin typeface="Alegreya" panose="00000500000000000000"/>
            </a:endParaRPr>
          </a:p>
        </p:txBody>
      </p:sp>
      <p:sp>
        <p:nvSpPr>
          <p:cNvPr id="5" name="ZoneTexte 10">
            <a:extLst>
              <a:ext uri="{FF2B5EF4-FFF2-40B4-BE49-F238E27FC236}">
                <a16:creationId xmlns:a16="http://schemas.microsoft.com/office/drawing/2014/main" id="{E33347AA-168C-D608-3EF1-9BFC433D4291}"/>
              </a:ext>
            </a:extLst>
          </p:cNvPr>
          <p:cNvSpPr txBox="1"/>
          <p:nvPr/>
        </p:nvSpPr>
        <p:spPr>
          <a:xfrm>
            <a:off x="3472308" y="5351710"/>
            <a:ext cx="1605250" cy="646331"/>
          </a:xfrm>
          <a:prstGeom prst="rect">
            <a:avLst/>
          </a:prstGeom>
          <a:noFill/>
        </p:spPr>
        <p:txBody>
          <a:bodyPr wrap="square" rtlCol="0">
            <a:spAutoFit/>
          </a:bodyPr>
          <a:lstStyle/>
          <a:p>
            <a:pPr algn="ctr"/>
            <a:r>
              <a:rPr lang="fr-FR" b="1" dirty="0">
                <a:latin typeface="Milliard" panose="020B0604020202020204" charset="0"/>
                <a:cs typeface="Milliard" panose="020B0604020202020204" charset="0"/>
              </a:rPr>
              <a:t>Emotions</a:t>
            </a:r>
          </a:p>
          <a:p>
            <a:pPr algn="ctr"/>
            <a:r>
              <a:rPr lang="fr-FR" b="1" dirty="0">
                <a:latin typeface="Milliard" panose="020B0604020202020204" charset="0"/>
                <a:cs typeface="Milliard" panose="020B0604020202020204" charset="0"/>
              </a:rPr>
              <a:t>Adaptatives</a:t>
            </a:r>
          </a:p>
        </p:txBody>
      </p:sp>
      <p:sp>
        <p:nvSpPr>
          <p:cNvPr id="6" name="ZoneTexte 10">
            <a:extLst>
              <a:ext uri="{FF2B5EF4-FFF2-40B4-BE49-F238E27FC236}">
                <a16:creationId xmlns:a16="http://schemas.microsoft.com/office/drawing/2014/main" id="{00F9002E-7C98-6B40-85D7-CF05804A0B96}"/>
              </a:ext>
            </a:extLst>
          </p:cNvPr>
          <p:cNvSpPr txBox="1"/>
          <p:nvPr/>
        </p:nvSpPr>
        <p:spPr>
          <a:xfrm>
            <a:off x="3625138" y="2268901"/>
            <a:ext cx="1371849" cy="646331"/>
          </a:xfrm>
          <a:prstGeom prst="rect">
            <a:avLst/>
          </a:prstGeom>
          <a:noFill/>
        </p:spPr>
        <p:txBody>
          <a:bodyPr wrap="square" rtlCol="0">
            <a:spAutoFit/>
          </a:bodyPr>
          <a:lstStyle/>
          <a:p>
            <a:pPr algn="ctr"/>
            <a:r>
              <a:rPr lang="fr-FR" b="1" dirty="0">
                <a:latin typeface="Alegreya" panose="00000500000000000000"/>
                <a:cs typeface="Milliard" panose="020B0604020202020204" charset="0"/>
              </a:rPr>
              <a:t>Motivation</a:t>
            </a:r>
          </a:p>
          <a:p>
            <a:pPr algn="ctr"/>
            <a:r>
              <a:rPr lang="fr-FR" b="1" dirty="0">
                <a:latin typeface="Alegreya" panose="00000500000000000000"/>
                <a:cs typeface="Milliard" panose="020B0604020202020204" charset="0"/>
              </a:rPr>
              <a:t>Autonome</a:t>
            </a:r>
          </a:p>
        </p:txBody>
      </p:sp>
      <p:sp>
        <p:nvSpPr>
          <p:cNvPr id="7" name="Forme libre : forme 12">
            <a:hlinkClick r:id="" action="ppaction://noaction"/>
            <a:extLst>
              <a:ext uri="{FF2B5EF4-FFF2-40B4-BE49-F238E27FC236}">
                <a16:creationId xmlns:a16="http://schemas.microsoft.com/office/drawing/2014/main" id="{0C566A60-47E7-9BE5-2AFA-10D6154951F3}"/>
              </a:ext>
            </a:extLst>
          </p:cNvPr>
          <p:cNvSpPr/>
          <p:nvPr/>
        </p:nvSpPr>
        <p:spPr>
          <a:xfrm>
            <a:off x="7350271" y="4048928"/>
            <a:ext cx="1360776" cy="722511"/>
          </a:xfrm>
          <a:custGeom>
            <a:avLst/>
            <a:gdLst>
              <a:gd name="connsiteX0" fmla="*/ 0 w 1812020"/>
              <a:gd name="connsiteY0" fmla="*/ 90601 h 906010"/>
              <a:gd name="connsiteX1" fmla="*/ 90601 w 1812020"/>
              <a:gd name="connsiteY1" fmla="*/ 0 h 906010"/>
              <a:gd name="connsiteX2" fmla="*/ 1721419 w 1812020"/>
              <a:gd name="connsiteY2" fmla="*/ 0 h 906010"/>
              <a:gd name="connsiteX3" fmla="*/ 1812020 w 1812020"/>
              <a:gd name="connsiteY3" fmla="*/ 90601 h 906010"/>
              <a:gd name="connsiteX4" fmla="*/ 1812020 w 1812020"/>
              <a:gd name="connsiteY4" fmla="*/ 815409 h 906010"/>
              <a:gd name="connsiteX5" fmla="*/ 1721419 w 1812020"/>
              <a:gd name="connsiteY5" fmla="*/ 906010 h 906010"/>
              <a:gd name="connsiteX6" fmla="*/ 90601 w 1812020"/>
              <a:gd name="connsiteY6" fmla="*/ 906010 h 906010"/>
              <a:gd name="connsiteX7" fmla="*/ 0 w 1812020"/>
              <a:gd name="connsiteY7" fmla="*/ 815409 h 906010"/>
              <a:gd name="connsiteX8" fmla="*/ 0 w 1812020"/>
              <a:gd name="connsiteY8" fmla="*/ 90601 h 90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2020" h="906010">
                <a:moveTo>
                  <a:pt x="0" y="90601"/>
                </a:moveTo>
                <a:cubicBezTo>
                  <a:pt x="0" y="40563"/>
                  <a:pt x="40563" y="0"/>
                  <a:pt x="90601" y="0"/>
                </a:cubicBezTo>
                <a:lnTo>
                  <a:pt x="1721419" y="0"/>
                </a:lnTo>
                <a:cubicBezTo>
                  <a:pt x="1771457" y="0"/>
                  <a:pt x="1812020" y="40563"/>
                  <a:pt x="1812020" y="90601"/>
                </a:cubicBezTo>
                <a:lnTo>
                  <a:pt x="1812020" y="815409"/>
                </a:lnTo>
                <a:cubicBezTo>
                  <a:pt x="1812020" y="865447"/>
                  <a:pt x="1771457" y="906010"/>
                  <a:pt x="1721419" y="906010"/>
                </a:cubicBezTo>
                <a:lnTo>
                  <a:pt x="90601" y="906010"/>
                </a:lnTo>
                <a:cubicBezTo>
                  <a:pt x="40563" y="906010"/>
                  <a:pt x="0" y="865447"/>
                  <a:pt x="0" y="815409"/>
                </a:cubicBezTo>
                <a:lnTo>
                  <a:pt x="0" y="90601"/>
                </a:lnTo>
                <a:close/>
              </a:path>
            </a:pathLst>
          </a:custGeom>
          <a:ln w="41275" cap="rnd">
            <a:solidFill>
              <a:schemeClr val="bg1">
                <a:alpha val="55000"/>
              </a:schemeClr>
            </a:solidFill>
            <a:beve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35426" tIns="35426" rIns="35426" bIns="35426" numCol="1" spcCol="1270" anchor="ctr" anchorCtr="0">
            <a:noAutofit/>
          </a:bodyPr>
          <a:lstStyle/>
          <a:p>
            <a:pPr lvl="0" algn="ctr" defTabSz="622300">
              <a:lnSpc>
                <a:spcPct val="90000"/>
              </a:lnSpc>
              <a:spcBef>
                <a:spcPct val="0"/>
              </a:spcBef>
              <a:spcAft>
                <a:spcPct val="35000"/>
              </a:spcAft>
            </a:pPr>
            <a:r>
              <a:rPr lang="fr-FR" b="1" dirty="0">
                <a:solidFill>
                  <a:schemeClr val="bg2">
                    <a:lumMod val="10000"/>
                  </a:schemeClr>
                </a:solidFill>
                <a:latin typeface="Milliard (Body)"/>
              </a:rPr>
              <a:t>Activité Physique</a:t>
            </a:r>
            <a:endParaRPr lang="fr-FR" dirty="0">
              <a:solidFill>
                <a:schemeClr val="bg2">
                  <a:lumMod val="10000"/>
                </a:schemeClr>
              </a:solidFill>
              <a:latin typeface="Milliard (Body)"/>
            </a:endParaRPr>
          </a:p>
        </p:txBody>
      </p:sp>
      <p:pic>
        <p:nvPicPr>
          <p:cNvPr id="8" name="Picture 2" descr="Courses">
            <a:extLst>
              <a:ext uri="{FF2B5EF4-FFF2-40B4-BE49-F238E27FC236}">
                <a16:creationId xmlns:a16="http://schemas.microsoft.com/office/drawing/2014/main" id="{53E4637E-C474-9B61-F744-513B6E4217B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3731" y="2747830"/>
            <a:ext cx="1360777" cy="1380461"/>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10">
            <a:extLst>
              <a:ext uri="{FF2B5EF4-FFF2-40B4-BE49-F238E27FC236}">
                <a16:creationId xmlns:a16="http://schemas.microsoft.com/office/drawing/2014/main" id="{88E84CFF-46F2-5708-0C20-6F1D2080C5AD}"/>
              </a:ext>
            </a:extLst>
          </p:cNvPr>
          <p:cNvSpPr txBox="1"/>
          <p:nvPr/>
        </p:nvSpPr>
        <p:spPr>
          <a:xfrm>
            <a:off x="4559248" y="3786126"/>
            <a:ext cx="1371849" cy="369332"/>
          </a:xfrm>
          <a:prstGeom prst="rect">
            <a:avLst/>
          </a:prstGeom>
          <a:noFill/>
        </p:spPr>
        <p:txBody>
          <a:bodyPr wrap="square" rtlCol="0">
            <a:spAutoFit/>
          </a:bodyPr>
          <a:lstStyle/>
          <a:p>
            <a:pPr algn="ctr"/>
            <a:r>
              <a:rPr lang="fr-FR" b="1" dirty="0">
                <a:latin typeface="Milliard" panose="020B0604020202020204" charset="0"/>
                <a:cs typeface="Milliard" panose="020B0604020202020204" charset="0"/>
              </a:rPr>
              <a:t>Intention </a:t>
            </a:r>
          </a:p>
        </p:txBody>
      </p:sp>
      <p:pic>
        <p:nvPicPr>
          <p:cNvPr id="10" name="Picture 27">
            <a:extLst>
              <a:ext uri="{FF2B5EF4-FFF2-40B4-BE49-F238E27FC236}">
                <a16:creationId xmlns:a16="http://schemas.microsoft.com/office/drawing/2014/main" id="{45ED9DCE-EDE7-09F1-35B5-C23915568A80}"/>
              </a:ext>
            </a:extLst>
          </p:cNvPr>
          <p:cNvPicPr>
            <a:picLocks noChangeAspect="1"/>
          </p:cNvPicPr>
          <p:nvPr/>
        </p:nvPicPr>
        <p:blipFill>
          <a:blip r:embed="rId4"/>
          <a:stretch>
            <a:fillRect/>
          </a:stretch>
        </p:blipFill>
        <p:spPr>
          <a:xfrm>
            <a:off x="5973151" y="3136324"/>
            <a:ext cx="1258743" cy="676939"/>
          </a:xfrm>
          <a:prstGeom prst="rect">
            <a:avLst/>
          </a:prstGeom>
        </p:spPr>
      </p:pic>
      <p:pic>
        <p:nvPicPr>
          <p:cNvPr id="11" name="Picture 2">
            <a:extLst>
              <a:ext uri="{FF2B5EF4-FFF2-40B4-BE49-F238E27FC236}">
                <a16:creationId xmlns:a16="http://schemas.microsoft.com/office/drawing/2014/main" id="{2E9686FE-10DB-6A1E-7299-60B9F686829B}"/>
              </a:ext>
            </a:extLst>
          </p:cNvPr>
          <p:cNvPicPr>
            <a:picLocks noChangeAspect="1"/>
          </p:cNvPicPr>
          <p:nvPr/>
        </p:nvPicPr>
        <p:blipFill>
          <a:blip r:embed="rId5"/>
          <a:stretch>
            <a:fillRect/>
          </a:stretch>
        </p:blipFill>
        <p:spPr>
          <a:xfrm>
            <a:off x="3710357" y="4224158"/>
            <a:ext cx="1129152" cy="1143252"/>
          </a:xfrm>
          <a:prstGeom prst="rect">
            <a:avLst/>
          </a:prstGeom>
        </p:spPr>
      </p:pic>
      <p:pic>
        <p:nvPicPr>
          <p:cNvPr id="13" name="Image 12">
            <a:extLst>
              <a:ext uri="{FF2B5EF4-FFF2-40B4-BE49-F238E27FC236}">
                <a16:creationId xmlns:a16="http://schemas.microsoft.com/office/drawing/2014/main" id="{E2295615-DCF4-0BAB-879D-8CF938FAEE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30970" y="2696059"/>
            <a:ext cx="1129152" cy="1143252"/>
          </a:xfrm>
          <a:prstGeom prst="rect">
            <a:avLst/>
          </a:prstGeom>
        </p:spPr>
      </p:pic>
      <p:pic>
        <p:nvPicPr>
          <p:cNvPr id="14" name="Picture 7">
            <a:extLst>
              <a:ext uri="{FF2B5EF4-FFF2-40B4-BE49-F238E27FC236}">
                <a16:creationId xmlns:a16="http://schemas.microsoft.com/office/drawing/2014/main" id="{3EA19ED7-6655-B188-5C51-6DB95EFC5662}"/>
              </a:ext>
            </a:extLst>
          </p:cNvPr>
          <p:cNvPicPr>
            <a:picLocks noChangeAspect="1"/>
          </p:cNvPicPr>
          <p:nvPr/>
        </p:nvPicPr>
        <p:blipFill>
          <a:blip r:embed="rId4"/>
          <a:stretch>
            <a:fillRect/>
          </a:stretch>
        </p:blipFill>
        <p:spPr>
          <a:xfrm rot="2200581">
            <a:off x="5139239" y="1765782"/>
            <a:ext cx="1258743" cy="676939"/>
          </a:xfrm>
          <a:prstGeom prst="rect">
            <a:avLst/>
          </a:prstGeom>
        </p:spPr>
      </p:pic>
      <p:pic>
        <p:nvPicPr>
          <p:cNvPr id="15" name="Picture 8">
            <a:extLst>
              <a:ext uri="{FF2B5EF4-FFF2-40B4-BE49-F238E27FC236}">
                <a16:creationId xmlns:a16="http://schemas.microsoft.com/office/drawing/2014/main" id="{B5218FF4-DFCC-E02A-969C-BD254766597E}"/>
              </a:ext>
            </a:extLst>
          </p:cNvPr>
          <p:cNvPicPr>
            <a:picLocks noChangeAspect="1"/>
          </p:cNvPicPr>
          <p:nvPr/>
        </p:nvPicPr>
        <p:blipFill>
          <a:blip r:embed="rId4"/>
          <a:stretch>
            <a:fillRect/>
          </a:stretch>
        </p:blipFill>
        <p:spPr>
          <a:xfrm rot="19911781">
            <a:off x="4924746" y="4344091"/>
            <a:ext cx="1258743" cy="676939"/>
          </a:xfrm>
          <a:prstGeom prst="rect">
            <a:avLst/>
          </a:prstGeom>
        </p:spPr>
      </p:pic>
      <p:sp>
        <p:nvSpPr>
          <p:cNvPr id="16" name="ZoneTexte 10">
            <a:extLst>
              <a:ext uri="{FF2B5EF4-FFF2-40B4-BE49-F238E27FC236}">
                <a16:creationId xmlns:a16="http://schemas.microsoft.com/office/drawing/2014/main" id="{45AA6955-B736-1FE0-CBAB-C1E3689316CA}"/>
              </a:ext>
            </a:extLst>
          </p:cNvPr>
          <p:cNvSpPr txBox="1"/>
          <p:nvPr/>
        </p:nvSpPr>
        <p:spPr>
          <a:xfrm>
            <a:off x="151616" y="3803972"/>
            <a:ext cx="1721693" cy="369332"/>
          </a:xfrm>
          <a:prstGeom prst="rect">
            <a:avLst/>
          </a:prstGeom>
          <a:noFill/>
        </p:spPr>
        <p:txBody>
          <a:bodyPr wrap="square" rtlCol="0">
            <a:spAutoFit/>
          </a:bodyPr>
          <a:lstStyle/>
          <a:p>
            <a:pPr algn="ctr"/>
            <a:r>
              <a:rPr lang="fr-FR" b="1" dirty="0">
                <a:latin typeface="Alegreya" panose="00000500000000000000"/>
                <a:cs typeface="Milliard" panose="020B0604020202020204" charset="0"/>
              </a:rPr>
              <a:t>Compétence</a:t>
            </a:r>
            <a:endParaRPr lang="fr-FR" sz="1600" b="1" dirty="0">
              <a:latin typeface="Alegreya" panose="00000500000000000000"/>
              <a:cs typeface="Milliard" panose="020B0604020202020204" charset="0"/>
            </a:endParaRPr>
          </a:p>
        </p:txBody>
      </p:sp>
      <p:pic>
        <p:nvPicPr>
          <p:cNvPr id="17" name="Picture 2" descr="Gagnant">
            <a:extLst>
              <a:ext uri="{FF2B5EF4-FFF2-40B4-BE49-F238E27FC236}">
                <a16:creationId xmlns:a16="http://schemas.microsoft.com/office/drawing/2014/main" id="{734EB07D-29C6-44A3-20AA-8CCD9BA8995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3499" y="2671220"/>
            <a:ext cx="1132752" cy="113275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a:extLst>
              <a:ext uri="{FF2B5EF4-FFF2-40B4-BE49-F238E27FC236}">
                <a16:creationId xmlns:a16="http://schemas.microsoft.com/office/drawing/2014/main" id="{DEF70237-B069-6261-7CEF-273E1755E605}"/>
              </a:ext>
            </a:extLst>
          </p:cNvPr>
          <p:cNvPicPr>
            <a:picLocks noChangeAspect="1"/>
          </p:cNvPicPr>
          <p:nvPr/>
        </p:nvPicPr>
        <p:blipFill>
          <a:blip r:embed="rId8"/>
          <a:stretch>
            <a:fillRect/>
          </a:stretch>
        </p:blipFill>
        <p:spPr>
          <a:xfrm>
            <a:off x="356514" y="561591"/>
            <a:ext cx="1371849" cy="1371849"/>
          </a:xfrm>
          <a:prstGeom prst="rect">
            <a:avLst/>
          </a:prstGeom>
        </p:spPr>
      </p:pic>
      <p:sp>
        <p:nvSpPr>
          <p:cNvPr id="19" name="ZoneTexte 10">
            <a:extLst>
              <a:ext uri="{FF2B5EF4-FFF2-40B4-BE49-F238E27FC236}">
                <a16:creationId xmlns:a16="http://schemas.microsoft.com/office/drawing/2014/main" id="{856C54A3-5583-B44B-E37D-98F682434E7C}"/>
              </a:ext>
            </a:extLst>
          </p:cNvPr>
          <p:cNvSpPr txBox="1"/>
          <p:nvPr/>
        </p:nvSpPr>
        <p:spPr>
          <a:xfrm>
            <a:off x="151615" y="1913292"/>
            <a:ext cx="1721693" cy="369332"/>
          </a:xfrm>
          <a:prstGeom prst="rect">
            <a:avLst/>
          </a:prstGeom>
          <a:noFill/>
        </p:spPr>
        <p:txBody>
          <a:bodyPr wrap="square" rtlCol="0">
            <a:spAutoFit/>
          </a:bodyPr>
          <a:lstStyle/>
          <a:p>
            <a:pPr algn="ctr"/>
            <a:r>
              <a:rPr lang="fr-FR" b="1" dirty="0">
                <a:latin typeface="Alegreya" panose="00000500000000000000"/>
                <a:cs typeface="Milliard" panose="020B0604020202020204" charset="0"/>
              </a:rPr>
              <a:t>Autonomie</a:t>
            </a:r>
            <a:endParaRPr lang="fr-FR" sz="1600" b="1" dirty="0">
              <a:latin typeface="Alegreya" panose="00000500000000000000"/>
              <a:cs typeface="Milliard" panose="020B0604020202020204" charset="0"/>
            </a:endParaRPr>
          </a:p>
        </p:txBody>
      </p:sp>
      <p:sp>
        <p:nvSpPr>
          <p:cNvPr id="20" name="ZoneTexte 10">
            <a:extLst>
              <a:ext uri="{FF2B5EF4-FFF2-40B4-BE49-F238E27FC236}">
                <a16:creationId xmlns:a16="http://schemas.microsoft.com/office/drawing/2014/main" id="{84DD6B9F-5DA1-D767-A3EB-C7322EAB1BA4}"/>
              </a:ext>
            </a:extLst>
          </p:cNvPr>
          <p:cNvSpPr txBox="1"/>
          <p:nvPr/>
        </p:nvSpPr>
        <p:spPr>
          <a:xfrm>
            <a:off x="181591" y="5654149"/>
            <a:ext cx="1721693" cy="646331"/>
          </a:xfrm>
          <a:prstGeom prst="rect">
            <a:avLst/>
          </a:prstGeom>
          <a:noFill/>
        </p:spPr>
        <p:txBody>
          <a:bodyPr wrap="square" rtlCol="0">
            <a:spAutoFit/>
          </a:bodyPr>
          <a:lstStyle/>
          <a:p>
            <a:pPr algn="ctr"/>
            <a:r>
              <a:rPr lang="fr-FR" b="1" dirty="0">
                <a:latin typeface="Alegreya" panose="00000500000000000000"/>
                <a:cs typeface="Milliard" panose="020B0604020202020204" charset="0"/>
              </a:rPr>
              <a:t>Proximité sociale</a:t>
            </a:r>
            <a:endParaRPr lang="fr-FR" sz="1600" b="1" dirty="0">
              <a:latin typeface="Alegreya" panose="00000500000000000000"/>
              <a:cs typeface="Milliard" panose="020B0604020202020204" charset="0"/>
            </a:endParaRPr>
          </a:p>
        </p:txBody>
      </p:sp>
      <p:pic>
        <p:nvPicPr>
          <p:cNvPr id="21" name="Picture 26">
            <a:extLst>
              <a:ext uri="{FF2B5EF4-FFF2-40B4-BE49-F238E27FC236}">
                <a16:creationId xmlns:a16="http://schemas.microsoft.com/office/drawing/2014/main" id="{B698F1D8-3184-5FEF-A8C6-76002AE5E2E0}"/>
              </a:ext>
            </a:extLst>
          </p:cNvPr>
          <p:cNvPicPr>
            <a:picLocks noChangeAspect="1"/>
          </p:cNvPicPr>
          <p:nvPr/>
        </p:nvPicPr>
        <p:blipFill>
          <a:blip r:embed="rId4"/>
          <a:stretch>
            <a:fillRect/>
          </a:stretch>
        </p:blipFill>
        <p:spPr>
          <a:xfrm>
            <a:off x="2315867" y="3112304"/>
            <a:ext cx="1132752" cy="676939"/>
          </a:xfrm>
          <a:prstGeom prst="rect">
            <a:avLst/>
          </a:prstGeom>
        </p:spPr>
      </p:pic>
      <p:pic>
        <p:nvPicPr>
          <p:cNvPr id="22" name="Picture 28">
            <a:extLst>
              <a:ext uri="{FF2B5EF4-FFF2-40B4-BE49-F238E27FC236}">
                <a16:creationId xmlns:a16="http://schemas.microsoft.com/office/drawing/2014/main" id="{CA81DC30-A7CC-0ED5-E904-59A66842CA5A}"/>
              </a:ext>
            </a:extLst>
          </p:cNvPr>
          <p:cNvPicPr>
            <a:picLocks noChangeAspect="1"/>
          </p:cNvPicPr>
          <p:nvPr/>
        </p:nvPicPr>
        <p:blipFill>
          <a:blip r:embed="rId9"/>
          <a:stretch>
            <a:fillRect/>
          </a:stretch>
        </p:blipFill>
        <p:spPr>
          <a:xfrm>
            <a:off x="470810" y="4453180"/>
            <a:ext cx="1143253" cy="1143253"/>
          </a:xfrm>
          <a:prstGeom prst="rect">
            <a:avLst/>
          </a:prstGeom>
        </p:spPr>
      </p:pic>
      <p:sp>
        <p:nvSpPr>
          <p:cNvPr id="23" name="TextBox 31">
            <a:extLst>
              <a:ext uri="{FF2B5EF4-FFF2-40B4-BE49-F238E27FC236}">
                <a16:creationId xmlns:a16="http://schemas.microsoft.com/office/drawing/2014/main" id="{BC62EFFF-6B34-295A-46BA-271E35C06415}"/>
              </a:ext>
            </a:extLst>
          </p:cNvPr>
          <p:cNvSpPr txBox="1"/>
          <p:nvPr/>
        </p:nvSpPr>
        <p:spPr>
          <a:xfrm>
            <a:off x="-29178" y="6455894"/>
            <a:ext cx="8680480" cy="369332"/>
          </a:xfrm>
          <a:prstGeom prst="rect">
            <a:avLst/>
          </a:prstGeom>
          <a:noFill/>
        </p:spPr>
        <p:txBody>
          <a:bodyPr wrap="square">
            <a:spAutoFit/>
          </a:bodyPr>
          <a:lstStyle/>
          <a:p>
            <a:r>
              <a:rPr lang="en-GB" i="1" dirty="0">
                <a:solidFill>
                  <a:srgbClr val="000000"/>
                </a:solidFill>
                <a:effectLst/>
                <a:latin typeface="Alegreya" panose="00000500000000000000"/>
                <a:ea typeface="Calibri" panose="020F0502020204030204" pitchFamily="34" charset="0"/>
              </a:rPr>
              <a:t>Hagger &amp; </a:t>
            </a:r>
            <a:r>
              <a:rPr lang="en-GB" i="1" dirty="0" err="1">
                <a:solidFill>
                  <a:srgbClr val="000000"/>
                </a:solidFill>
                <a:effectLst/>
                <a:latin typeface="Alegreya" panose="00000500000000000000"/>
                <a:ea typeface="Calibri" panose="020F0502020204030204" pitchFamily="34" charset="0"/>
              </a:rPr>
              <a:t>Chatzisarantis</a:t>
            </a:r>
            <a:r>
              <a:rPr lang="en-GB" i="1" dirty="0">
                <a:solidFill>
                  <a:srgbClr val="000000"/>
                </a:solidFill>
                <a:effectLst/>
                <a:latin typeface="Alegreya" panose="00000500000000000000"/>
                <a:ea typeface="Calibri" panose="020F0502020204030204" pitchFamily="34" charset="0"/>
              </a:rPr>
              <a:t>, 2016; Ntoumanis &amp; Standage, 2009; Vasconcellos et al., 2020</a:t>
            </a:r>
            <a:endParaRPr lang="fr-FR" i="1" dirty="0">
              <a:latin typeface="Alegreya" panose="00000500000000000000"/>
            </a:endParaRPr>
          </a:p>
        </p:txBody>
      </p:sp>
      <p:pic>
        <p:nvPicPr>
          <p:cNvPr id="25" name="Image 16">
            <a:extLst>
              <a:ext uri="{FF2B5EF4-FFF2-40B4-BE49-F238E27FC236}">
                <a16:creationId xmlns:a16="http://schemas.microsoft.com/office/drawing/2014/main" id="{C6E46C99-DF0A-629C-C84C-27E48D88771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52341" y="1106432"/>
            <a:ext cx="1049675" cy="1142274"/>
          </a:xfrm>
          <a:prstGeom prst="rect">
            <a:avLst/>
          </a:prstGeom>
        </p:spPr>
      </p:pic>
      <p:sp>
        <p:nvSpPr>
          <p:cNvPr id="26" name="Oval 1">
            <a:extLst>
              <a:ext uri="{FF2B5EF4-FFF2-40B4-BE49-F238E27FC236}">
                <a16:creationId xmlns:a16="http://schemas.microsoft.com/office/drawing/2014/main" id="{352BBF51-EE4C-55E7-E0E2-C20DEDBB86F5}"/>
              </a:ext>
            </a:extLst>
          </p:cNvPr>
          <p:cNvSpPr/>
          <p:nvPr/>
        </p:nvSpPr>
        <p:spPr>
          <a:xfrm>
            <a:off x="8388424" y="6391402"/>
            <a:ext cx="649251" cy="432048"/>
          </a:xfrm>
          <a:prstGeom prst="ellipse">
            <a:avLst/>
          </a:prstGeom>
          <a:ln>
            <a:solidFill>
              <a:srgbClr val="2C2A4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dirty="0">
                <a:latin typeface="Milliard Book" panose="02010004040101010103" charset="0"/>
              </a:rPr>
              <a:t>9</a:t>
            </a:r>
          </a:p>
        </p:txBody>
      </p:sp>
    </p:spTree>
    <p:extLst>
      <p:ext uri="{BB962C8B-B14F-4D97-AF65-F5344CB8AC3E}">
        <p14:creationId xmlns:p14="http://schemas.microsoft.com/office/powerpoint/2010/main" val="602758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841BD-BE6F-A2BF-D8BC-ACF2209356B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03843B9-79B4-1C9C-6D5E-059953C01161}"/>
              </a:ext>
            </a:extLst>
          </p:cNvPr>
          <p:cNvPicPr>
            <a:picLocks noChangeAspect="1"/>
          </p:cNvPicPr>
          <p:nvPr/>
        </p:nvPicPr>
        <p:blipFill>
          <a:blip r:embed="rId3"/>
          <a:stretch>
            <a:fillRect/>
          </a:stretch>
        </p:blipFill>
        <p:spPr>
          <a:xfrm>
            <a:off x="7413930" y="-6059"/>
            <a:ext cx="1730070" cy="802230"/>
          </a:xfrm>
          <a:prstGeom prst="rect">
            <a:avLst/>
          </a:prstGeom>
        </p:spPr>
      </p:pic>
      <p:sp>
        <p:nvSpPr>
          <p:cNvPr id="2" name="ZoneTexte 5">
            <a:extLst>
              <a:ext uri="{FF2B5EF4-FFF2-40B4-BE49-F238E27FC236}">
                <a16:creationId xmlns:a16="http://schemas.microsoft.com/office/drawing/2014/main" id="{6A650E7D-5CDF-6572-E38C-90F8F20146A8}"/>
              </a:ext>
            </a:extLst>
          </p:cNvPr>
          <p:cNvSpPr txBox="1"/>
          <p:nvPr/>
        </p:nvSpPr>
        <p:spPr>
          <a:xfrm>
            <a:off x="179512" y="148834"/>
            <a:ext cx="6696744" cy="492443"/>
          </a:xfrm>
          <a:prstGeom prst="rect">
            <a:avLst/>
          </a:prstGeom>
          <a:solidFill>
            <a:schemeClr val="accent4">
              <a:lumMod val="20000"/>
              <a:lumOff val="80000"/>
            </a:schemeClr>
          </a:solidFill>
        </p:spPr>
        <p:txBody>
          <a:bodyPr wrap="square" rtlCol="0">
            <a:spAutoFit/>
          </a:bodyPr>
          <a:lstStyle/>
          <a:p>
            <a:r>
              <a:rPr lang="fr-FR" sz="2600" dirty="0">
                <a:latin typeface="Milliard Book" panose="02010004040101010103" charset="0"/>
              </a:rPr>
              <a:t>Quelques rares études par dispositifs</a:t>
            </a:r>
          </a:p>
        </p:txBody>
      </p:sp>
      <p:pic>
        <p:nvPicPr>
          <p:cNvPr id="3078" name="Picture 6">
            <a:extLst>
              <a:ext uri="{FF2B5EF4-FFF2-40B4-BE49-F238E27FC236}">
                <a16:creationId xmlns:a16="http://schemas.microsoft.com/office/drawing/2014/main" id="{FB2493F6-D540-4003-1926-285588DCEC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026" y="2276872"/>
            <a:ext cx="9360026" cy="1780344"/>
          </a:xfrm>
          <a:prstGeom prst="rect">
            <a:avLst/>
          </a:prstGeom>
          <a:noFill/>
          <a:extLst>
            <a:ext uri="{909E8E84-426E-40DD-AFC4-6F175D3DCCD1}">
              <a14:hiddenFill xmlns:a14="http://schemas.microsoft.com/office/drawing/2010/main">
                <a:solidFill>
                  <a:srgbClr val="FFFFFF"/>
                </a:solidFill>
              </a14:hiddenFill>
            </a:ext>
          </a:extLst>
        </p:spPr>
      </p:pic>
      <p:sp>
        <p:nvSpPr>
          <p:cNvPr id="16" name="ZoneTexte 15">
            <a:extLst>
              <a:ext uri="{FF2B5EF4-FFF2-40B4-BE49-F238E27FC236}">
                <a16:creationId xmlns:a16="http://schemas.microsoft.com/office/drawing/2014/main" id="{3213871E-FA01-7897-B506-C37684733EEF}"/>
              </a:ext>
            </a:extLst>
          </p:cNvPr>
          <p:cNvSpPr txBox="1"/>
          <p:nvPr/>
        </p:nvSpPr>
        <p:spPr>
          <a:xfrm>
            <a:off x="4579872" y="3872550"/>
            <a:ext cx="4673600" cy="369332"/>
          </a:xfrm>
          <a:prstGeom prst="rect">
            <a:avLst/>
          </a:prstGeom>
          <a:noFill/>
        </p:spPr>
        <p:txBody>
          <a:bodyPr wrap="square">
            <a:spAutoFit/>
          </a:bodyPr>
          <a:lstStyle/>
          <a:p>
            <a:pPr algn="ctr"/>
            <a:r>
              <a:rPr lang="fr-FR" sz="1800" i="1" dirty="0" err="1">
                <a:latin typeface="Alegreya"/>
                <a:cs typeface="Milliard" panose="020B0604020202020204" charset="0"/>
              </a:rPr>
              <a:t>Vors</a:t>
            </a:r>
            <a:r>
              <a:rPr lang="fr-FR" sz="1800" i="1" dirty="0">
                <a:latin typeface="Alegreya"/>
                <a:cs typeface="Milliard" panose="020B0604020202020204" charset="0"/>
              </a:rPr>
              <a:t>, 2011;  </a:t>
            </a:r>
            <a:r>
              <a:rPr lang="fr-FR" sz="1800" i="1" dirty="0" err="1">
                <a:latin typeface="Alegreya"/>
                <a:cs typeface="Milliard" panose="020B0604020202020204" charset="0"/>
              </a:rPr>
              <a:t>Mascret</a:t>
            </a:r>
            <a:r>
              <a:rPr lang="fr-FR" sz="1800" i="1" dirty="0">
                <a:latin typeface="Alegreya"/>
                <a:cs typeface="Milliard" panose="020B0604020202020204" charset="0"/>
              </a:rPr>
              <a:t> et al., 2016; </a:t>
            </a:r>
            <a:r>
              <a:rPr lang="fr-FR" sz="1800" i="1" dirty="0" err="1">
                <a:latin typeface="Alegreya"/>
                <a:cs typeface="Milliard" panose="020B0604020202020204" charset="0"/>
              </a:rPr>
              <a:t>Yvard</a:t>
            </a:r>
            <a:r>
              <a:rPr lang="fr-FR" sz="1800" i="1" dirty="0">
                <a:latin typeface="Alegreya"/>
                <a:cs typeface="Milliard" panose="020B0604020202020204" charset="0"/>
              </a:rPr>
              <a:t>, 2024</a:t>
            </a:r>
          </a:p>
        </p:txBody>
      </p:sp>
    </p:spTree>
    <p:extLst>
      <p:ext uri="{BB962C8B-B14F-4D97-AF65-F5344CB8AC3E}">
        <p14:creationId xmlns:p14="http://schemas.microsoft.com/office/powerpoint/2010/main" val="144223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8757C-73DE-A4A1-C960-1704BF2E528E}"/>
              </a:ext>
            </a:extLst>
          </p:cNvPr>
          <p:cNvPicPr>
            <a:picLocks noChangeAspect="1"/>
          </p:cNvPicPr>
          <p:nvPr/>
        </p:nvPicPr>
        <p:blipFill>
          <a:blip r:embed="rId3"/>
          <a:stretch>
            <a:fillRect/>
          </a:stretch>
        </p:blipFill>
        <p:spPr>
          <a:xfrm>
            <a:off x="7608011" y="44569"/>
            <a:ext cx="1558152" cy="722512"/>
          </a:xfrm>
          <a:prstGeom prst="rect">
            <a:avLst/>
          </a:prstGeom>
        </p:spPr>
      </p:pic>
      <p:sp>
        <p:nvSpPr>
          <p:cNvPr id="30" name="ZoneTexte 10">
            <a:extLst>
              <a:ext uri="{FF2B5EF4-FFF2-40B4-BE49-F238E27FC236}">
                <a16:creationId xmlns:a16="http://schemas.microsoft.com/office/drawing/2014/main" id="{BA04A4BF-C9CC-E040-8B0A-2D8A0B984728}"/>
              </a:ext>
            </a:extLst>
          </p:cNvPr>
          <p:cNvSpPr txBox="1"/>
          <p:nvPr/>
        </p:nvSpPr>
        <p:spPr>
          <a:xfrm>
            <a:off x="33373" y="76941"/>
            <a:ext cx="7780450" cy="954107"/>
          </a:xfrm>
          <a:prstGeom prst="rect">
            <a:avLst/>
          </a:prstGeom>
          <a:solidFill>
            <a:schemeClr val="accent5">
              <a:lumMod val="20000"/>
              <a:lumOff val="80000"/>
            </a:schemeClr>
          </a:solidFill>
        </p:spPr>
        <p:txBody>
          <a:bodyPr wrap="square" rtlCol="0">
            <a:spAutoFit/>
          </a:bodyPr>
          <a:lstStyle/>
          <a:p>
            <a:r>
              <a:rPr lang="fr-FR" sz="2800" dirty="0">
                <a:latin typeface="Milliard Book" panose="02010004040101010103" charset="0"/>
              </a:rPr>
              <a:t>Des inégalités de satisfaction des besoins psychologiques </a:t>
            </a:r>
            <a:endParaRPr lang="fr-FR" sz="2800" dirty="0">
              <a:latin typeface="Alegreya" panose="00000500000000000000"/>
            </a:endParaRPr>
          </a:p>
        </p:txBody>
      </p:sp>
      <p:sp>
        <p:nvSpPr>
          <p:cNvPr id="13" name="Forme libre : forme 12">
            <a:hlinkClick r:id="" action="ppaction://noaction"/>
            <a:extLst>
              <a:ext uri="{FF2B5EF4-FFF2-40B4-BE49-F238E27FC236}">
                <a16:creationId xmlns:a16="http://schemas.microsoft.com/office/drawing/2014/main" id="{18C6D242-1023-B638-76B8-71289AE0A100}"/>
              </a:ext>
            </a:extLst>
          </p:cNvPr>
          <p:cNvSpPr/>
          <p:nvPr/>
        </p:nvSpPr>
        <p:spPr>
          <a:xfrm>
            <a:off x="6640590" y="4415798"/>
            <a:ext cx="2304133" cy="722511"/>
          </a:xfrm>
          <a:custGeom>
            <a:avLst/>
            <a:gdLst>
              <a:gd name="connsiteX0" fmla="*/ 0 w 1812020"/>
              <a:gd name="connsiteY0" fmla="*/ 90601 h 906010"/>
              <a:gd name="connsiteX1" fmla="*/ 90601 w 1812020"/>
              <a:gd name="connsiteY1" fmla="*/ 0 h 906010"/>
              <a:gd name="connsiteX2" fmla="*/ 1721419 w 1812020"/>
              <a:gd name="connsiteY2" fmla="*/ 0 h 906010"/>
              <a:gd name="connsiteX3" fmla="*/ 1812020 w 1812020"/>
              <a:gd name="connsiteY3" fmla="*/ 90601 h 906010"/>
              <a:gd name="connsiteX4" fmla="*/ 1812020 w 1812020"/>
              <a:gd name="connsiteY4" fmla="*/ 815409 h 906010"/>
              <a:gd name="connsiteX5" fmla="*/ 1721419 w 1812020"/>
              <a:gd name="connsiteY5" fmla="*/ 906010 h 906010"/>
              <a:gd name="connsiteX6" fmla="*/ 90601 w 1812020"/>
              <a:gd name="connsiteY6" fmla="*/ 906010 h 906010"/>
              <a:gd name="connsiteX7" fmla="*/ 0 w 1812020"/>
              <a:gd name="connsiteY7" fmla="*/ 815409 h 906010"/>
              <a:gd name="connsiteX8" fmla="*/ 0 w 1812020"/>
              <a:gd name="connsiteY8" fmla="*/ 90601 h 90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2020" h="906010">
                <a:moveTo>
                  <a:pt x="0" y="90601"/>
                </a:moveTo>
                <a:cubicBezTo>
                  <a:pt x="0" y="40563"/>
                  <a:pt x="40563" y="0"/>
                  <a:pt x="90601" y="0"/>
                </a:cubicBezTo>
                <a:lnTo>
                  <a:pt x="1721419" y="0"/>
                </a:lnTo>
                <a:cubicBezTo>
                  <a:pt x="1771457" y="0"/>
                  <a:pt x="1812020" y="40563"/>
                  <a:pt x="1812020" y="90601"/>
                </a:cubicBezTo>
                <a:lnTo>
                  <a:pt x="1812020" y="815409"/>
                </a:lnTo>
                <a:cubicBezTo>
                  <a:pt x="1812020" y="865447"/>
                  <a:pt x="1771457" y="906010"/>
                  <a:pt x="1721419" y="906010"/>
                </a:cubicBezTo>
                <a:lnTo>
                  <a:pt x="90601" y="906010"/>
                </a:lnTo>
                <a:cubicBezTo>
                  <a:pt x="40563" y="906010"/>
                  <a:pt x="0" y="865447"/>
                  <a:pt x="0" y="815409"/>
                </a:cubicBezTo>
                <a:lnTo>
                  <a:pt x="0" y="90601"/>
                </a:lnTo>
                <a:close/>
              </a:path>
            </a:pathLst>
          </a:custGeom>
          <a:ln w="41275" cap="rnd">
            <a:solidFill>
              <a:schemeClr val="bg1">
                <a:alpha val="55000"/>
              </a:schemeClr>
            </a:solidFill>
            <a:beve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35426" tIns="35426" rIns="35426" bIns="35426" numCol="1" spcCol="1270" anchor="ctr" anchorCtr="0">
            <a:noAutofit/>
          </a:bodyPr>
          <a:lstStyle/>
          <a:p>
            <a:pPr lvl="0" algn="ctr" defTabSz="622300">
              <a:lnSpc>
                <a:spcPct val="90000"/>
              </a:lnSpc>
              <a:spcBef>
                <a:spcPct val="0"/>
              </a:spcBef>
              <a:spcAft>
                <a:spcPct val="35000"/>
              </a:spcAft>
            </a:pPr>
            <a:r>
              <a:rPr lang="fr-FR" b="1" dirty="0">
                <a:solidFill>
                  <a:schemeClr val="bg2">
                    <a:lumMod val="10000"/>
                  </a:schemeClr>
                </a:solidFill>
                <a:latin typeface="Milliard (Body)"/>
              </a:rPr>
              <a:t>Expérience motivationnelle et affective</a:t>
            </a:r>
            <a:endParaRPr lang="fr-FR" dirty="0">
              <a:solidFill>
                <a:schemeClr val="bg2">
                  <a:lumMod val="10000"/>
                </a:schemeClr>
              </a:solidFill>
              <a:latin typeface="Milliard (Body)"/>
            </a:endParaRPr>
          </a:p>
        </p:txBody>
      </p:sp>
      <p:pic>
        <p:nvPicPr>
          <p:cNvPr id="14" name="Picture 2" descr="Courses">
            <a:extLst>
              <a:ext uri="{FF2B5EF4-FFF2-40B4-BE49-F238E27FC236}">
                <a16:creationId xmlns:a16="http://schemas.microsoft.com/office/drawing/2014/main" id="{32CB77FB-8511-50F5-A639-43814675E7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12269" y="3047931"/>
            <a:ext cx="1360777" cy="1380461"/>
          </a:xfrm>
          <a:prstGeom prst="rect">
            <a:avLst/>
          </a:prstGeom>
          <a:noFill/>
          <a:extLst>
            <a:ext uri="{909E8E84-426E-40DD-AFC4-6F175D3DCCD1}">
              <a14:hiddenFill xmlns:a14="http://schemas.microsoft.com/office/drawing/2010/main">
                <a:solidFill>
                  <a:srgbClr val="FFFFFF"/>
                </a:solidFill>
              </a14:hiddenFill>
            </a:ext>
          </a:extLst>
        </p:spPr>
      </p:pic>
      <p:sp>
        <p:nvSpPr>
          <p:cNvPr id="15" name="ZoneTexte 10">
            <a:extLst>
              <a:ext uri="{FF2B5EF4-FFF2-40B4-BE49-F238E27FC236}">
                <a16:creationId xmlns:a16="http://schemas.microsoft.com/office/drawing/2014/main" id="{09E782BB-788F-E6F4-D337-2A7DF363CC40}"/>
              </a:ext>
            </a:extLst>
          </p:cNvPr>
          <p:cNvSpPr txBox="1"/>
          <p:nvPr/>
        </p:nvSpPr>
        <p:spPr>
          <a:xfrm>
            <a:off x="4007062" y="4231132"/>
            <a:ext cx="1721693" cy="369332"/>
          </a:xfrm>
          <a:prstGeom prst="rect">
            <a:avLst/>
          </a:prstGeom>
          <a:noFill/>
        </p:spPr>
        <p:txBody>
          <a:bodyPr wrap="square" rtlCol="0">
            <a:spAutoFit/>
          </a:bodyPr>
          <a:lstStyle/>
          <a:p>
            <a:pPr algn="ctr"/>
            <a:r>
              <a:rPr lang="fr-FR" b="1" dirty="0">
                <a:latin typeface="Milliard" panose="020B0604020202020204" charset="0"/>
                <a:cs typeface="Milliard" panose="020B0604020202020204" charset="0"/>
              </a:rPr>
              <a:t>Compétence</a:t>
            </a:r>
            <a:endParaRPr lang="fr-FR" sz="1600" b="1" dirty="0">
              <a:latin typeface="Milliard" panose="020B0604020202020204" charset="0"/>
              <a:cs typeface="Milliard" panose="020B0604020202020204" charset="0"/>
            </a:endParaRPr>
          </a:p>
        </p:txBody>
      </p:sp>
      <p:pic>
        <p:nvPicPr>
          <p:cNvPr id="16" name="Picture 2" descr="Gagnant">
            <a:extLst>
              <a:ext uri="{FF2B5EF4-FFF2-40B4-BE49-F238E27FC236}">
                <a16:creationId xmlns:a16="http://schemas.microsoft.com/office/drawing/2014/main" id="{48AC02C3-4577-9FCC-B382-15595F16793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08945" y="3098380"/>
            <a:ext cx="1132752" cy="113275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81C8DFCA-9E03-55E3-3974-E0AA345FDAB6}"/>
              </a:ext>
            </a:extLst>
          </p:cNvPr>
          <p:cNvPicPr>
            <a:picLocks noChangeAspect="1"/>
          </p:cNvPicPr>
          <p:nvPr/>
        </p:nvPicPr>
        <p:blipFill>
          <a:blip r:embed="rId6"/>
          <a:stretch>
            <a:fillRect/>
          </a:stretch>
        </p:blipFill>
        <p:spPr>
          <a:xfrm>
            <a:off x="4211960" y="988751"/>
            <a:ext cx="1371849" cy="1371849"/>
          </a:xfrm>
          <a:prstGeom prst="rect">
            <a:avLst/>
          </a:prstGeom>
        </p:spPr>
      </p:pic>
      <p:sp>
        <p:nvSpPr>
          <p:cNvPr id="22" name="ZoneTexte 10">
            <a:extLst>
              <a:ext uri="{FF2B5EF4-FFF2-40B4-BE49-F238E27FC236}">
                <a16:creationId xmlns:a16="http://schemas.microsoft.com/office/drawing/2014/main" id="{EF78C6CF-CC10-D33F-4C02-00098020DEC4}"/>
              </a:ext>
            </a:extLst>
          </p:cNvPr>
          <p:cNvSpPr txBox="1"/>
          <p:nvPr/>
        </p:nvSpPr>
        <p:spPr>
          <a:xfrm>
            <a:off x="4007062" y="2300478"/>
            <a:ext cx="1721693" cy="369332"/>
          </a:xfrm>
          <a:prstGeom prst="rect">
            <a:avLst/>
          </a:prstGeom>
          <a:noFill/>
        </p:spPr>
        <p:txBody>
          <a:bodyPr wrap="square" rtlCol="0">
            <a:spAutoFit/>
          </a:bodyPr>
          <a:lstStyle/>
          <a:p>
            <a:pPr algn="ctr"/>
            <a:r>
              <a:rPr lang="fr-FR" b="1" dirty="0">
                <a:latin typeface="Milliard" panose="020B0604020202020204" charset="0"/>
                <a:cs typeface="Milliard" panose="020B0604020202020204" charset="0"/>
              </a:rPr>
              <a:t>Autonomie</a:t>
            </a:r>
            <a:endParaRPr lang="fr-FR" sz="1600" b="1" dirty="0">
              <a:latin typeface="Milliard" panose="020B0604020202020204" charset="0"/>
              <a:cs typeface="Milliard" panose="020B0604020202020204" charset="0"/>
            </a:endParaRPr>
          </a:p>
        </p:txBody>
      </p:sp>
      <p:sp>
        <p:nvSpPr>
          <p:cNvPr id="23" name="ZoneTexte 10">
            <a:extLst>
              <a:ext uri="{FF2B5EF4-FFF2-40B4-BE49-F238E27FC236}">
                <a16:creationId xmlns:a16="http://schemas.microsoft.com/office/drawing/2014/main" id="{AAA463D7-0548-5B79-F04F-00BCC2E8FEB9}"/>
              </a:ext>
            </a:extLst>
          </p:cNvPr>
          <p:cNvSpPr txBox="1"/>
          <p:nvPr/>
        </p:nvSpPr>
        <p:spPr>
          <a:xfrm>
            <a:off x="4037037" y="6081309"/>
            <a:ext cx="1721693" cy="646331"/>
          </a:xfrm>
          <a:prstGeom prst="rect">
            <a:avLst/>
          </a:prstGeom>
          <a:noFill/>
        </p:spPr>
        <p:txBody>
          <a:bodyPr wrap="square" rtlCol="0">
            <a:spAutoFit/>
          </a:bodyPr>
          <a:lstStyle/>
          <a:p>
            <a:pPr algn="ctr"/>
            <a:r>
              <a:rPr lang="fr-FR" b="1" dirty="0">
                <a:latin typeface="Milliard" panose="020B0604020202020204" charset="0"/>
                <a:cs typeface="Milliard" panose="020B0604020202020204" charset="0"/>
              </a:rPr>
              <a:t>Proximité sociale</a:t>
            </a:r>
            <a:endParaRPr lang="fr-FR" sz="1600" b="1" dirty="0">
              <a:latin typeface="Milliard" panose="020B0604020202020204" charset="0"/>
              <a:cs typeface="Milliard" panose="020B0604020202020204" charset="0"/>
            </a:endParaRPr>
          </a:p>
        </p:txBody>
      </p:sp>
      <p:pic>
        <p:nvPicPr>
          <p:cNvPr id="25" name="Picture 24">
            <a:extLst>
              <a:ext uri="{FF2B5EF4-FFF2-40B4-BE49-F238E27FC236}">
                <a16:creationId xmlns:a16="http://schemas.microsoft.com/office/drawing/2014/main" id="{49AC9F97-C132-447F-C034-636B2C1098B2}"/>
              </a:ext>
            </a:extLst>
          </p:cNvPr>
          <p:cNvPicPr>
            <a:picLocks noChangeAspect="1"/>
          </p:cNvPicPr>
          <p:nvPr/>
        </p:nvPicPr>
        <p:blipFill>
          <a:blip r:embed="rId7"/>
          <a:stretch>
            <a:fillRect/>
          </a:stretch>
        </p:blipFill>
        <p:spPr>
          <a:xfrm>
            <a:off x="5979517" y="3526595"/>
            <a:ext cx="1132752" cy="676939"/>
          </a:xfrm>
          <a:prstGeom prst="rect">
            <a:avLst/>
          </a:prstGeom>
        </p:spPr>
      </p:pic>
      <p:pic>
        <p:nvPicPr>
          <p:cNvPr id="31" name="Picture 30">
            <a:extLst>
              <a:ext uri="{FF2B5EF4-FFF2-40B4-BE49-F238E27FC236}">
                <a16:creationId xmlns:a16="http://schemas.microsoft.com/office/drawing/2014/main" id="{467216C9-B17F-86E3-4494-D6ABA6719425}"/>
              </a:ext>
            </a:extLst>
          </p:cNvPr>
          <p:cNvPicPr>
            <a:picLocks noChangeAspect="1"/>
          </p:cNvPicPr>
          <p:nvPr/>
        </p:nvPicPr>
        <p:blipFill>
          <a:blip r:embed="rId8"/>
          <a:stretch>
            <a:fillRect/>
          </a:stretch>
        </p:blipFill>
        <p:spPr>
          <a:xfrm>
            <a:off x="4326256" y="4880340"/>
            <a:ext cx="1143253" cy="1143253"/>
          </a:xfrm>
          <a:prstGeom prst="rect">
            <a:avLst/>
          </a:prstGeom>
        </p:spPr>
      </p:pic>
      <p:pic>
        <p:nvPicPr>
          <p:cNvPr id="35" name="Picture 34">
            <a:extLst>
              <a:ext uri="{FF2B5EF4-FFF2-40B4-BE49-F238E27FC236}">
                <a16:creationId xmlns:a16="http://schemas.microsoft.com/office/drawing/2014/main" id="{6534578E-4E6B-9887-BD47-068FA74A2B23}"/>
              </a:ext>
            </a:extLst>
          </p:cNvPr>
          <p:cNvPicPr>
            <a:picLocks noChangeAspect="1"/>
          </p:cNvPicPr>
          <p:nvPr/>
        </p:nvPicPr>
        <p:blipFill>
          <a:blip r:embed="rId7"/>
          <a:stretch>
            <a:fillRect/>
          </a:stretch>
        </p:blipFill>
        <p:spPr>
          <a:xfrm>
            <a:off x="2712359" y="3526594"/>
            <a:ext cx="1132752" cy="676939"/>
          </a:xfrm>
          <a:prstGeom prst="rect">
            <a:avLst/>
          </a:prstGeom>
        </p:spPr>
      </p:pic>
      <p:pic>
        <p:nvPicPr>
          <p:cNvPr id="36" name="Picture 4" descr="Man">
            <a:extLst>
              <a:ext uri="{FF2B5EF4-FFF2-40B4-BE49-F238E27FC236}">
                <a16:creationId xmlns:a16="http://schemas.microsoft.com/office/drawing/2014/main" id="{5524DBDE-9256-3D71-E979-3A0345E4C6E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2446" y="3081049"/>
            <a:ext cx="1605661" cy="1249493"/>
          </a:xfrm>
          <a:prstGeom prst="rect">
            <a:avLst/>
          </a:prstGeom>
          <a:noFill/>
          <a:extLst>
            <a:ext uri="{909E8E84-426E-40DD-AFC4-6F175D3DCCD1}">
              <a14:hiddenFill xmlns:a14="http://schemas.microsoft.com/office/drawing/2010/main">
                <a:solidFill>
                  <a:srgbClr val="FFFFFF"/>
                </a:solidFill>
              </a14:hiddenFill>
            </a:ext>
          </a:extLst>
        </p:spPr>
      </p:pic>
      <p:sp>
        <p:nvSpPr>
          <p:cNvPr id="37" name="ZoneTexte 10">
            <a:extLst>
              <a:ext uri="{FF2B5EF4-FFF2-40B4-BE49-F238E27FC236}">
                <a16:creationId xmlns:a16="http://schemas.microsoft.com/office/drawing/2014/main" id="{6818D948-A271-60F7-228B-2D4AB4EF104E}"/>
              </a:ext>
            </a:extLst>
          </p:cNvPr>
          <p:cNvSpPr txBox="1"/>
          <p:nvPr/>
        </p:nvSpPr>
        <p:spPr>
          <a:xfrm>
            <a:off x="737536" y="4287710"/>
            <a:ext cx="1721693" cy="646331"/>
          </a:xfrm>
          <a:prstGeom prst="rect">
            <a:avLst/>
          </a:prstGeom>
          <a:noFill/>
        </p:spPr>
        <p:txBody>
          <a:bodyPr wrap="square" rtlCol="0">
            <a:spAutoFit/>
          </a:bodyPr>
          <a:lstStyle/>
          <a:p>
            <a:pPr algn="ctr"/>
            <a:r>
              <a:rPr lang="fr-FR" b="1" dirty="0">
                <a:latin typeface="Milliard" panose="020B0604020202020204" charset="0"/>
                <a:cs typeface="Milliard" panose="020B0604020202020204" charset="0"/>
              </a:rPr>
              <a:t>Statut économique</a:t>
            </a:r>
            <a:endParaRPr lang="fr-FR" sz="1600" b="1" dirty="0">
              <a:latin typeface="Milliard" panose="020B0604020202020204" charset="0"/>
              <a:cs typeface="Milliard" panose="020B0604020202020204" charset="0"/>
            </a:endParaRPr>
          </a:p>
        </p:txBody>
      </p:sp>
      <p:sp>
        <p:nvSpPr>
          <p:cNvPr id="2" name="ZoneTexte 15">
            <a:extLst>
              <a:ext uri="{FF2B5EF4-FFF2-40B4-BE49-F238E27FC236}">
                <a16:creationId xmlns:a16="http://schemas.microsoft.com/office/drawing/2014/main" id="{2C954E8E-A06D-1726-1BCF-6A8564686136}"/>
              </a:ext>
            </a:extLst>
          </p:cNvPr>
          <p:cNvSpPr txBox="1"/>
          <p:nvPr/>
        </p:nvSpPr>
        <p:spPr>
          <a:xfrm>
            <a:off x="1111000" y="1305343"/>
            <a:ext cx="2809305" cy="738664"/>
          </a:xfrm>
          <a:prstGeom prst="rect">
            <a:avLst/>
          </a:prstGeom>
          <a:noFill/>
        </p:spPr>
        <p:txBody>
          <a:bodyPr wrap="square">
            <a:spAutoFit/>
          </a:bodyPr>
          <a:lstStyle/>
          <a:p>
            <a:pPr algn="ctr"/>
            <a:r>
              <a:rPr lang="fr-FR" sz="1400" b="1" dirty="0">
                <a:latin typeface="Milliard" panose="020B0604020202020204"/>
              </a:rPr>
              <a:t>Questionnaire : </a:t>
            </a:r>
            <a:r>
              <a:rPr lang="fr-FR" sz="1400" dirty="0">
                <a:latin typeface="Milliard" panose="020B0604020202020204"/>
              </a:rPr>
              <a:t>Espagne, Angleterre, Portugal, Italie, Grèce, Turquie (</a:t>
            </a:r>
            <a:r>
              <a:rPr lang="fr-FR" sz="1400" i="1" dirty="0">
                <a:latin typeface="Milliard" panose="020B0604020202020204"/>
              </a:rPr>
              <a:t>n</a:t>
            </a:r>
            <a:r>
              <a:rPr lang="fr-FR" sz="1400" dirty="0">
                <a:latin typeface="Milliard" panose="020B0604020202020204"/>
              </a:rPr>
              <a:t> = 10’392)</a:t>
            </a:r>
          </a:p>
        </p:txBody>
      </p:sp>
      <p:pic>
        <p:nvPicPr>
          <p:cNvPr id="3" name="Picture 2" descr="L'europe ">
            <a:extLst>
              <a:ext uri="{FF2B5EF4-FFF2-40B4-BE49-F238E27FC236}">
                <a16:creationId xmlns:a16="http://schemas.microsoft.com/office/drawing/2014/main" id="{E3291615-B475-873B-6F13-58C96F78305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373" y="1228452"/>
            <a:ext cx="1077627" cy="1077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1209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8757C-73DE-A4A1-C960-1704BF2E528E}"/>
              </a:ext>
            </a:extLst>
          </p:cNvPr>
          <p:cNvPicPr>
            <a:picLocks noChangeAspect="1"/>
          </p:cNvPicPr>
          <p:nvPr/>
        </p:nvPicPr>
        <p:blipFill>
          <a:blip r:embed="rId3"/>
          <a:stretch>
            <a:fillRect/>
          </a:stretch>
        </p:blipFill>
        <p:spPr>
          <a:xfrm>
            <a:off x="7413930" y="-6059"/>
            <a:ext cx="1730070" cy="802230"/>
          </a:xfrm>
          <a:prstGeom prst="rect">
            <a:avLst/>
          </a:prstGeom>
        </p:spPr>
      </p:pic>
      <p:sp>
        <p:nvSpPr>
          <p:cNvPr id="12" name="ZoneTexte 10">
            <a:extLst>
              <a:ext uri="{FF2B5EF4-FFF2-40B4-BE49-F238E27FC236}">
                <a16:creationId xmlns:a16="http://schemas.microsoft.com/office/drawing/2014/main" id="{5E33C04E-047D-BAF2-ADB7-1FA9BB747D05}"/>
              </a:ext>
            </a:extLst>
          </p:cNvPr>
          <p:cNvSpPr txBox="1"/>
          <p:nvPr/>
        </p:nvSpPr>
        <p:spPr>
          <a:xfrm>
            <a:off x="107504" y="116632"/>
            <a:ext cx="7488832" cy="954107"/>
          </a:xfrm>
          <a:prstGeom prst="rect">
            <a:avLst/>
          </a:prstGeom>
          <a:solidFill>
            <a:schemeClr val="accent5">
              <a:lumMod val="20000"/>
              <a:lumOff val="80000"/>
            </a:schemeClr>
          </a:solidFill>
        </p:spPr>
        <p:txBody>
          <a:bodyPr wrap="square" rtlCol="0">
            <a:spAutoFit/>
          </a:bodyPr>
          <a:lstStyle/>
          <a:p>
            <a:r>
              <a:rPr lang="fr-FR" sz="2800" dirty="0">
                <a:latin typeface="Milliard Book" panose="02010004040101010103" charset="0"/>
              </a:rPr>
              <a:t>Les filles défavorisées ont des motivations moins adaptatives en EPS</a:t>
            </a:r>
            <a:endParaRPr lang="fr-FR" sz="2800" dirty="0">
              <a:latin typeface="Alegreya" panose="00000500000000000000"/>
            </a:endParaRPr>
          </a:p>
        </p:txBody>
      </p:sp>
      <p:pic>
        <p:nvPicPr>
          <p:cNvPr id="7" name="Picture 6">
            <a:extLst>
              <a:ext uri="{FF2B5EF4-FFF2-40B4-BE49-F238E27FC236}">
                <a16:creationId xmlns:a16="http://schemas.microsoft.com/office/drawing/2014/main" id="{15FB00D3-7F2A-FD0C-D918-DD744067CB4D}"/>
              </a:ext>
            </a:extLst>
          </p:cNvPr>
          <p:cNvPicPr>
            <a:picLocks noChangeAspect="1"/>
          </p:cNvPicPr>
          <p:nvPr/>
        </p:nvPicPr>
        <p:blipFill>
          <a:blip r:embed="rId4"/>
          <a:stretch>
            <a:fillRect/>
          </a:stretch>
        </p:blipFill>
        <p:spPr>
          <a:xfrm>
            <a:off x="876559" y="1556792"/>
            <a:ext cx="6719777" cy="5930163"/>
          </a:xfrm>
          <a:prstGeom prst="rect">
            <a:avLst/>
          </a:prstGeom>
        </p:spPr>
      </p:pic>
    </p:spTree>
    <p:extLst>
      <p:ext uri="{BB962C8B-B14F-4D97-AF65-F5344CB8AC3E}">
        <p14:creationId xmlns:p14="http://schemas.microsoft.com/office/powerpoint/2010/main" val="20546857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61C1F-3E87-8672-1EB7-19B8E8E2958B}"/>
            </a:ext>
          </a:extLst>
        </p:cNvPr>
        <p:cNvGrpSpPr/>
        <p:nvPr/>
      </p:nvGrpSpPr>
      <p:grpSpPr>
        <a:xfrm>
          <a:off x="0" y="0"/>
          <a:ext cx="0" cy="0"/>
          <a:chOff x="0" y="0"/>
          <a:chExt cx="0" cy="0"/>
        </a:xfrm>
      </p:grpSpPr>
      <p:pic>
        <p:nvPicPr>
          <p:cNvPr id="4098" name="Picture 2">
            <a:extLst>
              <a:ext uri="{FF2B5EF4-FFF2-40B4-BE49-F238E27FC236}">
                <a16:creationId xmlns:a16="http://schemas.microsoft.com/office/drawing/2014/main" id="{40C4AE8D-AD27-EA46-71FC-F0785277764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700" y="1081087"/>
            <a:ext cx="7634660" cy="4695825"/>
          </a:xfrm>
          <a:prstGeom prst="rect">
            <a:avLst/>
          </a:prstGeom>
          <a:noFill/>
          <a:extLst>
            <a:ext uri="{909E8E84-426E-40DD-AFC4-6F175D3DCCD1}">
              <a14:hiddenFill xmlns:a14="http://schemas.microsoft.com/office/drawing/2010/main">
                <a:solidFill>
                  <a:srgbClr val="FFFFFF"/>
                </a:solidFill>
              </a14:hiddenFill>
            </a:ext>
          </a:extLst>
        </p:spPr>
      </p:pic>
      <p:sp>
        <p:nvSpPr>
          <p:cNvPr id="30" name="ZoneTexte 10">
            <a:extLst>
              <a:ext uri="{FF2B5EF4-FFF2-40B4-BE49-F238E27FC236}">
                <a16:creationId xmlns:a16="http://schemas.microsoft.com/office/drawing/2014/main" id="{55A88E47-548F-8740-617E-38C56DE8E941}"/>
              </a:ext>
            </a:extLst>
          </p:cNvPr>
          <p:cNvSpPr txBox="1"/>
          <p:nvPr/>
        </p:nvSpPr>
        <p:spPr>
          <a:xfrm>
            <a:off x="179512" y="208122"/>
            <a:ext cx="1656184" cy="523220"/>
          </a:xfrm>
          <a:prstGeom prst="rect">
            <a:avLst/>
          </a:prstGeom>
          <a:solidFill>
            <a:schemeClr val="accent5">
              <a:lumMod val="20000"/>
              <a:lumOff val="80000"/>
            </a:schemeClr>
          </a:solidFill>
        </p:spPr>
        <p:txBody>
          <a:bodyPr wrap="square" rtlCol="0">
            <a:spAutoFit/>
          </a:bodyPr>
          <a:lstStyle/>
          <a:p>
            <a:r>
              <a:rPr lang="fr-FR" sz="2800" i="1" dirty="0">
                <a:latin typeface="Milliard Book" panose="02010004040101010103" charset="0"/>
              </a:rPr>
              <a:t>Résultats</a:t>
            </a:r>
            <a:endParaRPr lang="fr-FR" sz="2800" i="1" dirty="0">
              <a:latin typeface="Alegreya" panose="00000500000000000000"/>
            </a:endParaRPr>
          </a:p>
        </p:txBody>
      </p:sp>
      <p:sp>
        <p:nvSpPr>
          <p:cNvPr id="4" name="TextBox 7">
            <a:extLst>
              <a:ext uri="{FF2B5EF4-FFF2-40B4-BE49-F238E27FC236}">
                <a16:creationId xmlns:a16="http://schemas.microsoft.com/office/drawing/2014/main" id="{A63B884D-819D-4B4D-8A9B-19B8F3CB0312}"/>
              </a:ext>
            </a:extLst>
          </p:cNvPr>
          <p:cNvSpPr txBox="1"/>
          <p:nvPr/>
        </p:nvSpPr>
        <p:spPr>
          <a:xfrm>
            <a:off x="-61458" y="6203562"/>
            <a:ext cx="4283968" cy="646331"/>
          </a:xfrm>
          <a:prstGeom prst="rect">
            <a:avLst/>
          </a:prstGeom>
          <a:noFill/>
        </p:spPr>
        <p:txBody>
          <a:bodyPr wrap="square">
            <a:spAutoFit/>
          </a:bodyPr>
          <a:lstStyle/>
          <a:p>
            <a:pPr algn="ctr"/>
            <a:r>
              <a:rPr lang="fr-FR" b="1" dirty="0">
                <a:solidFill>
                  <a:srgbClr val="000000"/>
                </a:solidFill>
                <a:latin typeface="Alegreya" panose="00000500000000000000"/>
                <a:ea typeface="Calibri" panose="020F0502020204030204" pitchFamily="34" charset="0"/>
              </a:rPr>
              <a:t>Modèles de médiation </a:t>
            </a:r>
            <a:r>
              <a:rPr lang="fr-FR" b="1" dirty="0" err="1">
                <a:solidFill>
                  <a:srgbClr val="000000"/>
                </a:solidFill>
                <a:latin typeface="Alegreya" panose="00000500000000000000"/>
                <a:ea typeface="Calibri" panose="020F0502020204030204" pitchFamily="34" charset="0"/>
              </a:rPr>
              <a:t>multigroupes</a:t>
            </a:r>
            <a:r>
              <a:rPr lang="fr-FR" b="1" dirty="0">
                <a:solidFill>
                  <a:srgbClr val="000000"/>
                </a:solidFill>
                <a:latin typeface="Alegreya" panose="00000500000000000000"/>
                <a:ea typeface="Calibri" panose="020F0502020204030204" pitchFamily="34" charset="0"/>
              </a:rPr>
              <a:t> avec invariance et multiniveaux </a:t>
            </a:r>
            <a:endParaRPr lang="fr-FR" b="1" dirty="0">
              <a:effectLst/>
              <a:latin typeface="Alegreya" panose="00000500000000000000"/>
              <a:ea typeface="Calibri" panose="020F0502020204030204" pitchFamily="34" charset="0"/>
              <a:cs typeface="Times New Roman" panose="02020603050405020304" pitchFamily="18" charset="0"/>
            </a:endParaRPr>
          </a:p>
        </p:txBody>
      </p:sp>
      <p:pic>
        <p:nvPicPr>
          <p:cNvPr id="9" name="Image 8">
            <a:extLst>
              <a:ext uri="{FF2B5EF4-FFF2-40B4-BE49-F238E27FC236}">
                <a16:creationId xmlns:a16="http://schemas.microsoft.com/office/drawing/2014/main" id="{00BC8258-447A-0FF4-BC44-A657A75966B2}"/>
              </a:ext>
            </a:extLst>
          </p:cNvPr>
          <p:cNvPicPr>
            <a:picLocks noChangeAspect="1"/>
          </p:cNvPicPr>
          <p:nvPr/>
        </p:nvPicPr>
        <p:blipFill>
          <a:blip r:embed="rId4"/>
          <a:stretch>
            <a:fillRect/>
          </a:stretch>
        </p:blipFill>
        <p:spPr>
          <a:xfrm>
            <a:off x="827584" y="4960324"/>
            <a:ext cx="1631393" cy="1264288"/>
          </a:xfrm>
          <a:prstGeom prst="rect">
            <a:avLst/>
          </a:prstGeom>
        </p:spPr>
      </p:pic>
      <p:sp>
        <p:nvSpPr>
          <p:cNvPr id="10" name="ZoneTexte 11">
            <a:extLst>
              <a:ext uri="{FF2B5EF4-FFF2-40B4-BE49-F238E27FC236}">
                <a16:creationId xmlns:a16="http://schemas.microsoft.com/office/drawing/2014/main" id="{90EAA4DA-BC76-B9E0-D612-6328DC72B6AB}"/>
              </a:ext>
            </a:extLst>
          </p:cNvPr>
          <p:cNvSpPr txBox="1"/>
          <p:nvPr/>
        </p:nvSpPr>
        <p:spPr>
          <a:xfrm>
            <a:off x="1331640" y="3036266"/>
            <a:ext cx="1771394" cy="369332"/>
          </a:xfrm>
          <a:prstGeom prst="rect">
            <a:avLst/>
          </a:prstGeom>
          <a:noFill/>
        </p:spPr>
        <p:txBody>
          <a:bodyPr wrap="square">
            <a:spAutoFit/>
          </a:bodyPr>
          <a:lstStyle/>
          <a:p>
            <a:pPr algn="ctr"/>
            <a:r>
              <a:rPr lang="el-GR" b="0" dirty="0">
                <a:solidFill>
                  <a:srgbClr val="4D5156"/>
                </a:solidFill>
                <a:effectLst/>
                <a:latin typeface="Alegreya" panose="00000500000000000000"/>
              </a:rPr>
              <a:t>β</a:t>
            </a:r>
            <a:r>
              <a:rPr lang="fr-FR" b="0" i="0" dirty="0">
                <a:solidFill>
                  <a:srgbClr val="4D5156"/>
                </a:solidFill>
                <a:effectLst/>
                <a:latin typeface="Alegreya" panose="00000500000000000000"/>
              </a:rPr>
              <a:t> = .10</a:t>
            </a:r>
            <a:endParaRPr lang="fr-FR" dirty="0">
              <a:latin typeface="Alegreya" panose="00000500000000000000"/>
            </a:endParaRPr>
          </a:p>
        </p:txBody>
      </p:sp>
      <p:sp>
        <p:nvSpPr>
          <p:cNvPr id="17" name="ZoneTexte 11">
            <a:extLst>
              <a:ext uri="{FF2B5EF4-FFF2-40B4-BE49-F238E27FC236}">
                <a16:creationId xmlns:a16="http://schemas.microsoft.com/office/drawing/2014/main" id="{17DBD4E7-B672-46F4-1322-D7B8553D11CC}"/>
              </a:ext>
            </a:extLst>
          </p:cNvPr>
          <p:cNvSpPr txBox="1"/>
          <p:nvPr/>
        </p:nvSpPr>
        <p:spPr>
          <a:xfrm>
            <a:off x="4355976" y="2666934"/>
            <a:ext cx="1771394" cy="369332"/>
          </a:xfrm>
          <a:prstGeom prst="rect">
            <a:avLst/>
          </a:prstGeom>
          <a:noFill/>
        </p:spPr>
        <p:txBody>
          <a:bodyPr wrap="square">
            <a:spAutoFit/>
          </a:bodyPr>
          <a:lstStyle/>
          <a:p>
            <a:pPr algn="ctr"/>
            <a:r>
              <a:rPr lang="el-GR" b="0" dirty="0">
                <a:solidFill>
                  <a:srgbClr val="4D5156"/>
                </a:solidFill>
                <a:effectLst/>
                <a:latin typeface="Alegreya" panose="00000500000000000000"/>
              </a:rPr>
              <a:t>β</a:t>
            </a:r>
            <a:r>
              <a:rPr lang="fr-FR" b="0" i="0" dirty="0">
                <a:solidFill>
                  <a:srgbClr val="4D5156"/>
                </a:solidFill>
                <a:effectLst/>
                <a:latin typeface="Alegreya" panose="00000500000000000000"/>
              </a:rPr>
              <a:t> = .75</a:t>
            </a:r>
            <a:endParaRPr lang="fr-FR" dirty="0">
              <a:latin typeface="Alegreya" panose="00000500000000000000"/>
            </a:endParaRPr>
          </a:p>
        </p:txBody>
      </p:sp>
      <p:sp>
        <p:nvSpPr>
          <p:cNvPr id="18" name="ZoneTexte 11">
            <a:extLst>
              <a:ext uri="{FF2B5EF4-FFF2-40B4-BE49-F238E27FC236}">
                <a16:creationId xmlns:a16="http://schemas.microsoft.com/office/drawing/2014/main" id="{B4E44FD8-3243-E14F-98FE-66F436005794}"/>
              </a:ext>
            </a:extLst>
          </p:cNvPr>
          <p:cNvSpPr txBox="1"/>
          <p:nvPr/>
        </p:nvSpPr>
        <p:spPr>
          <a:xfrm>
            <a:off x="4355976" y="1855527"/>
            <a:ext cx="1771394" cy="369332"/>
          </a:xfrm>
          <a:prstGeom prst="rect">
            <a:avLst/>
          </a:prstGeom>
          <a:noFill/>
        </p:spPr>
        <p:txBody>
          <a:bodyPr wrap="square">
            <a:spAutoFit/>
          </a:bodyPr>
          <a:lstStyle/>
          <a:p>
            <a:pPr algn="ctr"/>
            <a:r>
              <a:rPr lang="el-GR" b="0" dirty="0">
                <a:solidFill>
                  <a:srgbClr val="4D5156"/>
                </a:solidFill>
                <a:effectLst/>
                <a:latin typeface="Alegreya" panose="00000500000000000000"/>
              </a:rPr>
              <a:t>β</a:t>
            </a:r>
            <a:r>
              <a:rPr lang="fr-FR" b="0" i="0" dirty="0">
                <a:solidFill>
                  <a:srgbClr val="4D5156"/>
                </a:solidFill>
                <a:effectLst/>
                <a:latin typeface="Alegreya" panose="00000500000000000000"/>
              </a:rPr>
              <a:t> = .83</a:t>
            </a:r>
            <a:endParaRPr lang="fr-FR" dirty="0">
              <a:latin typeface="Alegreya" panose="00000500000000000000"/>
            </a:endParaRPr>
          </a:p>
        </p:txBody>
      </p:sp>
      <p:sp>
        <p:nvSpPr>
          <p:cNvPr id="20" name="ZoneTexte 11">
            <a:extLst>
              <a:ext uri="{FF2B5EF4-FFF2-40B4-BE49-F238E27FC236}">
                <a16:creationId xmlns:a16="http://schemas.microsoft.com/office/drawing/2014/main" id="{4678B02F-5879-552A-E32A-5EB0932F0A0D}"/>
              </a:ext>
            </a:extLst>
          </p:cNvPr>
          <p:cNvSpPr txBox="1"/>
          <p:nvPr/>
        </p:nvSpPr>
        <p:spPr>
          <a:xfrm>
            <a:off x="4355976" y="1126657"/>
            <a:ext cx="1771394" cy="369332"/>
          </a:xfrm>
          <a:prstGeom prst="rect">
            <a:avLst/>
          </a:prstGeom>
          <a:noFill/>
        </p:spPr>
        <p:txBody>
          <a:bodyPr wrap="square">
            <a:spAutoFit/>
          </a:bodyPr>
          <a:lstStyle/>
          <a:p>
            <a:pPr algn="ctr"/>
            <a:r>
              <a:rPr lang="el-GR" b="0" dirty="0">
                <a:solidFill>
                  <a:srgbClr val="4D5156"/>
                </a:solidFill>
                <a:effectLst/>
                <a:latin typeface="Alegreya" panose="00000500000000000000"/>
              </a:rPr>
              <a:t>β</a:t>
            </a:r>
            <a:r>
              <a:rPr lang="fr-FR" b="0" i="0" dirty="0">
                <a:solidFill>
                  <a:srgbClr val="4D5156"/>
                </a:solidFill>
                <a:effectLst/>
                <a:latin typeface="Alegreya" panose="00000500000000000000"/>
              </a:rPr>
              <a:t> = .36</a:t>
            </a:r>
            <a:endParaRPr lang="fr-FR" dirty="0">
              <a:latin typeface="Alegreya" panose="00000500000000000000"/>
            </a:endParaRPr>
          </a:p>
        </p:txBody>
      </p:sp>
      <p:sp>
        <p:nvSpPr>
          <p:cNvPr id="21" name="ZoneTexte 11">
            <a:extLst>
              <a:ext uri="{FF2B5EF4-FFF2-40B4-BE49-F238E27FC236}">
                <a16:creationId xmlns:a16="http://schemas.microsoft.com/office/drawing/2014/main" id="{CD3FA120-6D6A-9987-DA4C-C7357933B4C6}"/>
              </a:ext>
            </a:extLst>
          </p:cNvPr>
          <p:cNvSpPr txBox="1"/>
          <p:nvPr/>
        </p:nvSpPr>
        <p:spPr>
          <a:xfrm>
            <a:off x="4456162" y="4241569"/>
            <a:ext cx="1771394" cy="369332"/>
          </a:xfrm>
          <a:prstGeom prst="rect">
            <a:avLst/>
          </a:prstGeom>
          <a:noFill/>
        </p:spPr>
        <p:txBody>
          <a:bodyPr wrap="square">
            <a:spAutoFit/>
          </a:bodyPr>
          <a:lstStyle/>
          <a:p>
            <a:pPr algn="ctr"/>
            <a:r>
              <a:rPr lang="el-GR" b="0" dirty="0">
                <a:solidFill>
                  <a:srgbClr val="4D5156"/>
                </a:solidFill>
                <a:effectLst/>
                <a:latin typeface="Alegreya" panose="00000500000000000000"/>
              </a:rPr>
              <a:t>β</a:t>
            </a:r>
            <a:r>
              <a:rPr lang="fr-FR" b="0" i="0" dirty="0">
                <a:solidFill>
                  <a:srgbClr val="4D5156"/>
                </a:solidFill>
                <a:effectLst/>
                <a:latin typeface="Alegreya" panose="00000500000000000000"/>
              </a:rPr>
              <a:t> = -.51</a:t>
            </a:r>
            <a:endParaRPr lang="fr-FR" dirty="0">
              <a:latin typeface="Alegreya" panose="00000500000000000000"/>
            </a:endParaRPr>
          </a:p>
        </p:txBody>
      </p:sp>
      <p:sp>
        <p:nvSpPr>
          <p:cNvPr id="22" name="ZoneTexte 11">
            <a:extLst>
              <a:ext uri="{FF2B5EF4-FFF2-40B4-BE49-F238E27FC236}">
                <a16:creationId xmlns:a16="http://schemas.microsoft.com/office/drawing/2014/main" id="{703502B8-1C2D-5995-09FB-A650DE53D08D}"/>
              </a:ext>
            </a:extLst>
          </p:cNvPr>
          <p:cNvSpPr txBox="1"/>
          <p:nvPr/>
        </p:nvSpPr>
        <p:spPr>
          <a:xfrm>
            <a:off x="4408537" y="3411019"/>
            <a:ext cx="1771394" cy="369332"/>
          </a:xfrm>
          <a:prstGeom prst="rect">
            <a:avLst/>
          </a:prstGeom>
          <a:noFill/>
        </p:spPr>
        <p:txBody>
          <a:bodyPr wrap="square">
            <a:spAutoFit/>
          </a:bodyPr>
          <a:lstStyle/>
          <a:p>
            <a:pPr algn="ctr"/>
            <a:r>
              <a:rPr lang="el-GR" b="0" dirty="0">
                <a:solidFill>
                  <a:srgbClr val="4D5156"/>
                </a:solidFill>
                <a:effectLst/>
                <a:latin typeface="Alegreya" panose="00000500000000000000"/>
              </a:rPr>
              <a:t>β</a:t>
            </a:r>
            <a:r>
              <a:rPr lang="fr-FR" b="0" i="0" dirty="0">
                <a:solidFill>
                  <a:srgbClr val="4D5156"/>
                </a:solidFill>
                <a:effectLst/>
                <a:latin typeface="Alegreya" panose="00000500000000000000"/>
              </a:rPr>
              <a:t> = -.28</a:t>
            </a:r>
            <a:endParaRPr lang="fr-FR" dirty="0">
              <a:latin typeface="Alegreya" panose="00000500000000000000"/>
            </a:endParaRPr>
          </a:p>
        </p:txBody>
      </p:sp>
      <p:sp>
        <p:nvSpPr>
          <p:cNvPr id="23" name="Oval 1">
            <a:extLst>
              <a:ext uri="{FF2B5EF4-FFF2-40B4-BE49-F238E27FC236}">
                <a16:creationId xmlns:a16="http://schemas.microsoft.com/office/drawing/2014/main" id="{B2F16936-2C42-CDD1-53CF-FC41E6A3F89A}"/>
              </a:ext>
            </a:extLst>
          </p:cNvPr>
          <p:cNvSpPr/>
          <p:nvPr/>
        </p:nvSpPr>
        <p:spPr>
          <a:xfrm>
            <a:off x="8376752" y="6391402"/>
            <a:ext cx="660924" cy="432048"/>
          </a:xfrm>
          <a:prstGeom prst="ellipse">
            <a:avLst/>
          </a:prstGeom>
          <a:ln>
            <a:solidFill>
              <a:srgbClr val="2C2A4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dirty="0">
                <a:latin typeface="Milliard Book" panose="02010004040101010103" charset="0"/>
              </a:rPr>
              <a:t>20</a:t>
            </a:r>
          </a:p>
        </p:txBody>
      </p:sp>
    </p:spTree>
    <p:extLst>
      <p:ext uri="{BB962C8B-B14F-4D97-AF65-F5344CB8AC3E}">
        <p14:creationId xmlns:p14="http://schemas.microsoft.com/office/powerpoint/2010/main" val="11733078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8757C-73DE-A4A1-C960-1704BF2E528E}"/>
              </a:ext>
            </a:extLst>
          </p:cNvPr>
          <p:cNvPicPr>
            <a:picLocks noChangeAspect="1"/>
          </p:cNvPicPr>
          <p:nvPr/>
        </p:nvPicPr>
        <p:blipFill>
          <a:blip r:embed="rId3"/>
          <a:stretch>
            <a:fillRect/>
          </a:stretch>
        </p:blipFill>
        <p:spPr>
          <a:xfrm>
            <a:off x="7413930" y="-6059"/>
            <a:ext cx="1730070" cy="802230"/>
          </a:xfrm>
          <a:prstGeom prst="rect">
            <a:avLst/>
          </a:prstGeom>
        </p:spPr>
      </p:pic>
      <p:sp>
        <p:nvSpPr>
          <p:cNvPr id="12" name="ZoneTexte 10">
            <a:extLst>
              <a:ext uri="{FF2B5EF4-FFF2-40B4-BE49-F238E27FC236}">
                <a16:creationId xmlns:a16="http://schemas.microsoft.com/office/drawing/2014/main" id="{5E33C04E-047D-BAF2-ADB7-1FA9BB747D05}"/>
              </a:ext>
            </a:extLst>
          </p:cNvPr>
          <p:cNvSpPr txBox="1"/>
          <p:nvPr/>
        </p:nvSpPr>
        <p:spPr>
          <a:xfrm>
            <a:off x="107504" y="116632"/>
            <a:ext cx="7488832" cy="523220"/>
          </a:xfrm>
          <a:prstGeom prst="rect">
            <a:avLst/>
          </a:prstGeom>
          <a:solidFill>
            <a:schemeClr val="accent5">
              <a:lumMod val="20000"/>
              <a:lumOff val="80000"/>
            </a:schemeClr>
          </a:solidFill>
        </p:spPr>
        <p:txBody>
          <a:bodyPr wrap="square" rtlCol="0">
            <a:spAutoFit/>
          </a:bodyPr>
          <a:lstStyle/>
          <a:p>
            <a:r>
              <a:rPr lang="fr-FR" sz="2800" dirty="0">
                <a:latin typeface="Milliard Book" panose="02010004040101010103" charset="0"/>
              </a:rPr>
              <a:t>Des élèves moins soutenus ou moins satisfaits ?</a:t>
            </a:r>
            <a:endParaRPr lang="fr-FR" sz="2800" dirty="0">
              <a:latin typeface="Alegreya" panose="00000500000000000000"/>
            </a:endParaRPr>
          </a:p>
        </p:txBody>
      </p:sp>
      <p:sp>
        <p:nvSpPr>
          <p:cNvPr id="2" name="ZoneTexte 15">
            <a:extLst>
              <a:ext uri="{FF2B5EF4-FFF2-40B4-BE49-F238E27FC236}">
                <a16:creationId xmlns:a16="http://schemas.microsoft.com/office/drawing/2014/main" id="{327CD64A-8846-3E3D-3FAB-4F571B1F37BB}"/>
              </a:ext>
            </a:extLst>
          </p:cNvPr>
          <p:cNvSpPr txBox="1"/>
          <p:nvPr/>
        </p:nvSpPr>
        <p:spPr>
          <a:xfrm>
            <a:off x="4982827" y="4079410"/>
            <a:ext cx="3401353" cy="1015663"/>
          </a:xfrm>
          <a:prstGeom prst="rect">
            <a:avLst/>
          </a:prstGeom>
          <a:noFill/>
        </p:spPr>
        <p:txBody>
          <a:bodyPr wrap="square">
            <a:spAutoFit/>
          </a:bodyPr>
          <a:lstStyle/>
          <a:p>
            <a:pPr algn="ctr"/>
            <a:r>
              <a:rPr lang="fr-FR" sz="2000" b="1" dirty="0">
                <a:latin typeface="Milliard (Body)"/>
              </a:rPr>
              <a:t>Des élèves plus négatifs par rapport à l’école ?</a:t>
            </a:r>
          </a:p>
          <a:p>
            <a:pPr algn="ctr"/>
            <a:r>
              <a:rPr lang="fr-FR" dirty="0">
                <a:latin typeface="Milliard (Body)"/>
              </a:rPr>
              <a:t>(OCDE, 2019)</a:t>
            </a:r>
          </a:p>
        </p:txBody>
      </p:sp>
      <p:sp>
        <p:nvSpPr>
          <p:cNvPr id="6" name="ZoneTexte 15">
            <a:extLst>
              <a:ext uri="{FF2B5EF4-FFF2-40B4-BE49-F238E27FC236}">
                <a16:creationId xmlns:a16="http://schemas.microsoft.com/office/drawing/2014/main" id="{DDCE9E28-E8B0-A166-609F-DB0616AA6D55}"/>
              </a:ext>
            </a:extLst>
          </p:cNvPr>
          <p:cNvSpPr txBox="1"/>
          <p:nvPr/>
        </p:nvSpPr>
        <p:spPr>
          <a:xfrm>
            <a:off x="1043608" y="3984351"/>
            <a:ext cx="2628046" cy="1292662"/>
          </a:xfrm>
          <a:prstGeom prst="rect">
            <a:avLst/>
          </a:prstGeom>
          <a:noFill/>
        </p:spPr>
        <p:txBody>
          <a:bodyPr wrap="square">
            <a:spAutoFit/>
          </a:bodyPr>
          <a:lstStyle/>
          <a:p>
            <a:pPr algn="ctr"/>
            <a:r>
              <a:rPr lang="fr-FR" sz="2000" b="1" dirty="0">
                <a:latin typeface="Milliard (Body)"/>
              </a:rPr>
              <a:t>Des enseignant-e-s effectivement moins soutenant </a:t>
            </a:r>
            <a:r>
              <a:rPr lang="fr-FR" b="1" dirty="0">
                <a:latin typeface="Milliard (Body)"/>
              </a:rPr>
              <a:t>? </a:t>
            </a:r>
          </a:p>
          <a:p>
            <a:pPr algn="ctr"/>
            <a:r>
              <a:rPr lang="fr-FR" dirty="0">
                <a:latin typeface="Milliard (Body)"/>
              </a:rPr>
              <a:t>(</a:t>
            </a:r>
            <a:r>
              <a:rPr lang="fr-FR" dirty="0" err="1">
                <a:latin typeface="Milliard (Body)"/>
              </a:rPr>
              <a:t>Erylmaz</a:t>
            </a:r>
            <a:r>
              <a:rPr lang="fr-FR" dirty="0">
                <a:latin typeface="Milliard (Body)"/>
              </a:rPr>
              <a:t> et al., 2021)</a:t>
            </a:r>
          </a:p>
        </p:txBody>
      </p:sp>
      <p:pic>
        <p:nvPicPr>
          <p:cNvPr id="7" name="Picture 6">
            <a:extLst>
              <a:ext uri="{FF2B5EF4-FFF2-40B4-BE49-F238E27FC236}">
                <a16:creationId xmlns:a16="http://schemas.microsoft.com/office/drawing/2014/main" id="{16D55FBE-802E-BB89-6C33-2C67BF2B1A87}"/>
              </a:ext>
            </a:extLst>
          </p:cNvPr>
          <p:cNvPicPr>
            <a:picLocks noChangeAspect="1"/>
          </p:cNvPicPr>
          <p:nvPr/>
        </p:nvPicPr>
        <p:blipFill>
          <a:blip r:embed="rId4"/>
          <a:stretch>
            <a:fillRect/>
          </a:stretch>
        </p:blipFill>
        <p:spPr>
          <a:xfrm>
            <a:off x="1043608" y="1340768"/>
            <a:ext cx="2628046" cy="2738642"/>
          </a:xfrm>
          <a:prstGeom prst="rect">
            <a:avLst/>
          </a:prstGeom>
        </p:spPr>
      </p:pic>
      <p:pic>
        <p:nvPicPr>
          <p:cNvPr id="9" name="Picture 8">
            <a:extLst>
              <a:ext uri="{FF2B5EF4-FFF2-40B4-BE49-F238E27FC236}">
                <a16:creationId xmlns:a16="http://schemas.microsoft.com/office/drawing/2014/main" id="{07FE776A-57D0-E005-984E-806E4614DD4E}"/>
              </a:ext>
            </a:extLst>
          </p:cNvPr>
          <p:cNvPicPr>
            <a:picLocks noChangeAspect="1"/>
          </p:cNvPicPr>
          <p:nvPr/>
        </p:nvPicPr>
        <p:blipFill>
          <a:blip r:embed="rId5"/>
          <a:stretch>
            <a:fillRect/>
          </a:stretch>
        </p:blipFill>
        <p:spPr>
          <a:xfrm>
            <a:off x="5636505" y="1718440"/>
            <a:ext cx="2171498" cy="2265911"/>
          </a:xfrm>
          <a:prstGeom prst="rect">
            <a:avLst/>
          </a:prstGeom>
        </p:spPr>
      </p:pic>
    </p:spTree>
    <p:extLst>
      <p:ext uri="{BB962C8B-B14F-4D97-AF65-F5344CB8AC3E}">
        <p14:creationId xmlns:p14="http://schemas.microsoft.com/office/powerpoint/2010/main" val="15526078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8757C-73DE-A4A1-C960-1704BF2E528E}"/>
              </a:ext>
            </a:extLst>
          </p:cNvPr>
          <p:cNvPicPr>
            <a:picLocks noChangeAspect="1"/>
          </p:cNvPicPr>
          <p:nvPr/>
        </p:nvPicPr>
        <p:blipFill>
          <a:blip r:embed="rId3"/>
          <a:stretch>
            <a:fillRect/>
          </a:stretch>
        </p:blipFill>
        <p:spPr>
          <a:xfrm>
            <a:off x="7413930" y="-6059"/>
            <a:ext cx="1730070" cy="802230"/>
          </a:xfrm>
          <a:prstGeom prst="rect">
            <a:avLst/>
          </a:prstGeom>
        </p:spPr>
      </p:pic>
      <p:sp>
        <p:nvSpPr>
          <p:cNvPr id="12" name="ZoneTexte 10">
            <a:extLst>
              <a:ext uri="{FF2B5EF4-FFF2-40B4-BE49-F238E27FC236}">
                <a16:creationId xmlns:a16="http://schemas.microsoft.com/office/drawing/2014/main" id="{5E33C04E-047D-BAF2-ADB7-1FA9BB747D05}"/>
              </a:ext>
            </a:extLst>
          </p:cNvPr>
          <p:cNvSpPr txBox="1"/>
          <p:nvPr/>
        </p:nvSpPr>
        <p:spPr>
          <a:xfrm>
            <a:off x="107504" y="116632"/>
            <a:ext cx="7488832" cy="523220"/>
          </a:xfrm>
          <a:prstGeom prst="rect">
            <a:avLst/>
          </a:prstGeom>
          <a:solidFill>
            <a:schemeClr val="accent5">
              <a:lumMod val="20000"/>
              <a:lumOff val="80000"/>
            </a:schemeClr>
          </a:solidFill>
        </p:spPr>
        <p:txBody>
          <a:bodyPr wrap="square" rtlCol="0">
            <a:spAutoFit/>
          </a:bodyPr>
          <a:lstStyle/>
          <a:p>
            <a:r>
              <a:rPr lang="fr-FR" sz="2800" dirty="0">
                <a:latin typeface="Milliard Book" panose="02010004040101010103" charset="0"/>
              </a:rPr>
              <a:t>Des enseignant-e-s moins soutenant ?</a:t>
            </a:r>
            <a:endParaRPr lang="fr-FR" sz="2800" dirty="0">
              <a:latin typeface="Alegreya" panose="00000500000000000000"/>
            </a:endParaRPr>
          </a:p>
        </p:txBody>
      </p:sp>
      <p:pic>
        <p:nvPicPr>
          <p:cNvPr id="8" name="Picture 7">
            <a:extLst>
              <a:ext uri="{FF2B5EF4-FFF2-40B4-BE49-F238E27FC236}">
                <a16:creationId xmlns:a16="http://schemas.microsoft.com/office/drawing/2014/main" id="{536B9719-0A1B-2440-AAA6-B63D45A080C6}"/>
              </a:ext>
            </a:extLst>
          </p:cNvPr>
          <p:cNvPicPr>
            <a:picLocks noChangeAspect="1"/>
          </p:cNvPicPr>
          <p:nvPr/>
        </p:nvPicPr>
        <p:blipFill>
          <a:blip r:embed="rId4"/>
          <a:stretch>
            <a:fillRect/>
          </a:stretch>
        </p:blipFill>
        <p:spPr>
          <a:xfrm rot="19611063">
            <a:off x="1998396" y="1875369"/>
            <a:ext cx="1088219" cy="852649"/>
          </a:xfrm>
          <a:prstGeom prst="rect">
            <a:avLst/>
          </a:prstGeom>
        </p:spPr>
      </p:pic>
      <p:pic>
        <p:nvPicPr>
          <p:cNvPr id="9" name="Picture 8">
            <a:extLst>
              <a:ext uri="{FF2B5EF4-FFF2-40B4-BE49-F238E27FC236}">
                <a16:creationId xmlns:a16="http://schemas.microsoft.com/office/drawing/2014/main" id="{0D848D55-3B3D-94E3-31CF-16596FA43BA6}"/>
              </a:ext>
            </a:extLst>
          </p:cNvPr>
          <p:cNvPicPr>
            <a:picLocks noChangeAspect="1"/>
          </p:cNvPicPr>
          <p:nvPr/>
        </p:nvPicPr>
        <p:blipFill>
          <a:blip r:embed="rId4"/>
          <a:stretch>
            <a:fillRect/>
          </a:stretch>
        </p:blipFill>
        <p:spPr>
          <a:xfrm rot="1820408">
            <a:off x="2289653" y="4581924"/>
            <a:ext cx="972000" cy="852649"/>
          </a:xfrm>
          <a:prstGeom prst="rect">
            <a:avLst/>
          </a:prstGeom>
        </p:spPr>
      </p:pic>
      <p:sp>
        <p:nvSpPr>
          <p:cNvPr id="2" name="ZoneTexte 15">
            <a:extLst>
              <a:ext uri="{FF2B5EF4-FFF2-40B4-BE49-F238E27FC236}">
                <a16:creationId xmlns:a16="http://schemas.microsoft.com/office/drawing/2014/main" id="{286AB5D2-D43C-FE8F-2D60-0CCB35571F5F}"/>
              </a:ext>
            </a:extLst>
          </p:cNvPr>
          <p:cNvSpPr txBox="1"/>
          <p:nvPr/>
        </p:nvSpPr>
        <p:spPr>
          <a:xfrm>
            <a:off x="-60391" y="3740314"/>
            <a:ext cx="2635370" cy="1231106"/>
          </a:xfrm>
          <a:prstGeom prst="rect">
            <a:avLst/>
          </a:prstGeom>
          <a:noFill/>
        </p:spPr>
        <p:txBody>
          <a:bodyPr wrap="square">
            <a:spAutoFit/>
          </a:bodyPr>
          <a:lstStyle/>
          <a:p>
            <a:pPr algn="ctr"/>
            <a:r>
              <a:rPr lang="fr-FR" b="1" dirty="0">
                <a:latin typeface="Milliard (Body)"/>
              </a:rPr>
              <a:t>Statut socio-économique</a:t>
            </a:r>
          </a:p>
          <a:p>
            <a:pPr algn="ctr"/>
            <a:r>
              <a:rPr lang="fr-FR" sz="1400" i="1" dirty="0">
                <a:latin typeface="Milliard (Body)"/>
              </a:rPr>
              <a:t>IPS (D.E.P.P, 2023)</a:t>
            </a:r>
          </a:p>
          <a:p>
            <a:pPr algn="ctr"/>
            <a:r>
              <a:rPr lang="fr-FR" sz="1400" i="1" dirty="0">
                <a:latin typeface="Milliard (Body)"/>
              </a:rPr>
              <a:t>Taux de boursier (D.E.P.P, 2023)</a:t>
            </a:r>
          </a:p>
          <a:p>
            <a:pPr algn="ctr"/>
            <a:r>
              <a:rPr lang="fr-FR" sz="1400" i="1" dirty="0">
                <a:latin typeface="Milliard (Body)"/>
              </a:rPr>
              <a:t>Echelle Mac Arthur (Kraus, 2002)</a:t>
            </a:r>
          </a:p>
          <a:p>
            <a:pPr algn="ctr"/>
            <a:endParaRPr lang="fr-FR" sz="1400" i="1" dirty="0">
              <a:latin typeface="Milliard (Body)"/>
            </a:endParaRPr>
          </a:p>
        </p:txBody>
      </p:sp>
      <p:pic>
        <p:nvPicPr>
          <p:cNvPr id="7" name="Picture 6">
            <a:extLst>
              <a:ext uri="{FF2B5EF4-FFF2-40B4-BE49-F238E27FC236}">
                <a16:creationId xmlns:a16="http://schemas.microsoft.com/office/drawing/2014/main" id="{0FFD5B64-9B58-B58C-BF5F-D27EF6234A79}"/>
              </a:ext>
            </a:extLst>
          </p:cNvPr>
          <p:cNvPicPr>
            <a:picLocks noChangeAspect="1"/>
          </p:cNvPicPr>
          <p:nvPr/>
        </p:nvPicPr>
        <p:blipFill>
          <a:blip r:embed="rId5"/>
          <a:stretch>
            <a:fillRect/>
          </a:stretch>
        </p:blipFill>
        <p:spPr>
          <a:xfrm>
            <a:off x="488602" y="2321212"/>
            <a:ext cx="1419102" cy="1419102"/>
          </a:xfrm>
          <a:prstGeom prst="rect">
            <a:avLst/>
          </a:prstGeom>
        </p:spPr>
      </p:pic>
      <p:sp>
        <p:nvSpPr>
          <p:cNvPr id="11" name="ZoneTexte 15">
            <a:extLst>
              <a:ext uri="{FF2B5EF4-FFF2-40B4-BE49-F238E27FC236}">
                <a16:creationId xmlns:a16="http://schemas.microsoft.com/office/drawing/2014/main" id="{122DA179-ED4A-A8F4-8B41-73A24127715B}"/>
              </a:ext>
            </a:extLst>
          </p:cNvPr>
          <p:cNvSpPr txBox="1"/>
          <p:nvPr/>
        </p:nvSpPr>
        <p:spPr>
          <a:xfrm>
            <a:off x="6483585" y="4737694"/>
            <a:ext cx="2635370" cy="1077218"/>
          </a:xfrm>
          <a:prstGeom prst="rect">
            <a:avLst/>
          </a:prstGeom>
          <a:noFill/>
        </p:spPr>
        <p:txBody>
          <a:bodyPr wrap="square">
            <a:spAutoFit/>
          </a:bodyPr>
          <a:lstStyle/>
          <a:p>
            <a:pPr algn="ctr"/>
            <a:r>
              <a:rPr lang="fr-FR" b="1" dirty="0">
                <a:latin typeface="Milliard (Body)"/>
              </a:rPr>
              <a:t>Motivation à enseigner</a:t>
            </a:r>
          </a:p>
          <a:p>
            <a:pPr algn="ctr"/>
            <a:r>
              <a:rPr lang="fr-FR" sz="1400" dirty="0">
                <a:latin typeface="Milliard (Body)"/>
              </a:rPr>
              <a:t>(Tessier &amp; </a:t>
            </a:r>
            <a:r>
              <a:rPr lang="fr-FR" sz="1400" dirty="0" err="1">
                <a:latin typeface="Milliard (Body)"/>
              </a:rPr>
              <a:t>Shankland</a:t>
            </a:r>
            <a:r>
              <a:rPr lang="fr-FR" sz="1400" dirty="0">
                <a:latin typeface="Milliard (Body)"/>
              </a:rPr>
              <a:t>, 2020. </a:t>
            </a:r>
            <a:r>
              <a:rPr lang="fr-FR" sz="1400" dirty="0" err="1">
                <a:latin typeface="Milliard (Body)"/>
              </a:rPr>
              <a:t>Escriva-boulley</a:t>
            </a:r>
            <a:r>
              <a:rPr lang="fr-FR" sz="1400" dirty="0">
                <a:latin typeface="Milliard (Body)"/>
              </a:rPr>
              <a:t>, 2021)</a:t>
            </a:r>
          </a:p>
          <a:p>
            <a:pPr algn="ctr"/>
            <a:endParaRPr lang="fr-FR" b="1" dirty="0">
              <a:latin typeface="Milliard (Body)"/>
            </a:endParaRPr>
          </a:p>
        </p:txBody>
      </p:sp>
      <p:pic>
        <p:nvPicPr>
          <p:cNvPr id="13" name="Image 16">
            <a:extLst>
              <a:ext uri="{FF2B5EF4-FFF2-40B4-BE49-F238E27FC236}">
                <a16:creationId xmlns:a16="http://schemas.microsoft.com/office/drawing/2014/main" id="{8E8FE5A5-AD60-9E94-9417-AD4AB74EA5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15328" y="3382478"/>
            <a:ext cx="1371885" cy="1250297"/>
          </a:xfrm>
          <a:prstGeom prst="rect">
            <a:avLst/>
          </a:prstGeom>
        </p:spPr>
      </p:pic>
      <p:pic>
        <p:nvPicPr>
          <p:cNvPr id="17" name="Picture 16">
            <a:extLst>
              <a:ext uri="{FF2B5EF4-FFF2-40B4-BE49-F238E27FC236}">
                <a16:creationId xmlns:a16="http://schemas.microsoft.com/office/drawing/2014/main" id="{8A002B19-47D6-2ACC-C518-BDCD0B6CDED4}"/>
              </a:ext>
            </a:extLst>
          </p:cNvPr>
          <p:cNvPicPr>
            <a:picLocks noChangeAspect="1"/>
          </p:cNvPicPr>
          <p:nvPr/>
        </p:nvPicPr>
        <p:blipFill>
          <a:blip r:embed="rId4"/>
          <a:stretch>
            <a:fillRect/>
          </a:stretch>
        </p:blipFill>
        <p:spPr>
          <a:xfrm rot="19611063">
            <a:off x="2150796" y="2027769"/>
            <a:ext cx="1088219" cy="852649"/>
          </a:xfrm>
          <a:prstGeom prst="rect">
            <a:avLst/>
          </a:prstGeom>
        </p:spPr>
      </p:pic>
      <p:sp>
        <p:nvSpPr>
          <p:cNvPr id="23" name="ZoneTexte 15">
            <a:extLst>
              <a:ext uri="{FF2B5EF4-FFF2-40B4-BE49-F238E27FC236}">
                <a16:creationId xmlns:a16="http://schemas.microsoft.com/office/drawing/2014/main" id="{0477F124-55FD-433C-E8D0-71FAC5FC18F4}"/>
              </a:ext>
            </a:extLst>
          </p:cNvPr>
          <p:cNvSpPr txBox="1"/>
          <p:nvPr/>
        </p:nvSpPr>
        <p:spPr>
          <a:xfrm>
            <a:off x="6452103" y="2717284"/>
            <a:ext cx="2635370" cy="800219"/>
          </a:xfrm>
          <a:prstGeom prst="rect">
            <a:avLst/>
          </a:prstGeom>
          <a:noFill/>
        </p:spPr>
        <p:txBody>
          <a:bodyPr wrap="square">
            <a:spAutoFit/>
          </a:bodyPr>
          <a:lstStyle/>
          <a:p>
            <a:pPr algn="ctr"/>
            <a:r>
              <a:rPr lang="fr-FR" b="1" dirty="0">
                <a:latin typeface="Milliard (Body)"/>
              </a:rPr>
              <a:t>Style soutenant</a:t>
            </a:r>
          </a:p>
          <a:p>
            <a:pPr algn="ctr"/>
            <a:r>
              <a:rPr lang="fr-FR" sz="1400" dirty="0">
                <a:latin typeface="Milliard (Body)"/>
              </a:rPr>
              <a:t>(Tessier &amp; </a:t>
            </a:r>
            <a:r>
              <a:rPr lang="fr-FR" sz="1400" dirty="0" err="1">
                <a:latin typeface="Milliard (Body)"/>
              </a:rPr>
              <a:t>Shankland</a:t>
            </a:r>
            <a:r>
              <a:rPr lang="fr-FR" sz="1400" dirty="0">
                <a:latin typeface="Milliard (Body)"/>
              </a:rPr>
              <a:t>, 2020; </a:t>
            </a:r>
            <a:r>
              <a:rPr lang="fr-FR" sz="1400" dirty="0" err="1">
                <a:latin typeface="Milliard (Body)"/>
              </a:rPr>
              <a:t>Escriva-Boulley</a:t>
            </a:r>
            <a:r>
              <a:rPr lang="fr-FR" sz="1400" dirty="0">
                <a:latin typeface="Milliard (Body)"/>
              </a:rPr>
              <a:t>, 2021)</a:t>
            </a:r>
          </a:p>
        </p:txBody>
      </p:sp>
      <p:pic>
        <p:nvPicPr>
          <p:cNvPr id="25" name="Picture 2" descr="Homme d'affaire">
            <a:extLst>
              <a:ext uri="{FF2B5EF4-FFF2-40B4-BE49-F238E27FC236}">
                <a16:creationId xmlns:a16="http://schemas.microsoft.com/office/drawing/2014/main" id="{AE43489B-DC9E-D7F4-13EC-8EE09A2FFEE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36009" y="1471608"/>
            <a:ext cx="1230313" cy="124567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46898131-C13B-54CE-EE13-241C7D6A826A}"/>
              </a:ext>
            </a:extLst>
          </p:cNvPr>
          <p:cNvPicPr>
            <a:picLocks noChangeAspect="1"/>
          </p:cNvPicPr>
          <p:nvPr/>
        </p:nvPicPr>
        <p:blipFill>
          <a:blip r:embed="rId8"/>
          <a:stretch>
            <a:fillRect/>
          </a:stretch>
        </p:blipFill>
        <p:spPr>
          <a:xfrm>
            <a:off x="3482107" y="878521"/>
            <a:ext cx="1796057" cy="1538507"/>
          </a:xfrm>
          <a:prstGeom prst="rect">
            <a:avLst/>
          </a:prstGeom>
        </p:spPr>
      </p:pic>
      <p:sp>
        <p:nvSpPr>
          <p:cNvPr id="29" name="ZoneTexte 15">
            <a:extLst>
              <a:ext uri="{FF2B5EF4-FFF2-40B4-BE49-F238E27FC236}">
                <a16:creationId xmlns:a16="http://schemas.microsoft.com/office/drawing/2014/main" id="{A7C22246-168C-6144-09CA-689F336FE7B1}"/>
              </a:ext>
            </a:extLst>
          </p:cNvPr>
          <p:cNvSpPr txBox="1"/>
          <p:nvPr/>
        </p:nvSpPr>
        <p:spPr>
          <a:xfrm>
            <a:off x="3062450" y="2317175"/>
            <a:ext cx="2635370" cy="800219"/>
          </a:xfrm>
          <a:prstGeom prst="rect">
            <a:avLst/>
          </a:prstGeom>
          <a:noFill/>
        </p:spPr>
        <p:txBody>
          <a:bodyPr wrap="square">
            <a:spAutoFit/>
          </a:bodyPr>
          <a:lstStyle/>
          <a:p>
            <a:pPr algn="ctr"/>
            <a:r>
              <a:rPr lang="fr-FR" b="1" dirty="0">
                <a:latin typeface="Milliard (Body)"/>
              </a:rPr>
              <a:t>Pressions du dessous</a:t>
            </a:r>
          </a:p>
          <a:p>
            <a:pPr algn="ctr"/>
            <a:r>
              <a:rPr lang="fr-FR" sz="1400" i="1" dirty="0">
                <a:latin typeface="Milliard (Body)"/>
              </a:rPr>
              <a:t>(</a:t>
            </a:r>
            <a:r>
              <a:rPr lang="fr-FR" sz="1400" i="1" dirty="0" err="1">
                <a:latin typeface="Milliard (Body)"/>
              </a:rPr>
              <a:t>Escriva-boulley</a:t>
            </a:r>
            <a:r>
              <a:rPr lang="fr-FR" sz="1400" i="1" dirty="0">
                <a:latin typeface="Milliard (Body)"/>
              </a:rPr>
              <a:t>, 2021)</a:t>
            </a:r>
          </a:p>
          <a:p>
            <a:pPr algn="ctr"/>
            <a:endParaRPr lang="fr-FR" sz="1400" i="1" dirty="0">
              <a:latin typeface="Milliard (Body)"/>
            </a:endParaRPr>
          </a:p>
        </p:txBody>
      </p:sp>
      <p:pic>
        <p:nvPicPr>
          <p:cNvPr id="32" name="Picture 31">
            <a:extLst>
              <a:ext uri="{FF2B5EF4-FFF2-40B4-BE49-F238E27FC236}">
                <a16:creationId xmlns:a16="http://schemas.microsoft.com/office/drawing/2014/main" id="{1692C177-0063-880C-AFDC-E1C89C297B25}"/>
              </a:ext>
            </a:extLst>
          </p:cNvPr>
          <p:cNvPicPr>
            <a:picLocks noChangeAspect="1"/>
          </p:cNvPicPr>
          <p:nvPr/>
        </p:nvPicPr>
        <p:blipFill>
          <a:blip r:embed="rId9"/>
          <a:stretch>
            <a:fillRect/>
          </a:stretch>
        </p:blipFill>
        <p:spPr>
          <a:xfrm>
            <a:off x="3618131" y="3816405"/>
            <a:ext cx="1514475" cy="1752600"/>
          </a:xfrm>
          <a:prstGeom prst="rect">
            <a:avLst/>
          </a:prstGeom>
        </p:spPr>
      </p:pic>
      <p:sp>
        <p:nvSpPr>
          <p:cNvPr id="33" name="ZoneTexte 15">
            <a:extLst>
              <a:ext uri="{FF2B5EF4-FFF2-40B4-BE49-F238E27FC236}">
                <a16:creationId xmlns:a16="http://schemas.microsoft.com/office/drawing/2014/main" id="{A6573953-2A37-442C-EE22-069227469273}"/>
              </a:ext>
            </a:extLst>
          </p:cNvPr>
          <p:cNvSpPr txBox="1"/>
          <p:nvPr/>
        </p:nvSpPr>
        <p:spPr>
          <a:xfrm>
            <a:off x="3057683" y="5565412"/>
            <a:ext cx="2635370" cy="800219"/>
          </a:xfrm>
          <a:prstGeom prst="rect">
            <a:avLst/>
          </a:prstGeom>
          <a:noFill/>
        </p:spPr>
        <p:txBody>
          <a:bodyPr wrap="square">
            <a:spAutoFit/>
          </a:bodyPr>
          <a:lstStyle/>
          <a:p>
            <a:pPr algn="ctr"/>
            <a:r>
              <a:rPr lang="fr-FR" b="1" dirty="0">
                <a:latin typeface="Milliard (Body)"/>
              </a:rPr>
              <a:t>Ancienneté</a:t>
            </a:r>
          </a:p>
          <a:p>
            <a:pPr algn="ctr"/>
            <a:endParaRPr lang="fr-FR" sz="1400" i="1" dirty="0">
              <a:latin typeface="Milliard (Body)"/>
            </a:endParaRPr>
          </a:p>
          <a:p>
            <a:pPr algn="ctr"/>
            <a:endParaRPr lang="fr-FR" sz="1400" i="1" dirty="0">
              <a:latin typeface="Milliard (Body)"/>
            </a:endParaRPr>
          </a:p>
        </p:txBody>
      </p:sp>
      <p:pic>
        <p:nvPicPr>
          <p:cNvPr id="34" name="Picture 33">
            <a:extLst>
              <a:ext uri="{FF2B5EF4-FFF2-40B4-BE49-F238E27FC236}">
                <a16:creationId xmlns:a16="http://schemas.microsoft.com/office/drawing/2014/main" id="{95182AA8-28FE-79B0-1A33-77F8C6CA0368}"/>
              </a:ext>
            </a:extLst>
          </p:cNvPr>
          <p:cNvPicPr>
            <a:picLocks noChangeAspect="1"/>
          </p:cNvPicPr>
          <p:nvPr/>
        </p:nvPicPr>
        <p:blipFill>
          <a:blip r:embed="rId4"/>
          <a:stretch>
            <a:fillRect/>
          </a:stretch>
        </p:blipFill>
        <p:spPr>
          <a:xfrm rot="19611063">
            <a:off x="2237012" y="2131633"/>
            <a:ext cx="916006" cy="852649"/>
          </a:xfrm>
          <a:prstGeom prst="rect">
            <a:avLst/>
          </a:prstGeom>
        </p:spPr>
      </p:pic>
      <p:pic>
        <p:nvPicPr>
          <p:cNvPr id="35" name="Picture 34">
            <a:extLst>
              <a:ext uri="{FF2B5EF4-FFF2-40B4-BE49-F238E27FC236}">
                <a16:creationId xmlns:a16="http://schemas.microsoft.com/office/drawing/2014/main" id="{72A874BF-8824-2F62-4202-4075C202C7CA}"/>
              </a:ext>
            </a:extLst>
          </p:cNvPr>
          <p:cNvPicPr>
            <a:picLocks noChangeAspect="1"/>
          </p:cNvPicPr>
          <p:nvPr/>
        </p:nvPicPr>
        <p:blipFill>
          <a:blip r:embed="rId4"/>
          <a:stretch>
            <a:fillRect/>
          </a:stretch>
        </p:blipFill>
        <p:spPr>
          <a:xfrm>
            <a:off x="5453713" y="2964199"/>
            <a:ext cx="1088219" cy="852649"/>
          </a:xfrm>
          <a:prstGeom prst="rect">
            <a:avLst/>
          </a:prstGeom>
        </p:spPr>
      </p:pic>
    </p:spTree>
    <p:extLst>
      <p:ext uri="{BB962C8B-B14F-4D97-AF65-F5344CB8AC3E}">
        <p14:creationId xmlns:p14="http://schemas.microsoft.com/office/powerpoint/2010/main" val="35511949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8757C-73DE-A4A1-C960-1704BF2E528E}"/>
              </a:ext>
            </a:extLst>
          </p:cNvPr>
          <p:cNvPicPr>
            <a:picLocks noChangeAspect="1"/>
          </p:cNvPicPr>
          <p:nvPr/>
        </p:nvPicPr>
        <p:blipFill>
          <a:blip r:embed="rId3"/>
          <a:stretch>
            <a:fillRect/>
          </a:stretch>
        </p:blipFill>
        <p:spPr>
          <a:xfrm>
            <a:off x="7413930" y="-6059"/>
            <a:ext cx="1730070" cy="802230"/>
          </a:xfrm>
          <a:prstGeom prst="rect">
            <a:avLst/>
          </a:prstGeom>
        </p:spPr>
      </p:pic>
      <p:sp>
        <p:nvSpPr>
          <p:cNvPr id="30" name="ZoneTexte 10">
            <a:extLst>
              <a:ext uri="{FF2B5EF4-FFF2-40B4-BE49-F238E27FC236}">
                <a16:creationId xmlns:a16="http://schemas.microsoft.com/office/drawing/2014/main" id="{BA04A4BF-C9CC-E040-8B0A-2D8A0B984728}"/>
              </a:ext>
            </a:extLst>
          </p:cNvPr>
          <p:cNvSpPr txBox="1"/>
          <p:nvPr/>
        </p:nvSpPr>
        <p:spPr>
          <a:xfrm>
            <a:off x="180890" y="122775"/>
            <a:ext cx="7487454" cy="523220"/>
          </a:xfrm>
          <a:prstGeom prst="rect">
            <a:avLst/>
          </a:prstGeom>
          <a:solidFill>
            <a:schemeClr val="accent5">
              <a:lumMod val="20000"/>
              <a:lumOff val="80000"/>
            </a:schemeClr>
          </a:solidFill>
        </p:spPr>
        <p:txBody>
          <a:bodyPr wrap="square" rtlCol="0">
            <a:spAutoFit/>
          </a:bodyPr>
          <a:lstStyle/>
          <a:p>
            <a:r>
              <a:rPr lang="fr-FR" sz="2800" dirty="0">
                <a:latin typeface="Milliard Book" panose="02010004040101010103" charset="0"/>
              </a:rPr>
              <a:t>Des enseignant-e-s moins soutenants ?</a:t>
            </a:r>
            <a:endParaRPr lang="fr-FR" sz="2800" dirty="0">
              <a:latin typeface="Alegreya" panose="00000500000000000000"/>
            </a:endParaRPr>
          </a:p>
        </p:txBody>
      </p:sp>
      <p:graphicFrame>
        <p:nvGraphicFramePr>
          <p:cNvPr id="7" name="Tableau 2">
            <a:extLst>
              <a:ext uri="{FF2B5EF4-FFF2-40B4-BE49-F238E27FC236}">
                <a16:creationId xmlns:a16="http://schemas.microsoft.com/office/drawing/2014/main" id="{91488455-EFF0-E560-FAD5-354E403FF99C}"/>
              </a:ext>
            </a:extLst>
          </p:cNvPr>
          <p:cNvGraphicFramePr>
            <a:graphicFrameLocks noGrp="1"/>
          </p:cNvGraphicFramePr>
          <p:nvPr>
            <p:extLst>
              <p:ext uri="{D42A27DB-BD31-4B8C-83A1-F6EECF244321}">
                <p14:modId xmlns:p14="http://schemas.microsoft.com/office/powerpoint/2010/main" val="4103429347"/>
              </p:ext>
            </p:extLst>
          </p:nvPr>
        </p:nvGraphicFramePr>
        <p:xfrm>
          <a:off x="782342" y="894244"/>
          <a:ext cx="5760640" cy="4087911"/>
        </p:xfrm>
        <a:graphic>
          <a:graphicData uri="http://schemas.openxmlformats.org/drawingml/2006/table">
            <a:tbl>
              <a:tblPr firstRow="1" bandRow="1">
                <a:tableStyleId>{5C22544A-7EE6-4342-B048-85BDC9FD1C3A}</a:tableStyleId>
              </a:tblPr>
              <a:tblGrid>
                <a:gridCol w="2549789">
                  <a:extLst>
                    <a:ext uri="{9D8B030D-6E8A-4147-A177-3AD203B41FA5}">
                      <a16:colId xmlns:a16="http://schemas.microsoft.com/office/drawing/2014/main" val="20001"/>
                    </a:ext>
                  </a:extLst>
                </a:gridCol>
                <a:gridCol w="3210851">
                  <a:extLst>
                    <a:ext uri="{9D8B030D-6E8A-4147-A177-3AD203B41FA5}">
                      <a16:colId xmlns:a16="http://schemas.microsoft.com/office/drawing/2014/main" val="20002"/>
                    </a:ext>
                  </a:extLst>
                </a:gridCol>
              </a:tblGrid>
              <a:tr h="669572">
                <a:tc gridSpan="2">
                  <a:txBody>
                    <a:bodyPr/>
                    <a:lstStyle/>
                    <a:p>
                      <a:pPr algn="ctr"/>
                      <a:r>
                        <a:rPr lang="fr-FR" sz="1800" dirty="0">
                          <a:solidFill>
                            <a:schemeClr val="tx1"/>
                          </a:solidFill>
                          <a:latin typeface="Milliard" panose="020B0604020202020204"/>
                          <a:cs typeface="Helvetica" panose="020B0604020202020204" pitchFamily="34" charset="0"/>
                        </a:rPr>
                        <a:t>Questionnaire enseignant </a:t>
                      </a:r>
                    </a:p>
                    <a:p>
                      <a:pPr algn="ctr"/>
                      <a:r>
                        <a:rPr lang="fr-FR" sz="1800" b="0" dirty="0">
                          <a:solidFill>
                            <a:schemeClr val="tx1"/>
                          </a:solidFill>
                          <a:latin typeface="Milliard" panose="020B0604020202020204"/>
                          <a:cs typeface="Helvetica" panose="020B0604020202020204" pitchFamily="34" charset="0"/>
                        </a:rPr>
                        <a:t>atmosphère motivationnelle</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FF"/>
                    </a:solidFill>
                  </a:tcPr>
                </a:tc>
                <a:tc hMerge="1">
                  <a:txBody>
                    <a:bodyPr/>
                    <a:lstStyle/>
                    <a:p>
                      <a:endParaRPr lang="fr-FR" i="1"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CFDDE6"/>
                    </a:solidFill>
                  </a:tcPr>
                </a:tc>
                <a:extLst>
                  <a:ext uri="{0D108BD9-81ED-4DB2-BD59-A6C34878D82A}">
                    <a16:rowId xmlns:a16="http://schemas.microsoft.com/office/drawing/2014/main" val="3548032076"/>
                  </a:ext>
                </a:extLst>
              </a:tr>
              <a:tr h="387647">
                <a:tc>
                  <a:txBody>
                    <a:bodyPr/>
                    <a:lstStyle/>
                    <a:p>
                      <a:pPr algn="ctr"/>
                      <a:r>
                        <a:rPr lang="fr-FR" sz="1800" b="0" dirty="0">
                          <a:solidFill>
                            <a:schemeClr val="tx1"/>
                          </a:solidFill>
                          <a:latin typeface="Milliard" panose="020B0604020202020204"/>
                          <a:cs typeface="Helvetica" panose="020B0604020202020204" pitchFamily="34" charset="0"/>
                        </a:rPr>
                        <a:t>Variable</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8C3C5"/>
                    </a:solidFill>
                  </a:tcPr>
                </a:tc>
                <a:tc>
                  <a:txBody>
                    <a:bodyPr/>
                    <a:lstStyle/>
                    <a:p>
                      <a:pPr algn="ctr"/>
                      <a:r>
                        <a:rPr lang="fr-FR" sz="1800" i="1" dirty="0">
                          <a:solidFill>
                            <a:schemeClr val="tx1"/>
                          </a:solidFill>
                          <a:latin typeface="Milliard" panose="020B0604020202020204"/>
                          <a:cs typeface="Helvetica" panose="020B0604020202020204" pitchFamily="34" charset="0"/>
                        </a:rPr>
                        <a:t>Indicateur</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8C3C5"/>
                    </a:solidFill>
                  </a:tcPr>
                </a:tc>
                <a:extLst>
                  <a:ext uri="{0D108BD9-81ED-4DB2-BD59-A6C34878D82A}">
                    <a16:rowId xmlns:a16="http://schemas.microsoft.com/office/drawing/2014/main" val="4189017351"/>
                  </a:ext>
                </a:extLst>
              </a:tr>
              <a:tr h="1515346">
                <a:tc>
                  <a:txBody>
                    <a:bodyPr/>
                    <a:lstStyle/>
                    <a:p>
                      <a:r>
                        <a:rPr lang="fr-FR" sz="1800" b="1" dirty="0">
                          <a:solidFill>
                            <a:schemeClr val="tx1"/>
                          </a:solidFill>
                          <a:latin typeface="Milliard" panose="020B0604020202020204"/>
                          <a:cs typeface="Helvetica" panose="020B0604020202020204" pitchFamily="34" charset="0"/>
                        </a:rPr>
                        <a:t>Pressions du dessous</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E8D9E7"/>
                    </a:solidFill>
                  </a:tcPr>
                </a:tc>
                <a:tc>
                  <a:txBody>
                    <a:bodyPr/>
                    <a:lstStyle/>
                    <a:p>
                      <a:r>
                        <a:rPr lang="fr-FR" sz="1800" i="1" dirty="0">
                          <a:solidFill>
                            <a:schemeClr val="tx1"/>
                          </a:solidFill>
                          <a:latin typeface="Milliard" panose="020B0604020202020204"/>
                          <a:cs typeface="Helvetica" panose="020B0604020202020204" pitchFamily="34" charset="0"/>
                        </a:rPr>
                        <a:t>« Mes élèves perturbent le déroulement du cours par diverses agitations (ex: bavardages, chamailleries...).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CFDDE6"/>
                    </a:solidFill>
                  </a:tcPr>
                </a:tc>
                <a:extLst>
                  <a:ext uri="{0D108BD9-81ED-4DB2-BD59-A6C34878D82A}">
                    <a16:rowId xmlns:a16="http://schemas.microsoft.com/office/drawing/2014/main" val="10001"/>
                  </a:ext>
                </a:extLst>
              </a:tr>
              <a:tr h="1515346">
                <a:tc>
                  <a:txBody>
                    <a:bodyPr/>
                    <a:lstStyle/>
                    <a:p>
                      <a:r>
                        <a:rPr lang="fr-FR" sz="1800" b="1" dirty="0">
                          <a:solidFill>
                            <a:schemeClr val="tx1"/>
                          </a:solidFill>
                          <a:latin typeface="Milliard" panose="020B0604020202020204"/>
                          <a:cs typeface="Helvetica" panose="020B0604020202020204" pitchFamily="34" charset="0"/>
                        </a:rPr>
                        <a:t>Style motivationnel</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E8D9E7"/>
                    </a:solidFill>
                  </a:tcPr>
                </a:tc>
                <a:tc>
                  <a:txBody>
                    <a:bodyPr/>
                    <a:lstStyle/>
                    <a:p>
                      <a:r>
                        <a:rPr lang="fr-FR" sz="1800" i="1" dirty="0">
                          <a:solidFill>
                            <a:schemeClr val="tx1"/>
                          </a:solidFill>
                          <a:latin typeface="Milliard" panose="020B0604020202020204"/>
                          <a:cs typeface="Helvetica" panose="020B0604020202020204" pitchFamily="34" charset="0"/>
                        </a:rPr>
                        <a:t>« Je laisse des choix aux élèves »</a:t>
                      </a:r>
                    </a:p>
                    <a:p>
                      <a:r>
                        <a:rPr lang="fr-FR" sz="1800" i="1" dirty="0">
                          <a:solidFill>
                            <a:schemeClr val="tx1"/>
                          </a:solidFill>
                          <a:latin typeface="Milliard" panose="020B0604020202020204"/>
                          <a:cs typeface="Helvetica" panose="020B0604020202020204" pitchFamily="34" charset="0"/>
                        </a:rPr>
                        <a:t>« Les explications que je donne aux élèves sont claires.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CFDDE6"/>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5179009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77717-7611-8465-5445-EC60EB5CBC9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7B539E3-99CE-2709-7BCC-F3865E2E9FB0}"/>
              </a:ext>
            </a:extLst>
          </p:cNvPr>
          <p:cNvPicPr>
            <a:picLocks noChangeAspect="1"/>
          </p:cNvPicPr>
          <p:nvPr/>
        </p:nvPicPr>
        <p:blipFill>
          <a:blip r:embed="rId3"/>
          <a:stretch>
            <a:fillRect/>
          </a:stretch>
        </p:blipFill>
        <p:spPr>
          <a:xfrm>
            <a:off x="7413930" y="-6059"/>
            <a:ext cx="1730070" cy="802230"/>
          </a:xfrm>
          <a:prstGeom prst="rect">
            <a:avLst/>
          </a:prstGeom>
        </p:spPr>
      </p:pic>
      <p:sp>
        <p:nvSpPr>
          <p:cNvPr id="30" name="ZoneTexte 10">
            <a:extLst>
              <a:ext uri="{FF2B5EF4-FFF2-40B4-BE49-F238E27FC236}">
                <a16:creationId xmlns:a16="http://schemas.microsoft.com/office/drawing/2014/main" id="{829E066F-93BC-56A6-AB83-29FB941D1A89}"/>
              </a:ext>
            </a:extLst>
          </p:cNvPr>
          <p:cNvSpPr txBox="1"/>
          <p:nvPr/>
        </p:nvSpPr>
        <p:spPr>
          <a:xfrm>
            <a:off x="180890" y="122775"/>
            <a:ext cx="6806255" cy="523220"/>
          </a:xfrm>
          <a:prstGeom prst="rect">
            <a:avLst/>
          </a:prstGeom>
          <a:solidFill>
            <a:schemeClr val="accent5">
              <a:lumMod val="20000"/>
              <a:lumOff val="80000"/>
            </a:schemeClr>
          </a:solidFill>
        </p:spPr>
        <p:txBody>
          <a:bodyPr wrap="square" rtlCol="0">
            <a:spAutoFit/>
          </a:bodyPr>
          <a:lstStyle/>
          <a:p>
            <a:r>
              <a:rPr lang="fr-FR" sz="2800" dirty="0">
                <a:latin typeface="Milliard Book" panose="02010004040101010103" charset="0"/>
              </a:rPr>
              <a:t>Contribution empirique n°7</a:t>
            </a:r>
            <a:endParaRPr lang="fr-FR" sz="2800" dirty="0">
              <a:latin typeface="Alegreya" panose="00000500000000000000"/>
            </a:endParaRPr>
          </a:p>
        </p:txBody>
      </p:sp>
      <p:pic>
        <p:nvPicPr>
          <p:cNvPr id="2" name="Picture 1" descr="Illustration de concept abstrait de dépannage informatique">
            <a:extLst>
              <a:ext uri="{FF2B5EF4-FFF2-40B4-BE49-F238E27FC236}">
                <a16:creationId xmlns:a16="http://schemas.microsoft.com/office/drawing/2014/main" id="{542300B6-0D91-98D3-4762-B351B13053E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7909" y="727065"/>
            <a:ext cx="2121262" cy="2121262"/>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11">
            <a:extLst>
              <a:ext uri="{FF2B5EF4-FFF2-40B4-BE49-F238E27FC236}">
                <a16:creationId xmlns:a16="http://schemas.microsoft.com/office/drawing/2014/main" id="{22D495C8-7A83-72D9-4C71-49B85356F82D}"/>
              </a:ext>
            </a:extLst>
          </p:cNvPr>
          <p:cNvSpPr txBox="1"/>
          <p:nvPr/>
        </p:nvSpPr>
        <p:spPr>
          <a:xfrm>
            <a:off x="5435134" y="3082484"/>
            <a:ext cx="2702516" cy="954107"/>
          </a:xfrm>
          <a:prstGeom prst="rect">
            <a:avLst/>
          </a:prstGeom>
          <a:noFill/>
        </p:spPr>
        <p:txBody>
          <a:bodyPr wrap="square">
            <a:spAutoFit/>
          </a:bodyPr>
          <a:lstStyle/>
          <a:p>
            <a:pPr algn="ctr"/>
            <a:r>
              <a:rPr lang="fr-FR" b="1" dirty="0">
                <a:latin typeface="Alegreya" panose="00000500000000000000"/>
              </a:rPr>
              <a:t>EPS secondaire questionnaire</a:t>
            </a:r>
          </a:p>
          <a:p>
            <a:pPr algn="ctr"/>
            <a:r>
              <a:rPr lang="fr-FR" i="1" dirty="0">
                <a:latin typeface="Alegreya" panose="00000500000000000000"/>
              </a:rPr>
              <a:t>n</a:t>
            </a:r>
            <a:r>
              <a:rPr lang="fr-FR" dirty="0">
                <a:latin typeface="Alegreya" panose="00000500000000000000"/>
              </a:rPr>
              <a:t> = 387 </a:t>
            </a:r>
            <a:r>
              <a:rPr lang="fr-FR" dirty="0" err="1">
                <a:effectLst/>
                <a:latin typeface="Alegreya" panose="00000500000000000000"/>
                <a:ea typeface="Calibri" panose="020F0502020204030204" pitchFamily="34" charset="0"/>
              </a:rPr>
              <a:t>enseignant</a:t>
            </a:r>
            <a:r>
              <a:rPr lang="fr-FR" dirty="0" err="1">
                <a:effectLst/>
                <a:latin typeface="Alegreya" panose="00000500000000000000"/>
                <a:ea typeface="Calibri" panose="020F0502020204030204" pitchFamily="34" charset="0"/>
                <a:cs typeface="Times New Roman" panose="02020603050405020304" pitchFamily="18" charset="0"/>
                <a:sym typeface="Symbol" panose="05050102010706020507" pitchFamily="18" charset="2"/>
              </a:rPr>
              <a:t></a:t>
            </a:r>
            <a:r>
              <a:rPr lang="fr-FR" dirty="0" err="1">
                <a:effectLst/>
                <a:latin typeface="Alegreya" panose="00000500000000000000"/>
                <a:ea typeface="Calibri" panose="020F0502020204030204" pitchFamily="34" charset="0"/>
              </a:rPr>
              <a:t>es</a:t>
            </a:r>
            <a:endParaRPr lang="fr-FR" dirty="0">
              <a:latin typeface="Alegreya" panose="00000500000000000000"/>
            </a:endParaRPr>
          </a:p>
        </p:txBody>
      </p:sp>
      <p:sp>
        <p:nvSpPr>
          <p:cNvPr id="5" name="ZoneTexte 11">
            <a:extLst>
              <a:ext uri="{FF2B5EF4-FFF2-40B4-BE49-F238E27FC236}">
                <a16:creationId xmlns:a16="http://schemas.microsoft.com/office/drawing/2014/main" id="{694CEAE2-11CF-64CF-6C07-06EF24F3E7C3}"/>
              </a:ext>
            </a:extLst>
          </p:cNvPr>
          <p:cNvSpPr txBox="1"/>
          <p:nvPr/>
        </p:nvSpPr>
        <p:spPr>
          <a:xfrm>
            <a:off x="675821" y="3429001"/>
            <a:ext cx="2702516" cy="1231106"/>
          </a:xfrm>
          <a:prstGeom prst="rect">
            <a:avLst/>
          </a:prstGeom>
          <a:noFill/>
        </p:spPr>
        <p:txBody>
          <a:bodyPr wrap="square">
            <a:spAutoFit/>
          </a:bodyPr>
          <a:lstStyle/>
          <a:p>
            <a:pPr algn="ctr"/>
            <a:r>
              <a:rPr lang="fr-FR" b="1" dirty="0">
                <a:latin typeface="Milliard (Body)"/>
              </a:rPr>
              <a:t>Données administratives </a:t>
            </a:r>
          </a:p>
          <a:p>
            <a:pPr algn="ctr"/>
            <a:r>
              <a:rPr lang="fr-FR" dirty="0">
                <a:latin typeface="Milliard (Body)"/>
              </a:rPr>
              <a:t>(1) IPS (2) Annuaire (3) APAE (DEPP)</a:t>
            </a:r>
          </a:p>
          <a:p>
            <a:pPr algn="ctr"/>
            <a:endParaRPr lang="fr-FR" sz="2000" b="1" dirty="0">
              <a:latin typeface="Alegreya" panose="00000500000000000000"/>
            </a:endParaRPr>
          </a:p>
        </p:txBody>
      </p:sp>
      <p:pic>
        <p:nvPicPr>
          <p:cNvPr id="6" name="Picture 5">
            <a:extLst>
              <a:ext uri="{FF2B5EF4-FFF2-40B4-BE49-F238E27FC236}">
                <a16:creationId xmlns:a16="http://schemas.microsoft.com/office/drawing/2014/main" id="{168C141C-A234-9CDF-1453-5752D739EBBF}"/>
              </a:ext>
            </a:extLst>
          </p:cNvPr>
          <p:cNvPicPr>
            <a:picLocks noChangeAspect="1"/>
          </p:cNvPicPr>
          <p:nvPr/>
        </p:nvPicPr>
        <p:blipFill>
          <a:blip r:embed="rId5"/>
          <a:stretch>
            <a:fillRect/>
          </a:stretch>
        </p:blipFill>
        <p:spPr>
          <a:xfrm>
            <a:off x="1184829" y="1866327"/>
            <a:ext cx="1562673" cy="1562673"/>
          </a:xfrm>
          <a:prstGeom prst="rect">
            <a:avLst/>
          </a:prstGeom>
        </p:spPr>
      </p:pic>
      <p:pic>
        <p:nvPicPr>
          <p:cNvPr id="7" name="Picture 6">
            <a:extLst>
              <a:ext uri="{FF2B5EF4-FFF2-40B4-BE49-F238E27FC236}">
                <a16:creationId xmlns:a16="http://schemas.microsoft.com/office/drawing/2014/main" id="{04089931-EA0B-A55E-E247-CCAFA3C7D706}"/>
              </a:ext>
            </a:extLst>
          </p:cNvPr>
          <p:cNvPicPr>
            <a:picLocks noChangeAspect="1"/>
          </p:cNvPicPr>
          <p:nvPr/>
        </p:nvPicPr>
        <p:blipFill>
          <a:blip r:embed="rId6"/>
          <a:stretch>
            <a:fillRect/>
          </a:stretch>
        </p:blipFill>
        <p:spPr>
          <a:xfrm>
            <a:off x="3702676" y="2161277"/>
            <a:ext cx="1562673" cy="1562673"/>
          </a:xfrm>
          <a:prstGeom prst="rect">
            <a:avLst/>
          </a:prstGeom>
        </p:spPr>
      </p:pic>
      <p:sp>
        <p:nvSpPr>
          <p:cNvPr id="9" name="Oval 8">
            <a:extLst>
              <a:ext uri="{FF2B5EF4-FFF2-40B4-BE49-F238E27FC236}">
                <a16:creationId xmlns:a16="http://schemas.microsoft.com/office/drawing/2014/main" id="{8485FFC2-C585-C40B-8940-57263ED0941F}"/>
              </a:ext>
            </a:extLst>
          </p:cNvPr>
          <p:cNvSpPr/>
          <p:nvPr/>
        </p:nvSpPr>
        <p:spPr>
          <a:xfrm>
            <a:off x="8376752" y="6391402"/>
            <a:ext cx="660924" cy="432048"/>
          </a:xfrm>
          <a:prstGeom prst="ellipse">
            <a:avLst/>
          </a:prstGeom>
          <a:ln>
            <a:solidFill>
              <a:srgbClr val="2C2A4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dirty="0">
                <a:latin typeface="Milliard Book" panose="02010004040101010103" charset="0"/>
              </a:rPr>
              <a:t>31</a:t>
            </a:r>
          </a:p>
        </p:txBody>
      </p:sp>
      <p:sp>
        <p:nvSpPr>
          <p:cNvPr id="11" name="ZoneTexte 11">
            <a:extLst>
              <a:ext uri="{FF2B5EF4-FFF2-40B4-BE49-F238E27FC236}">
                <a16:creationId xmlns:a16="http://schemas.microsoft.com/office/drawing/2014/main" id="{E79E4545-D607-C9D5-ED1C-F5EA8FEC6A96}"/>
              </a:ext>
            </a:extLst>
          </p:cNvPr>
          <p:cNvSpPr txBox="1"/>
          <p:nvPr/>
        </p:nvSpPr>
        <p:spPr>
          <a:xfrm>
            <a:off x="5463389" y="3927904"/>
            <a:ext cx="2702516" cy="923330"/>
          </a:xfrm>
          <a:prstGeom prst="rect">
            <a:avLst/>
          </a:prstGeom>
          <a:noFill/>
        </p:spPr>
        <p:txBody>
          <a:bodyPr wrap="square">
            <a:spAutoFit/>
          </a:bodyPr>
          <a:lstStyle/>
          <a:p>
            <a:pPr algn="ctr"/>
            <a:r>
              <a:rPr lang="fr-FR" b="1" dirty="0">
                <a:latin typeface="Alegreya" panose="00000500000000000000"/>
              </a:rPr>
              <a:t>EPS primaire questionnaire</a:t>
            </a:r>
          </a:p>
          <a:p>
            <a:pPr algn="ctr"/>
            <a:r>
              <a:rPr lang="fr-FR" i="1" dirty="0">
                <a:latin typeface="Alegreya" panose="00000500000000000000"/>
              </a:rPr>
              <a:t>n </a:t>
            </a:r>
            <a:r>
              <a:rPr lang="fr-FR" dirty="0">
                <a:latin typeface="Alegreya" panose="00000500000000000000"/>
              </a:rPr>
              <a:t>= 416 </a:t>
            </a:r>
            <a:r>
              <a:rPr lang="fr-FR" sz="1800" dirty="0" err="1">
                <a:effectLst/>
                <a:latin typeface="Alegreya" panose="00000500000000000000"/>
                <a:ea typeface="Calibri" panose="020F0502020204030204" pitchFamily="34" charset="0"/>
              </a:rPr>
              <a:t>enseignant</a:t>
            </a:r>
            <a:r>
              <a:rPr lang="fr-FR" sz="1800" dirty="0" err="1">
                <a:effectLst/>
                <a:latin typeface="Alegreya" panose="00000500000000000000"/>
                <a:ea typeface="Calibri" panose="020F0502020204030204" pitchFamily="34" charset="0"/>
                <a:cs typeface="Times New Roman" panose="02020603050405020304" pitchFamily="18" charset="0"/>
                <a:sym typeface="Symbol" panose="05050102010706020507" pitchFamily="18" charset="2"/>
              </a:rPr>
              <a:t></a:t>
            </a:r>
            <a:r>
              <a:rPr lang="fr-FR" sz="1800" dirty="0" err="1">
                <a:effectLst/>
                <a:latin typeface="Alegreya" panose="00000500000000000000"/>
                <a:ea typeface="Calibri" panose="020F0502020204030204" pitchFamily="34" charset="0"/>
              </a:rPr>
              <a:t>es</a:t>
            </a:r>
            <a:endParaRPr lang="fr-FR" dirty="0">
              <a:latin typeface="Alegreya" panose="00000500000000000000"/>
            </a:endParaRPr>
          </a:p>
        </p:txBody>
      </p:sp>
      <p:sp>
        <p:nvSpPr>
          <p:cNvPr id="12" name="ZoneTexte 11">
            <a:extLst>
              <a:ext uri="{FF2B5EF4-FFF2-40B4-BE49-F238E27FC236}">
                <a16:creationId xmlns:a16="http://schemas.microsoft.com/office/drawing/2014/main" id="{8BD485FE-7C52-3E0B-8393-81B0D3588DA9}"/>
              </a:ext>
            </a:extLst>
          </p:cNvPr>
          <p:cNvSpPr txBox="1"/>
          <p:nvPr/>
        </p:nvSpPr>
        <p:spPr>
          <a:xfrm>
            <a:off x="5378624" y="2488988"/>
            <a:ext cx="2702516" cy="646331"/>
          </a:xfrm>
          <a:prstGeom prst="rect">
            <a:avLst/>
          </a:prstGeom>
          <a:noFill/>
        </p:spPr>
        <p:txBody>
          <a:bodyPr wrap="square">
            <a:spAutoFit/>
          </a:bodyPr>
          <a:lstStyle/>
          <a:p>
            <a:pPr algn="ctr"/>
            <a:r>
              <a:rPr lang="fr-FR" b="1" dirty="0">
                <a:latin typeface="Alegreya" panose="00000500000000000000"/>
              </a:rPr>
              <a:t>EPS TALIS</a:t>
            </a:r>
          </a:p>
          <a:p>
            <a:pPr algn="ctr"/>
            <a:r>
              <a:rPr lang="fr-FR" sz="1800" i="1" dirty="0">
                <a:effectLst/>
                <a:latin typeface="Alegreya" panose="00000500000000000000"/>
                <a:ea typeface="Calibri" panose="020F0502020204030204" pitchFamily="34" charset="0"/>
              </a:rPr>
              <a:t>n</a:t>
            </a:r>
            <a:r>
              <a:rPr lang="fr-FR" sz="1800" dirty="0">
                <a:effectLst/>
                <a:latin typeface="Alegreya" panose="00000500000000000000"/>
                <a:ea typeface="Calibri" panose="020F0502020204030204" pitchFamily="34" charset="0"/>
              </a:rPr>
              <a:t> = </a:t>
            </a:r>
            <a:r>
              <a:rPr lang="fr-FR" dirty="0">
                <a:latin typeface="Alegreya" panose="00000500000000000000"/>
              </a:rPr>
              <a:t>315 </a:t>
            </a:r>
            <a:r>
              <a:rPr lang="fr-FR" sz="1800" dirty="0" err="1">
                <a:effectLst/>
                <a:latin typeface="Alegreya" panose="00000500000000000000"/>
                <a:ea typeface="Calibri" panose="020F0502020204030204" pitchFamily="34" charset="0"/>
              </a:rPr>
              <a:t>enseignant</a:t>
            </a:r>
            <a:r>
              <a:rPr lang="fr-FR" sz="1800" dirty="0" err="1">
                <a:effectLst/>
                <a:latin typeface="Alegreya" panose="00000500000000000000"/>
                <a:ea typeface="Calibri" panose="020F0502020204030204" pitchFamily="34" charset="0"/>
                <a:cs typeface="Times New Roman" panose="02020603050405020304" pitchFamily="18" charset="0"/>
                <a:sym typeface="Symbol" panose="05050102010706020507" pitchFamily="18" charset="2"/>
              </a:rPr>
              <a:t></a:t>
            </a:r>
            <a:r>
              <a:rPr lang="fr-FR" sz="1800" dirty="0" err="1">
                <a:effectLst/>
                <a:latin typeface="Alegreya" panose="00000500000000000000"/>
                <a:ea typeface="Calibri" panose="020F0502020204030204" pitchFamily="34" charset="0"/>
              </a:rPr>
              <a:t>es</a:t>
            </a:r>
            <a:endParaRPr lang="fr-FR" sz="2000" dirty="0">
              <a:latin typeface="Alegreya" panose="00000500000000000000"/>
            </a:endParaRPr>
          </a:p>
        </p:txBody>
      </p:sp>
      <p:sp>
        <p:nvSpPr>
          <p:cNvPr id="14" name="ZoneTexte 11">
            <a:extLst>
              <a:ext uri="{FF2B5EF4-FFF2-40B4-BE49-F238E27FC236}">
                <a16:creationId xmlns:a16="http://schemas.microsoft.com/office/drawing/2014/main" id="{74214A2A-98FA-6A41-1F40-27D67B92E45E}"/>
              </a:ext>
            </a:extLst>
          </p:cNvPr>
          <p:cNvSpPr txBox="1"/>
          <p:nvPr/>
        </p:nvSpPr>
        <p:spPr>
          <a:xfrm>
            <a:off x="5453444" y="4762226"/>
            <a:ext cx="2702516" cy="646331"/>
          </a:xfrm>
          <a:prstGeom prst="rect">
            <a:avLst/>
          </a:prstGeom>
          <a:noFill/>
        </p:spPr>
        <p:txBody>
          <a:bodyPr wrap="square">
            <a:spAutoFit/>
          </a:bodyPr>
          <a:lstStyle/>
          <a:p>
            <a:pPr algn="ctr"/>
            <a:r>
              <a:rPr lang="fr-FR" b="1" dirty="0">
                <a:latin typeface="Alegreya" panose="00000500000000000000"/>
              </a:rPr>
              <a:t>EPS secondaire scénarios</a:t>
            </a:r>
          </a:p>
          <a:p>
            <a:pPr algn="ctr"/>
            <a:r>
              <a:rPr lang="fr-FR" i="1" dirty="0">
                <a:latin typeface="Alegreya" panose="00000500000000000000"/>
              </a:rPr>
              <a:t>n</a:t>
            </a:r>
            <a:r>
              <a:rPr lang="fr-FR" dirty="0">
                <a:latin typeface="Alegreya" panose="00000500000000000000"/>
              </a:rPr>
              <a:t> = 184</a:t>
            </a:r>
          </a:p>
        </p:txBody>
      </p:sp>
      <p:sp>
        <p:nvSpPr>
          <p:cNvPr id="10" name="ZoneTexte 11">
            <a:extLst>
              <a:ext uri="{FF2B5EF4-FFF2-40B4-BE49-F238E27FC236}">
                <a16:creationId xmlns:a16="http://schemas.microsoft.com/office/drawing/2014/main" id="{70B1610F-B4C8-901D-931A-36003A2868D7}"/>
              </a:ext>
            </a:extLst>
          </p:cNvPr>
          <p:cNvSpPr txBox="1"/>
          <p:nvPr/>
        </p:nvSpPr>
        <p:spPr>
          <a:xfrm>
            <a:off x="5463389" y="5319549"/>
            <a:ext cx="2702516" cy="923330"/>
          </a:xfrm>
          <a:prstGeom prst="rect">
            <a:avLst/>
          </a:prstGeom>
          <a:noFill/>
        </p:spPr>
        <p:txBody>
          <a:bodyPr wrap="square">
            <a:spAutoFit/>
          </a:bodyPr>
          <a:lstStyle/>
          <a:p>
            <a:pPr algn="ctr"/>
            <a:r>
              <a:rPr lang="fr-FR" b="1" dirty="0">
                <a:latin typeface="Alegreya" panose="00000500000000000000"/>
              </a:rPr>
              <a:t>EPS secondaire observation</a:t>
            </a:r>
          </a:p>
          <a:p>
            <a:pPr algn="ctr"/>
            <a:r>
              <a:rPr lang="fr-FR" i="1" dirty="0">
                <a:latin typeface="Alegreya" panose="00000500000000000000"/>
              </a:rPr>
              <a:t>n</a:t>
            </a:r>
            <a:r>
              <a:rPr lang="fr-FR" dirty="0">
                <a:latin typeface="Alegreya" panose="00000500000000000000"/>
              </a:rPr>
              <a:t> = 104 classes</a:t>
            </a:r>
          </a:p>
        </p:txBody>
      </p:sp>
    </p:spTree>
    <p:extLst>
      <p:ext uri="{BB962C8B-B14F-4D97-AF65-F5344CB8AC3E}">
        <p14:creationId xmlns:p14="http://schemas.microsoft.com/office/powerpoint/2010/main" val="15939906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F8B303-FA88-B171-32C9-F022E4A64AA4}"/>
            </a:ext>
          </a:extLst>
        </p:cNvPr>
        <p:cNvGrpSpPr/>
        <p:nvPr/>
      </p:nvGrpSpPr>
      <p:grpSpPr>
        <a:xfrm>
          <a:off x="0" y="0"/>
          <a:ext cx="0" cy="0"/>
          <a:chOff x="0" y="0"/>
          <a:chExt cx="0" cy="0"/>
        </a:xfrm>
      </p:grpSpPr>
      <p:sp>
        <p:nvSpPr>
          <p:cNvPr id="2" name="ZoneTexte 5">
            <a:extLst>
              <a:ext uri="{FF2B5EF4-FFF2-40B4-BE49-F238E27FC236}">
                <a16:creationId xmlns:a16="http://schemas.microsoft.com/office/drawing/2014/main" id="{7F230B03-C83E-BF0F-400E-FFD0FDDE5DFA}"/>
              </a:ext>
            </a:extLst>
          </p:cNvPr>
          <p:cNvSpPr txBox="1"/>
          <p:nvPr/>
        </p:nvSpPr>
        <p:spPr>
          <a:xfrm>
            <a:off x="67459" y="180109"/>
            <a:ext cx="1696229" cy="492443"/>
          </a:xfrm>
          <a:prstGeom prst="rect">
            <a:avLst/>
          </a:prstGeom>
          <a:solidFill>
            <a:schemeClr val="accent4">
              <a:lumMod val="20000"/>
              <a:lumOff val="80000"/>
            </a:schemeClr>
          </a:solidFill>
        </p:spPr>
        <p:txBody>
          <a:bodyPr wrap="square" rtlCol="0">
            <a:spAutoFit/>
          </a:bodyPr>
          <a:lstStyle/>
          <a:p>
            <a:r>
              <a:rPr lang="fr-FR" sz="2600" dirty="0">
                <a:latin typeface="Milliard Book" panose="02010004040101010103" charset="0"/>
              </a:rPr>
              <a:t>Résultats</a:t>
            </a:r>
          </a:p>
        </p:txBody>
      </p:sp>
      <p:pic>
        <p:nvPicPr>
          <p:cNvPr id="3" name="Image 2" descr="Une image contenant capture d’écran, conception, grille&#10;&#10;Description générée automatiquement">
            <a:extLst>
              <a:ext uri="{FF2B5EF4-FFF2-40B4-BE49-F238E27FC236}">
                <a16:creationId xmlns:a16="http://schemas.microsoft.com/office/drawing/2014/main" id="{54216C33-5299-8D8A-9C99-531D7094363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412776"/>
            <a:ext cx="7810407" cy="2736914"/>
          </a:xfrm>
          <a:prstGeom prst="rect">
            <a:avLst/>
          </a:prstGeom>
          <a:noFill/>
          <a:ln>
            <a:noFill/>
          </a:ln>
        </p:spPr>
      </p:pic>
      <p:sp>
        <p:nvSpPr>
          <p:cNvPr id="5" name="Oval 8">
            <a:extLst>
              <a:ext uri="{FF2B5EF4-FFF2-40B4-BE49-F238E27FC236}">
                <a16:creationId xmlns:a16="http://schemas.microsoft.com/office/drawing/2014/main" id="{9CBFE095-B2ED-F463-BFBC-139DCA866CC1}"/>
              </a:ext>
            </a:extLst>
          </p:cNvPr>
          <p:cNvSpPr/>
          <p:nvPr/>
        </p:nvSpPr>
        <p:spPr>
          <a:xfrm>
            <a:off x="8376752" y="6391402"/>
            <a:ext cx="660924" cy="432048"/>
          </a:xfrm>
          <a:prstGeom prst="ellipse">
            <a:avLst/>
          </a:prstGeom>
          <a:ln>
            <a:solidFill>
              <a:srgbClr val="2C2A4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dirty="0">
                <a:latin typeface="Milliard Book" panose="02010004040101010103" charset="0"/>
              </a:rPr>
              <a:t>32</a:t>
            </a:r>
          </a:p>
        </p:txBody>
      </p:sp>
      <p:sp>
        <p:nvSpPr>
          <p:cNvPr id="7" name="ZoneTexte 11">
            <a:extLst>
              <a:ext uri="{FF2B5EF4-FFF2-40B4-BE49-F238E27FC236}">
                <a16:creationId xmlns:a16="http://schemas.microsoft.com/office/drawing/2014/main" id="{D1054309-4107-8D3F-A9E3-73B51079F7D2}"/>
              </a:ext>
            </a:extLst>
          </p:cNvPr>
          <p:cNvSpPr txBox="1"/>
          <p:nvPr/>
        </p:nvSpPr>
        <p:spPr>
          <a:xfrm>
            <a:off x="2445425" y="4253026"/>
            <a:ext cx="3854767" cy="400110"/>
          </a:xfrm>
          <a:prstGeom prst="rect">
            <a:avLst/>
          </a:prstGeom>
          <a:noFill/>
        </p:spPr>
        <p:txBody>
          <a:bodyPr wrap="square">
            <a:spAutoFit/>
          </a:bodyPr>
          <a:lstStyle/>
          <a:p>
            <a:pPr algn="ctr"/>
            <a:r>
              <a:rPr lang="fr-FR" sz="2000" b="1" dirty="0">
                <a:latin typeface="Alegreya" panose="00000500000000000000"/>
              </a:rPr>
              <a:t>4/5 : </a:t>
            </a:r>
            <a:r>
              <a:rPr lang="fr-FR" sz="2000" dirty="0"/>
              <a:t>βs entre .05* et .14***</a:t>
            </a:r>
            <a:endParaRPr lang="fr-FR" sz="2000" dirty="0">
              <a:latin typeface="Alegreya" panose="00000500000000000000"/>
            </a:endParaRPr>
          </a:p>
        </p:txBody>
      </p:sp>
      <p:sp>
        <p:nvSpPr>
          <p:cNvPr id="9" name="TextBox 7">
            <a:extLst>
              <a:ext uri="{FF2B5EF4-FFF2-40B4-BE49-F238E27FC236}">
                <a16:creationId xmlns:a16="http://schemas.microsoft.com/office/drawing/2014/main" id="{18E83FF9-952C-0A6C-49EE-BB1AEE48C707}"/>
              </a:ext>
            </a:extLst>
          </p:cNvPr>
          <p:cNvSpPr txBox="1"/>
          <p:nvPr/>
        </p:nvSpPr>
        <p:spPr>
          <a:xfrm>
            <a:off x="6300192" y="5831133"/>
            <a:ext cx="2255242" cy="584775"/>
          </a:xfrm>
          <a:prstGeom prst="rect">
            <a:avLst/>
          </a:prstGeom>
          <a:noFill/>
        </p:spPr>
        <p:txBody>
          <a:bodyPr wrap="square">
            <a:spAutoFit/>
          </a:bodyPr>
          <a:lstStyle/>
          <a:p>
            <a:pPr algn="ctr"/>
            <a:r>
              <a:rPr lang="fr-FR" sz="1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Médiation équation structurelle</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 3">
            <a:extLst>
              <a:ext uri="{FF2B5EF4-FFF2-40B4-BE49-F238E27FC236}">
                <a16:creationId xmlns:a16="http://schemas.microsoft.com/office/drawing/2014/main" id="{42B30196-46A2-38D8-C066-7643D1D8EA28}"/>
              </a:ext>
            </a:extLst>
          </p:cNvPr>
          <p:cNvPicPr>
            <a:picLocks noChangeAspect="1"/>
          </p:cNvPicPr>
          <p:nvPr/>
        </p:nvPicPr>
        <p:blipFill>
          <a:blip r:embed="rId4"/>
          <a:stretch>
            <a:fillRect/>
          </a:stretch>
        </p:blipFill>
        <p:spPr>
          <a:xfrm>
            <a:off x="6495081" y="4566845"/>
            <a:ext cx="1631393" cy="1264288"/>
          </a:xfrm>
          <a:prstGeom prst="rect">
            <a:avLst/>
          </a:prstGeom>
        </p:spPr>
      </p:pic>
      <p:sp>
        <p:nvSpPr>
          <p:cNvPr id="10" name="ZoneTexte 11">
            <a:extLst>
              <a:ext uri="{FF2B5EF4-FFF2-40B4-BE49-F238E27FC236}">
                <a16:creationId xmlns:a16="http://schemas.microsoft.com/office/drawing/2014/main" id="{A7D2168A-6BAF-C3A9-DBB0-8DF3FF16A6E1}"/>
              </a:ext>
            </a:extLst>
          </p:cNvPr>
          <p:cNvSpPr txBox="1"/>
          <p:nvPr/>
        </p:nvSpPr>
        <p:spPr>
          <a:xfrm>
            <a:off x="2488807" y="850328"/>
            <a:ext cx="3854767" cy="400110"/>
          </a:xfrm>
          <a:prstGeom prst="rect">
            <a:avLst/>
          </a:prstGeom>
          <a:noFill/>
        </p:spPr>
        <p:txBody>
          <a:bodyPr wrap="square">
            <a:spAutoFit/>
          </a:bodyPr>
          <a:lstStyle/>
          <a:p>
            <a:pPr algn="ctr"/>
            <a:r>
              <a:rPr lang="fr-FR" sz="2000" b="1" dirty="0">
                <a:latin typeface="Alegreya" panose="00000500000000000000"/>
              </a:rPr>
              <a:t>2/5 : </a:t>
            </a:r>
            <a:r>
              <a:rPr lang="fr-FR" sz="2000" dirty="0"/>
              <a:t>βs entre .03 et .07***</a:t>
            </a:r>
            <a:endParaRPr lang="fr-FR" sz="2000" dirty="0">
              <a:latin typeface="Alegreya" panose="00000500000000000000"/>
            </a:endParaRPr>
          </a:p>
        </p:txBody>
      </p:sp>
    </p:spTree>
    <p:extLst>
      <p:ext uri="{BB962C8B-B14F-4D97-AF65-F5344CB8AC3E}">
        <p14:creationId xmlns:p14="http://schemas.microsoft.com/office/powerpoint/2010/main" val="1984901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1D1C4-762D-2C0B-E745-DA9D1692C2D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1D1CC2D-5828-2729-D158-1614BC53BD0C}"/>
              </a:ext>
            </a:extLst>
          </p:cNvPr>
          <p:cNvPicPr>
            <a:picLocks noChangeAspect="1"/>
          </p:cNvPicPr>
          <p:nvPr/>
        </p:nvPicPr>
        <p:blipFill>
          <a:blip r:embed="rId3"/>
          <a:stretch>
            <a:fillRect/>
          </a:stretch>
        </p:blipFill>
        <p:spPr>
          <a:xfrm>
            <a:off x="7413930" y="-6059"/>
            <a:ext cx="1730070" cy="802230"/>
          </a:xfrm>
          <a:prstGeom prst="rect">
            <a:avLst/>
          </a:prstGeom>
        </p:spPr>
      </p:pic>
      <p:sp>
        <p:nvSpPr>
          <p:cNvPr id="30" name="ZoneTexte 10">
            <a:extLst>
              <a:ext uri="{FF2B5EF4-FFF2-40B4-BE49-F238E27FC236}">
                <a16:creationId xmlns:a16="http://schemas.microsoft.com/office/drawing/2014/main" id="{889AC432-A30B-6CC2-DFB4-C824C0D5480E}"/>
              </a:ext>
            </a:extLst>
          </p:cNvPr>
          <p:cNvSpPr txBox="1"/>
          <p:nvPr/>
        </p:nvSpPr>
        <p:spPr>
          <a:xfrm>
            <a:off x="180890" y="122775"/>
            <a:ext cx="6806255" cy="523220"/>
          </a:xfrm>
          <a:prstGeom prst="rect">
            <a:avLst/>
          </a:prstGeom>
          <a:solidFill>
            <a:schemeClr val="accent5">
              <a:lumMod val="20000"/>
              <a:lumOff val="80000"/>
            </a:schemeClr>
          </a:solidFill>
        </p:spPr>
        <p:txBody>
          <a:bodyPr wrap="square" rtlCol="0">
            <a:spAutoFit/>
          </a:bodyPr>
          <a:lstStyle/>
          <a:p>
            <a:r>
              <a:rPr lang="fr-FR" sz="2800" dirty="0">
                <a:latin typeface="Milliard Book" panose="02010004040101010103" charset="0"/>
              </a:rPr>
              <a:t>Un style motivationnel différencié ?</a:t>
            </a:r>
            <a:endParaRPr lang="fr-FR" sz="2800" dirty="0">
              <a:latin typeface="Alegreya" panose="00000500000000000000"/>
            </a:endParaRPr>
          </a:p>
        </p:txBody>
      </p:sp>
      <p:sp>
        <p:nvSpPr>
          <p:cNvPr id="8" name="ZoneTexte 10">
            <a:extLst>
              <a:ext uri="{FF2B5EF4-FFF2-40B4-BE49-F238E27FC236}">
                <a16:creationId xmlns:a16="http://schemas.microsoft.com/office/drawing/2014/main" id="{6E70F71E-9F25-52BE-C9E3-352F8C620336}"/>
              </a:ext>
            </a:extLst>
          </p:cNvPr>
          <p:cNvSpPr txBox="1"/>
          <p:nvPr/>
        </p:nvSpPr>
        <p:spPr>
          <a:xfrm>
            <a:off x="733083" y="1373486"/>
            <a:ext cx="8176734" cy="1055608"/>
          </a:xfrm>
          <a:custGeom>
            <a:avLst/>
            <a:gdLst>
              <a:gd name="connsiteX0" fmla="*/ 0 w 8176734"/>
              <a:gd name="connsiteY0" fmla="*/ 175938 h 1055608"/>
              <a:gd name="connsiteX1" fmla="*/ 175938 w 8176734"/>
              <a:gd name="connsiteY1" fmla="*/ 0 h 1055608"/>
              <a:gd name="connsiteX2" fmla="*/ 671512 w 8176734"/>
              <a:gd name="connsiteY2" fmla="*/ 0 h 1055608"/>
              <a:gd name="connsiteX3" fmla="*/ 1088838 w 8176734"/>
              <a:gd name="connsiteY3" fmla="*/ 0 h 1055608"/>
              <a:gd name="connsiteX4" fmla="*/ 1584412 w 8176734"/>
              <a:gd name="connsiteY4" fmla="*/ 0 h 1055608"/>
              <a:gd name="connsiteX5" fmla="*/ 2158235 w 8176734"/>
              <a:gd name="connsiteY5" fmla="*/ 0 h 1055608"/>
              <a:gd name="connsiteX6" fmla="*/ 2810307 w 8176734"/>
              <a:gd name="connsiteY6" fmla="*/ 0 h 1055608"/>
              <a:gd name="connsiteX7" fmla="*/ 3305881 w 8176734"/>
              <a:gd name="connsiteY7" fmla="*/ 0 h 1055608"/>
              <a:gd name="connsiteX8" fmla="*/ 4114450 w 8176734"/>
              <a:gd name="connsiteY8" fmla="*/ 0 h 1055608"/>
              <a:gd name="connsiteX9" fmla="*/ 4766521 w 8176734"/>
              <a:gd name="connsiteY9" fmla="*/ 0 h 1055608"/>
              <a:gd name="connsiteX10" fmla="*/ 5575090 w 8176734"/>
              <a:gd name="connsiteY10" fmla="*/ 0 h 1055608"/>
              <a:gd name="connsiteX11" fmla="*/ 6305410 w 8176734"/>
              <a:gd name="connsiteY11" fmla="*/ 0 h 1055608"/>
              <a:gd name="connsiteX12" fmla="*/ 6879233 w 8176734"/>
              <a:gd name="connsiteY12" fmla="*/ 0 h 1055608"/>
              <a:gd name="connsiteX13" fmla="*/ 8000796 w 8176734"/>
              <a:gd name="connsiteY13" fmla="*/ 0 h 1055608"/>
              <a:gd name="connsiteX14" fmla="*/ 8176734 w 8176734"/>
              <a:gd name="connsiteY14" fmla="*/ 175938 h 1055608"/>
              <a:gd name="connsiteX15" fmla="*/ 8176734 w 8176734"/>
              <a:gd name="connsiteY15" fmla="*/ 527804 h 1055608"/>
              <a:gd name="connsiteX16" fmla="*/ 8176734 w 8176734"/>
              <a:gd name="connsiteY16" fmla="*/ 879670 h 1055608"/>
              <a:gd name="connsiteX17" fmla="*/ 8000796 w 8176734"/>
              <a:gd name="connsiteY17" fmla="*/ 1055608 h 1055608"/>
              <a:gd name="connsiteX18" fmla="*/ 7192227 w 8176734"/>
              <a:gd name="connsiteY18" fmla="*/ 1055608 h 1055608"/>
              <a:gd name="connsiteX19" fmla="*/ 6696653 w 8176734"/>
              <a:gd name="connsiteY19" fmla="*/ 1055608 h 1055608"/>
              <a:gd name="connsiteX20" fmla="*/ 6044582 w 8176734"/>
              <a:gd name="connsiteY20" fmla="*/ 1055608 h 1055608"/>
              <a:gd name="connsiteX21" fmla="*/ 5314261 w 8176734"/>
              <a:gd name="connsiteY21" fmla="*/ 1055608 h 1055608"/>
              <a:gd name="connsiteX22" fmla="*/ 4505693 w 8176734"/>
              <a:gd name="connsiteY22" fmla="*/ 1055608 h 1055608"/>
              <a:gd name="connsiteX23" fmla="*/ 3775373 w 8176734"/>
              <a:gd name="connsiteY23" fmla="*/ 1055608 h 1055608"/>
              <a:gd name="connsiteX24" fmla="*/ 2966804 w 8176734"/>
              <a:gd name="connsiteY24" fmla="*/ 1055608 h 1055608"/>
              <a:gd name="connsiteX25" fmla="*/ 2236484 w 8176734"/>
              <a:gd name="connsiteY25" fmla="*/ 1055608 h 1055608"/>
              <a:gd name="connsiteX26" fmla="*/ 1740910 w 8176734"/>
              <a:gd name="connsiteY26" fmla="*/ 1055608 h 1055608"/>
              <a:gd name="connsiteX27" fmla="*/ 1010590 w 8176734"/>
              <a:gd name="connsiteY27" fmla="*/ 1055608 h 1055608"/>
              <a:gd name="connsiteX28" fmla="*/ 175938 w 8176734"/>
              <a:gd name="connsiteY28" fmla="*/ 1055608 h 1055608"/>
              <a:gd name="connsiteX29" fmla="*/ 0 w 8176734"/>
              <a:gd name="connsiteY29" fmla="*/ 879670 h 1055608"/>
              <a:gd name="connsiteX30" fmla="*/ 0 w 8176734"/>
              <a:gd name="connsiteY30" fmla="*/ 534841 h 1055608"/>
              <a:gd name="connsiteX31" fmla="*/ 0 w 8176734"/>
              <a:gd name="connsiteY31" fmla="*/ 175938 h 105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176734" h="1055608" fill="none" extrusionOk="0">
                <a:moveTo>
                  <a:pt x="0" y="175938"/>
                </a:moveTo>
                <a:cubicBezTo>
                  <a:pt x="2309" y="68693"/>
                  <a:pt x="66882" y="-383"/>
                  <a:pt x="175938" y="0"/>
                </a:cubicBezTo>
                <a:cubicBezTo>
                  <a:pt x="323742" y="-9616"/>
                  <a:pt x="430061" y="-15758"/>
                  <a:pt x="671512" y="0"/>
                </a:cubicBezTo>
                <a:cubicBezTo>
                  <a:pt x="912963" y="15758"/>
                  <a:pt x="1002750" y="11984"/>
                  <a:pt x="1088838" y="0"/>
                </a:cubicBezTo>
                <a:cubicBezTo>
                  <a:pt x="1174926" y="-11984"/>
                  <a:pt x="1405878" y="11248"/>
                  <a:pt x="1584412" y="0"/>
                </a:cubicBezTo>
                <a:cubicBezTo>
                  <a:pt x="1762946" y="-11248"/>
                  <a:pt x="1960271" y="-5030"/>
                  <a:pt x="2158235" y="0"/>
                </a:cubicBezTo>
                <a:cubicBezTo>
                  <a:pt x="2356199" y="5030"/>
                  <a:pt x="2667274" y="-14288"/>
                  <a:pt x="2810307" y="0"/>
                </a:cubicBezTo>
                <a:cubicBezTo>
                  <a:pt x="2953340" y="14288"/>
                  <a:pt x="3164136" y="-7208"/>
                  <a:pt x="3305881" y="0"/>
                </a:cubicBezTo>
                <a:cubicBezTo>
                  <a:pt x="3447626" y="7208"/>
                  <a:pt x="3806834" y="19333"/>
                  <a:pt x="4114450" y="0"/>
                </a:cubicBezTo>
                <a:cubicBezTo>
                  <a:pt x="4422066" y="-19333"/>
                  <a:pt x="4550026" y="12585"/>
                  <a:pt x="4766521" y="0"/>
                </a:cubicBezTo>
                <a:cubicBezTo>
                  <a:pt x="4983016" y="-12585"/>
                  <a:pt x="5377769" y="4957"/>
                  <a:pt x="5575090" y="0"/>
                </a:cubicBezTo>
                <a:cubicBezTo>
                  <a:pt x="5772411" y="-4957"/>
                  <a:pt x="5954323" y="14505"/>
                  <a:pt x="6305410" y="0"/>
                </a:cubicBezTo>
                <a:cubicBezTo>
                  <a:pt x="6656497" y="-14505"/>
                  <a:pt x="6679309" y="17709"/>
                  <a:pt x="6879233" y="0"/>
                </a:cubicBezTo>
                <a:cubicBezTo>
                  <a:pt x="7079157" y="-17709"/>
                  <a:pt x="7480236" y="33917"/>
                  <a:pt x="8000796" y="0"/>
                </a:cubicBezTo>
                <a:cubicBezTo>
                  <a:pt x="8098386" y="19204"/>
                  <a:pt x="8187242" y="69341"/>
                  <a:pt x="8176734" y="175938"/>
                </a:cubicBezTo>
                <a:cubicBezTo>
                  <a:pt x="8178638" y="294195"/>
                  <a:pt x="8173631" y="421792"/>
                  <a:pt x="8176734" y="527804"/>
                </a:cubicBezTo>
                <a:cubicBezTo>
                  <a:pt x="8179837" y="633816"/>
                  <a:pt x="8187226" y="740255"/>
                  <a:pt x="8176734" y="879670"/>
                </a:cubicBezTo>
                <a:cubicBezTo>
                  <a:pt x="8181490" y="960132"/>
                  <a:pt x="8091653" y="1044390"/>
                  <a:pt x="8000796" y="1055608"/>
                </a:cubicBezTo>
                <a:cubicBezTo>
                  <a:pt x="7772957" y="1039099"/>
                  <a:pt x="7521035" y="1067579"/>
                  <a:pt x="7192227" y="1055608"/>
                </a:cubicBezTo>
                <a:cubicBezTo>
                  <a:pt x="6863419" y="1043637"/>
                  <a:pt x="6826424" y="1057889"/>
                  <a:pt x="6696653" y="1055608"/>
                </a:cubicBezTo>
                <a:cubicBezTo>
                  <a:pt x="6566882" y="1053327"/>
                  <a:pt x="6264898" y="1058081"/>
                  <a:pt x="6044582" y="1055608"/>
                </a:cubicBezTo>
                <a:cubicBezTo>
                  <a:pt x="5824266" y="1053135"/>
                  <a:pt x="5645025" y="1042356"/>
                  <a:pt x="5314261" y="1055608"/>
                </a:cubicBezTo>
                <a:cubicBezTo>
                  <a:pt x="4983497" y="1068860"/>
                  <a:pt x="4814060" y="1094300"/>
                  <a:pt x="4505693" y="1055608"/>
                </a:cubicBezTo>
                <a:cubicBezTo>
                  <a:pt x="4197326" y="1016916"/>
                  <a:pt x="3973282" y="1043575"/>
                  <a:pt x="3775373" y="1055608"/>
                </a:cubicBezTo>
                <a:cubicBezTo>
                  <a:pt x="3577464" y="1067641"/>
                  <a:pt x="3239604" y="1034912"/>
                  <a:pt x="2966804" y="1055608"/>
                </a:cubicBezTo>
                <a:cubicBezTo>
                  <a:pt x="2694004" y="1076304"/>
                  <a:pt x="2556272" y="1066712"/>
                  <a:pt x="2236484" y="1055608"/>
                </a:cubicBezTo>
                <a:cubicBezTo>
                  <a:pt x="1916696" y="1044504"/>
                  <a:pt x="1946787" y="1054710"/>
                  <a:pt x="1740910" y="1055608"/>
                </a:cubicBezTo>
                <a:cubicBezTo>
                  <a:pt x="1535033" y="1056506"/>
                  <a:pt x="1317352" y="1025588"/>
                  <a:pt x="1010590" y="1055608"/>
                </a:cubicBezTo>
                <a:cubicBezTo>
                  <a:pt x="703828" y="1085628"/>
                  <a:pt x="385761" y="1025139"/>
                  <a:pt x="175938" y="1055608"/>
                </a:cubicBezTo>
                <a:cubicBezTo>
                  <a:pt x="76255" y="1056212"/>
                  <a:pt x="8124" y="999122"/>
                  <a:pt x="0" y="879670"/>
                </a:cubicBezTo>
                <a:cubicBezTo>
                  <a:pt x="-5685" y="778660"/>
                  <a:pt x="3489" y="679346"/>
                  <a:pt x="0" y="534841"/>
                </a:cubicBezTo>
                <a:cubicBezTo>
                  <a:pt x="-3489" y="390336"/>
                  <a:pt x="2902" y="350558"/>
                  <a:pt x="0" y="175938"/>
                </a:cubicBezTo>
                <a:close/>
              </a:path>
              <a:path w="8176734" h="1055608" stroke="0" extrusionOk="0">
                <a:moveTo>
                  <a:pt x="0" y="175938"/>
                </a:moveTo>
                <a:cubicBezTo>
                  <a:pt x="-4992" y="75691"/>
                  <a:pt x="74888" y="1457"/>
                  <a:pt x="175938" y="0"/>
                </a:cubicBezTo>
                <a:cubicBezTo>
                  <a:pt x="424787" y="21871"/>
                  <a:pt x="636306" y="1249"/>
                  <a:pt x="984507" y="0"/>
                </a:cubicBezTo>
                <a:cubicBezTo>
                  <a:pt x="1332708" y="-1249"/>
                  <a:pt x="1303104" y="8802"/>
                  <a:pt x="1558330" y="0"/>
                </a:cubicBezTo>
                <a:cubicBezTo>
                  <a:pt x="1813556" y="-8802"/>
                  <a:pt x="1940133" y="-18169"/>
                  <a:pt x="2053904" y="0"/>
                </a:cubicBezTo>
                <a:cubicBezTo>
                  <a:pt x="2167675" y="18169"/>
                  <a:pt x="2438745" y="8471"/>
                  <a:pt x="2784224" y="0"/>
                </a:cubicBezTo>
                <a:cubicBezTo>
                  <a:pt x="3129703" y="-8471"/>
                  <a:pt x="3079139" y="-10007"/>
                  <a:pt x="3358047" y="0"/>
                </a:cubicBezTo>
                <a:cubicBezTo>
                  <a:pt x="3636955" y="10007"/>
                  <a:pt x="3956113" y="-1163"/>
                  <a:pt x="4166616" y="0"/>
                </a:cubicBezTo>
                <a:cubicBezTo>
                  <a:pt x="4377119" y="1163"/>
                  <a:pt x="4524334" y="-10260"/>
                  <a:pt x="4662190" y="0"/>
                </a:cubicBezTo>
                <a:cubicBezTo>
                  <a:pt x="4800046" y="10260"/>
                  <a:pt x="5096338" y="-39594"/>
                  <a:pt x="5470759" y="0"/>
                </a:cubicBezTo>
                <a:cubicBezTo>
                  <a:pt x="5845180" y="39594"/>
                  <a:pt x="5733847" y="-12222"/>
                  <a:pt x="5888084" y="0"/>
                </a:cubicBezTo>
                <a:cubicBezTo>
                  <a:pt x="6042321" y="12222"/>
                  <a:pt x="6373776" y="-17502"/>
                  <a:pt x="6540156" y="0"/>
                </a:cubicBezTo>
                <a:cubicBezTo>
                  <a:pt x="6706536" y="17502"/>
                  <a:pt x="6959299" y="4915"/>
                  <a:pt x="7192227" y="0"/>
                </a:cubicBezTo>
                <a:cubicBezTo>
                  <a:pt x="7425155" y="-4915"/>
                  <a:pt x="7650323" y="-33791"/>
                  <a:pt x="8000796" y="0"/>
                </a:cubicBezTo>
                <a:cubicBezTo>
                  <a:pt x="8111227" y="16246"/>
                  <a:pt x="8192482" y="64982"/>
                  <a:pt x="8176734" y="175938"/>
                </a:cubicBezTo>
                <a:cubicBezTo>
                  <a:pt x="8192918" y="290519"/>
                  <a:pt x="8160905" y="454344"/>
                  <a:pt x="8176734" y="527804"/>
                </a:cubicBezTo>
                <a:cubicBezTo>
                  <a:pt x="8192563" y="601264"/>
                  <a:pt x="8190584" y="730939"/>
                  <a:pt x="8176734" y="879670"/>
                </a:cubicBezTo>
                <a:cubicBezTo>
                  <a:pt x="8175023" y="973350"/>
                  <a:pt x="8099554" y="1034098"/>
                  <a:pt x="8000796" y="1055608"/>
                </a:cubicBezTo>
                <a:cubicBezTo>
                  <a:pt x="7680416" y="1071112"/>
                  <a:pt x="7470932" y="1066785"/>
                  <a:pt x="7270476" y="1055608"/>
                </a:cubicBezTo>
                <a:cubicBezTo>
                  <a:pt x="7070020" y="1044431"/>
                  <a:pt x="6957475" y="1074083"/>
                  <a:pt x="6774902" y="1055608"/>
                </a:cubicBezTo>
                <a:cubicBezTo>
                  <a:pt x="6592329" y="1037133"/>
                  <a:pt x="6247983" y="1057105"/>
                  <a:pt x="5966333" y="1055608"/>
                </a:cubicBezTo>
                <a:cubicBezTo>
                  <a:pt x="5684683" y="1054111"/>
                  <a:pt x="5591035" y="1032115"/>
                  <a:pt x="5314261" y="1055608"/>
                </a:cubicBezTo>
                <a:cubicBezTo>
                  <a:pt x="5037487" y="1079101"/>
                  <a:pt x="4947274" y="1050737"/>
                  <a:pt x="4818687" y="1055608"/>
                </a:cubicBezTo>
                <a:cubicBezTo>
                  <a:pt x="4690100" y="1060479"/>
                  <a:pt x="4491345" y="1064783"/>
                  <a:pt x="4166616" y="1055608"/>
                </a:cubicBezTo>
                <a:cubicBezTo>
                  <a:pt x="3841887" y="1046433"/>
                  <a:pt x="3952643" y="1056929"/>
                  <a:pt x="3749290" y="1055608"/>
                </a:cubicBezTo>
                <a:cubicBezTo>
                  <a:pt x="3545937" y="1054287"/>
                  <a:pt x="3536756" y="1073781"/>
                  <a:pt x="3331964" y="1055608"/>
                </a:cubicBezTo>
                <a:cubicBezTo>
                  <a:pt x="3127172" y="1037435"/>
                  <a:pt x="2847325" y="1047715"/>
                  <a:pt x="2679893" y="1055608"/>
                </a:cubicBezTo>
                <a:cubicBezTo>
                  <a:pt x="2512461" y="1063501"/>
                  <a:pt x="2297354" y="1039905"/>
                  <a:pt x="2184318" y="1055608"/>
                </a:cubicBezTo>
                <a:cubicBezTo>
                  <a:pt x="2071282" y="1071311"/>
                  <a:pt x="1692633" y="1055987"/>
                  <a:pt x="1453998" y="1055608"/>
                </a:cubicBezTo>
                <a:cubicBezTo>
                  <a:pt x="1215363" y="1055229"/>
                  <a:pt x="1066677" y="1044753"/>
                  <a:pt x="958424" y="1055608"/>
                </a:cubicBezTo>
                <a:cubicBezTo>
                  <a:pt x="850171" y="1066463"/>
                  <a:pt x="506148" y="1058933"/>
                  <a:pt x="175938" y="1055608"/>
                </a:cubicBezTo>
                <a:cubicBezTo>
                  <a:pt x="74581" y="1059848"/>
                  <a:pt x="-1276" y="979569"/>
                  <a:pt x="0" y="879670"/>
                </a:cubicBezTo>
                <a:cubicBezTo>
                  <a:pt x="-3995" y="736200"/>
                  <a:pt x="-7163" y="613281"/>
                  <a:pt x="0" y="520767"/>
                </a:cubicBezTo>
                <a:cubicBezTo>
                  <a:pt x="7163" y="428253"/>
                  <a:pt x="-1855" y="322997"/>
                  <a:pt x="0" y="175938"/>
                </a:cubicBezTo>
                <a:close/>
              </a:path>
            </a:pathLst>
          </a:custGeom>
          <a:solidFill>
            <a:srgbClr val="DCF4DC">
              <a:alpha val="32000"/>
            </a:srgbClr>
          </a:solidFill>
          <a:ln w="38100">
            <a:solidFill>
              <a:srgbClr val="00206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sz="2800" dirty="0">
                <a:solidFill>
                  <a:schemeClr val="tx1"/>
                </a:solidFill>
                <a:latin typeface="Milliard" panose="020B0604020202020204"/>
                <a:cs typeface="Times New Roman" panose="02020603050405020304" pitchFamily="18" charset="0"/>
              </a:rPr>
              <a:t>Une relation </a:t>
            </a:r>
            <a:r>
              <a:rPr lang="fr-FR" sz="2800" i="1" dirty="0">
                <a:solidFill>
                  <a:schemeClr val="tx1"/>
                </a:solidFill>
                <a:latin typeface="Milliard" panose="020B0604020202020204"/>
                <a:cs typeface="Times New Roman" panose="02020603050405020304" pitchFamily="18" charset="0"/>
              </a:rPr>
              <a:t>paradoxale </a:t>
            </a:r>
            <a:r>
              <a:rPr lang="fr-FR" sz="2800" dirty="0">
                <a:solidFill>
                  <a:schemeClr val="tx1"/>
                </a:solidFill>
                <a:latin typeface="Milliard" panose="020B0604020202020204"/>
                <a:cs typeface="Times New Roman" panose="02020603050405020304" pitchFamily="18" charset="0"/>
              </a:rPr>
              <a:t>: pas d’effet direct mais des effets indirects</a:t>
            </a:r>
          </a:p>
        </p:txBody>
      </p:sp>
      <p:sp>
        <p:nvSpPr>
          <p:cNvPr id="9" name="ZoneTexte 10">
            <a:extLst>
              <a:ext uri="{FF2B5EF4-FFF2-40B4-BE49-F238E27FC236}">
                <a16:creationId xmlns:a16="http://schemas.microsoft.com/office/drawing/2014/main" id="{F014CD0E-5160-41D5-9551-39F60A56AEE7}"/>
              </a:ext>
            </a:extLst>
          </p:cNvPr>
          <p:cNvSpPr txBox="1"/>
          <p:nvPr/>
        </p:nvSpPr>
        <p:spPr>
          <a:xfrm>
            <a:off x="122629" y="1608439"/>
            <a:ext cx="432048" cy="544830"/>
          </a:xfrm>
          <a:custGeom>
            <a:avLst/>
            <a:gdLst>
              <a:gd name="connsiteX0" fmla="*/ 0 w 432048"/>
              <a:gd name="connsiteY0" fmla="*/ 72009 h 544830"/>
              <a:gd name="connsiteX1" fmla="*/ 72009 w 432048"/>
              <a:gd name="connsiteY1" fmla="*/ 0 h 544830"/>
              <a:gd name="connsiteX2" fmla="*/ 360039 w 432048"/>
              <a:gd name="connsiteY2" fmla="*/ 0 h 544830"/>
              <a:gd name="connsiteX3" fmla="*/ 432048 w 432048"/>
              <a:gd name="connsiteY3" fmla="*/ 72009 h 544830"/>
              <a:gd name="connsiteX4" fmla="*/ 432048 w 432048"/>
              <a:gd name="connsiteY4" fmla="*/ 472821 h 544830"/>
              <a:gd name="connsiteX5" fmla="*/ 360039 w 432048"/>
              <a:gd name="connsiteY5" fmla="*/ 544830 h 544830"/>
              <a:gd name="connsiteX6" fmla="*/ 72009 w 432048"/>
              <a:gd name="connsiteY6" fmla="*/ 544830 h 544830"/>
              <a:gd name="connsiteX7" fmla="*/ 0 w 432048"/>
              <a:gd name="connsiteY7" fmla="*/ 472821 h 544830"/>
              <a:gd name="connsiteX8" fmla="*/ 0 w 432048"/>
              <a:gd name="connsiteY8" fmla="*/ 72009 h 5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048" h="544830" fill="none" extrusionOk="0">
                <a:moveTo>
                  <a:pt x="0" y="72009"/>
                </a:moveTo>
                <a:cubicBezTo>
                  <a:pt x="2980" y="36676"/>
                  <a:pt x="32922" y="7061"/>
                  <a:pt x="72009" y="0"/>
                </a:cubicBezTo>
                <a:cubicBezTo>
                  <a:pt x="172623" y="-2538"/>
                  <a:pt x="245629" y="8857"/>
                  <a:pt x="360039" y="0"/>
                </a:cubicBezTo>
                <a:cubicBezTo>
                  <a:pt x="405577" y="-7162"/>
                  <a:pt x="429753" y="31353"/>
                  <a:pt x="432048" y="72009"/>
                </a:cubicBezTo>
                <a:cubicBezTo>
                  <a:pt x="412390" y="162447"/>
                  <a:pt x="448220" y="295960"/>
                  <a:pt x="432048" y="472821"/>
                </a:cubicBezTo>
                <a:cubicBezTo>
                  <a:pt x="428757" y="505882"/>
                  <a:pt x="400010" y="542094"/>
                  <a:pt x="360039" y="544830"/>
                </a:cubicBezTo>
                <a:cubicBezTo>
                  <a:pt x="290803" y="542756"/>
                  <a:pt x="186438" y="546475"/>
                  <a:pt x="72009" y="544830"/>
                </a:cubicBezTo>
                <a:cubicBezTo>
                  <a:pt x="26960" y="545047"/>
                  <a:pt x="3123" y="506961"/>
                  <a:pt x="0" y="472821"/>
                </a:cubicBezTo>
                <a:cubicBezTo>
                  <a:pt x="16411" y="343945"/>
                  <a:pt x="-1625" y="252714"/>
                  <a:pt x="0" y="72009"/>
                </a:cubicBezTo>
                <a:close/>
              </a:path>
              <a:path w="432048" h="544830" stroke="0" extrusionOk="0">
                <a:moveTo>
                  <a:pt x="0" y="72009"/>
                </a:moveTo>
                <a:cubicBezTo>
                  <a:pt x="-6057" y="28504"/>
                  <a:pt x="26124" y="2295"/>
                  <a:pt x="72009" y="0"/>
                </a:cubicBezTo>
                <a:cubicBezTo>
                  <a:pt x="202467" y="555"/>
                  <a:pt x="226363" y="1090"/>
                  <a:pt x="360039" y="0"/>
                </a:cubicBezTo>
                <a:cubicBezTo>
                  <a:pt x="395306" y="-3424"/>
                  <a:pt x="430560" y="35294"/>
                  <a:pt x="432048" y="72009"/>
                </a:cubicBezTo>
                <a:cubicBezTo>
                  <a:pt x="423707" y="269457"/>
                  <a:pt x="413172" y="298424"/>
                  <a:pt x="432048" y="472821"/>
                </a:cubicBezTo>
                <a:cubicBezTo>
                  <a:pt x="432805" y="511032"/>
                  <a:pt x="396298" y="544292"/>
                  <a:pt x="360039" y="544830"/>
                </a:cubicBezTo>
                <a:cubicBezTo>
                  <a:pt x="232784" y="542878"/>
                  <a:pt x="180503" y="545082"/>
                  <a:pt x="72009" y="544830"/>
                </a:cubicBezTo>
                <a:cubicBezTo>
                  <a:pt x="29269" y="549745"/>
                  <a:pt x="-2170" y="510073"/>
                  <a:pt x="0" y="472821"/>
                </a:cubicBezTo>
                <a:cubicBezTo>
                  <a:pt x="-15452" y="303866"/>
                  <a:pt x="-17036" y="155889"/>
                  <a:pt x="0" y="72009"/>
                </a:cubicBezTo>
                <a:close/>
              </a:path>
            </a:pathLst>
          </a:custGeom>
          <a:solidFill>
            <a:srgbClr val="DCF4DC">
              <a:alpha val="32000"/>
            </a:srgbClr>
          </a:solidFill>
          <a:ln w="38100">
            <a:solidFill>
              <a:srgbClr val="DF3A0B"/>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sz="2600" dirty="0">
                <a:latin typeface="Milliard Book" panose="02010004040101010103" charset="0"/>
              </a:rPr>
              <a:t>1</a:t>
            </a:r>
            <a:endParaRPr lang="fr-FR" sz="2600" dirty="0">
              <a:latin typeface="Alegreya" panose="00000500000000000000"/>
            </a:endParaRPr>
          </a:p>
        </p:txBody>
      </p:sp>
      <p:sp>
        <p:nvSpPr>
          <p:cNvPr id="13" name="ZoneTexte 10">
            <a:extLst>
              <a:ext uri="{FF2B5EF4-FFF2-40B4-BE49-F238E27FC236}">
                <a16:creationId xmlns:a16="http://schemas.microsoft.com/office/drawing/2014/main" id="{84C1B912-EA12-8780-ED11-6788CF9E3C04}"/>
              </a:ext>
            </a:extLst>
          </p:cNvPr>
          <p:cNvSpPr txBox="1"/>
          <p:nvPr/>
        </p:nvSpPr>
        <p:spPr>
          <a:xfrm>
            <a:off x="752167" y="2770360"/>
            <a:ext cx="8176734" cy="1055608"/>
          </a:xfrm>
          <a:custGeom>
            <a:avLst/>
            <a:gdLst>
              <a:gd name="connsiteX0" fmla="*/ 0 w 8176734"/>
              <a:gd name="connsiteY0" fmla="*/ 175938 h 1055608"/>
              <a:gd name="connsiteX1" fmla="*/ 175938 w 8176734"/>
              <a:gd name="connsiteY1" fmla="*/ 0 h 1055608"/>
              <a:gd name="connsiteX2" fmla="*/ 671512 w 8176734"/>
              <a:gd name="connsiteY2" fmla="*/ 0 h 1055608"/>
              <a:gd name="connsiteX3" fmla="*/ 1088838 w 8176734"/>
              <a:gd name="connsiteY3" fmla="*/ 0 h 1055608"/>
              <a:gd name="connsiteX4" fmla="*/ 1584412 w 8176734"/>
              <a:gd name="connsiteY4" fmla="*/ 0 h 1055608"/>
              <a:gd name="connsiteX5" fmla="*/ 2158235 w 8176734"/>
              <a:gd name="connsiteY5" fmla="*/ 0 h 1055608"/>
              <a:gd name="connsiteX6" fmla="*/ 2810307 w 8176734"/>
              <a:gd name="connsiteY6" fmla="*/ 0 h 1055608"/>
              <a:gd name="connsiteX7" fmla="*/ 3305881 w 8176734"/>
              <a:gd name="connsiteY7" fmla="*/ 0 h 1055608"/>
              <a:gd name="connsiteX8" fmla="*/ 4114450 w 8176734"/>
              <a:gd name="connsiteY8" fmla="*/ 0 h 1055608"/>
              <a:gd name="connsiteX9" fmla="*/ 4766521 w 8176734"/>
              <a:gd name="connsiteY9" fmla="*/ 0 h 1055608"/>
              <a:gd name="connsiteX10" fmla="*/ 5575090 w 8176734"/>
              <a:gd name="connsiteY10" fmla="*/ 0 h 1055608"/>
              <a:gd name="connsiteX11" fmla="*/ 6305410 w 8176734"/>
              <a:gd name="connsiteY11" fmla="*/ 0 h 1055608"/>
              <a:gd name="connsiteX12" fmla="*/ 6879233 w 8176734"/>
              <a:gd name="connsiteY12" fmla="*/ 0 h 1055608"/>
              <a:gd name="connsiteX13" fmla="*/ 8000796 w 8176734"/>
              <a:gd name="connsiteY13" fmla="*/ 0 h 1055608"/>
              <a:gd name="connsiteX14" fmla="*/ 8176734 w 8176734"/>
              <a:gd name="connsiteY14" fmla="*/ 175938 h 1055608"/>
              <a:gd name="connsiteX15" fmla="*/ 8176734 w 8176734"/>
              <a:gd name="connsiteY15" fmla="*/ 527804 h 1055608"/>
              <a:gd name="connsiteX16" fmla="*/ 8176734 w 8176734"/>
              <a:gd name="connsiteY16" fmla="*/ 879670 h 1055608"/>
              <a:gd name="connsiteX17" fmla="*/ 8000796 w 8176734"/>
              <a:gd name="connsiteY17" fmla="*/ 1055608 h 1055608"/>
              <a:gd name="connsiteX18" fmla="*/ 7192227 w 8176734"/>
              <a:gd name="connsiteY18" fmla="*/ 1055608 h 1055608"/>
              <a:gd name="connsiteX19" fmla="*/ 6696653 w 8176734"/>
              <a:gd name="connsiteY19" fmla="*/ 1055608 h 1055608"/>
              <a:gd name="connsiteX20" fmla="*/ 6044582 w 8176734"/>
              <a:gd name="connsiteY20" fmla="*/ 1055608 h 1055608"/>
              <a:gd name="connsiteX21" fmla="*/ 5314261 w 8176734"/>
              <a:gd name="connsiteY21" fmla="*/ 1055608 h 1055608"/>
              <a:gd name="connsiteX22" fmla="*/ 4505693 w 8176734"/>
              <a:gd name="connsiteY22" fmla="*/ 1055608 h 1055608"/>
              <a:gd name="connsiteX23" fmla="*/ 3775373 w 8176734"/>
              <a:gd name="connsiteY23" fmla="*/ 1055608 h 1055608"/>
              <a:gd name="connsiteX24" fmla="*/ 2966804 w 8176734"/>
              <a:gd name="connsiteY24" fmla="*/ 1055608 h 1055608"/>
              <a:gd name="connsiteX25" fmla="*/ 2236484 w 8176734"/>
              <a:gd name="connsiteY25" fmla="*/ 1055608 h 1055608"/>
              <a:gd name="connsiteX26" fmla="*/ 1740910 w 8176734"/>
              <a:gd name="connsiteY26" fmla="*/ 1055608 h 1055608"/>
              <a:gd name="connsiteX27" fmla="*/ 1010590 w 8176734"/>
              <a:gd name="connsiteY27" fmla="*/ 1055608 h 1055608"/>
              <a:gd name="connsiteX28" fmla="*/ 175938 w 8176734"/>
              <a:gd name="connsiteY28" fmla="*/ 1055608 h 1055608"/>
              <a:gd name="connsiteX29" fmla="*/ 0 w 8176734"/>
              <a:gd name="connsiteY29" fmla="*/ 879670 h 1055608"/>
              <a:gd name="connsiteX30" fmla="*/ 0 w 8176734"/>
              <a:gd name="connsiteY30" fmla="*/ 534841 h 1055608"/>
              <a:gd name="connsiteX31" fmla="*/ 0 w 8176734"/>
              <a:gd name="connsiteY31" fmla="*/ 175938 h 105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176734" h="1055608" fill="none" extrusionOk="0">
                <a:moveTo>
                  <a:pt x="0" y="175938"/>
                </a:moveTo>
                <a:cubicBezTo>
                  <a:pt x="2309" y="68693"/>
                  <a:pt x="66882" y="-383"/>
                  <a:pt x="175938" y="0"/>
                </a:cubicBezTo>
                <a:cubicBezTo>
                  <a:pt x="323742" y="-9616"/>
                  <a:pt x="430061" y="-15758"/>
                  <a:pt x="671512" y="0"/>
                </a:cubicBezTo>
                <a:cubicBezTo>
                  <a:pt x="912963" y="15758"/>
                  <a:pt x="1002750" y="11984"/>
                  <a:pt x="1088838" y="0"/>
                </a:cubicBezTo>
                <a:cubicBezTo>
                  <a:pt x="1174926" y="-11984"/>
                  <a:pt x="1405878" y="11248"/>
                  <a:pt x="1584412" y="0"/>
                </a:cubicBezTo>
                <a:cubicBezTo>
                  <a:pt x="1762946" y="-11248"/>
                  <a:pt x="1960271" y="-5030"/>
                  <a:pt x="2158235" y="0"/>
                </a:cubicBezTo>
                <a:cubicBezTo>
                  <a:pt x="2356199" y="5030"/>
                  <a:pt x="2667274" y="-14288"/>
                  <a:pt x="2810307" y="0"/>
                </a:cubicBezTo>
                <a:cubicBezTo>
                  <a:pt x="2953340" y="14288"/>
                  <a:pt x="3164136" y="-7208"/>
                  <a:pt x="3305881" y="0"/>
                </a:cubicBezTo>
                <a:cubicBezTo>
                  <a:pt x="3447626" y="7208"/>
                  <a:pt x="3806834" y="19333"/>
                  <a:pt x="4114450" y="0"/>
                </a:cubicBezTo>
                <a:cubicBezTo>
                  <a:pt x="4422066" y="-19333"/>
                  <a:pt x="4550026" y="12585"/>
                  <a:pt x="4766521" y="0"/>
                </a:cubicBezTo>
                <a:cubicBezTo>
                  <a:pt x="4983016" y="-12585"/>
                  <a:pt x="5377769" y="4957"/>
                  <a:pt x="5575090" y="0"/>
                </a:cubicBezTo>
                <a:cubicBezTo>
                  <a:pt x="5772411" y="-4957"/>
                  <a:pt x="5954323" y="14505"/>
                  <a:pt x="6305410" y="0"/>
                </a:cubicBezTo>
                <a:cubicBezTo>
                  <a:pt x="6656497" y="-14505"/>
                  <a:pt x="6679309" y="17709"/>
                  <a:pt x="6879233" y="0"/>
                </a:cubicBezTo>
                <a:cubicBezTo>
                  <a:pt x="7079157" y="-17709"/>
                  <a:pt x="7480236" y="33917"/>
                  <a:pt x="8000796" y="0"/>
                </a:cubicBezTo>
                <a:cubicBezTo>
                  <a:pt x="8098386" y="19204"/>
                  <a:pt x="8187242" y="69341"/>
                  <a:pt x="8176734" y="175938"/>
                </a:cubicBezTo>
                <a:cubicBezTo>
                  <a:pt x="8178638" y="294195"/>
                  <a:pt x="8173631" y="421792"/>
                  <a:pt x="8176734" y="527804"/>
                </a:cubicBezTo>
                <a:cubicBezTo>
                  <a:pt x="8179837" y="633816"/>
                  <a:pt x="8187226" y="740255"/>
                  <a:pt x="8176734" y="879670"/>
                </a:cubicBezTo>
                <a:cubicBezTo>
                  <a:pt x="8181490" y="960132"/>
                  <a:pt x="8091653" y="1044390"/>
                  <a:pt x="8000796" y="1055608"/>
                </a:cubicBezTo>
                <a:cubicBezTo>
                  <a:pt x="7772957" y="1039099"/>
                  <a:pt x="7521035" y="1067579"/>
                  <a:pt x="7192227" y="1055608"/>
                </a:cubicBezTo>
                <a:cubicBezTo>
                  <a:pt x="6863419" y="1043637"/>
                  <a:pt x="6826424" y="1057889"/>
                  <a:pt x="6696653" y="1055608"/>
                </a:cubicBezTo>
                <a:cubicBezTo>
                  <a:pt x="6566882" y="1053327"/>
                  <a:pt x="6264898" y="1058081"/>
                  <a:pt x="6044582" y="1055608"/>
                </a:cubicBezTo>
                <a:cubicBezTo>
                  <a:pt x="5824266" y="1053135"/>
                  <a:pt x="5645025" y="1042356"/>
                  <a:pt x="5314261" y="1055608"/>
                </a:cubicBezTo>
                <a:cubicBezTo>
                  <a:pt x="4983497" y="1068860"/>
                  <a:pt x="4814060" y="1094300"/>
                  <a:pt x="4505693" y="1055608"/>
                </a:cubicBezTo>
                <a:cubicBezTo>
                  <a:pt x="4197326" y="1016916"/>
                  <a:pt x="3973282" y="1043575"/>
                  <a:pt x="3775373" y="1055608"/>
                </a:cubicBezTo>
                <a:cubicBezTo>
                  <a:pt x="3577464" y="1067641"/>
                  <a:pt x="3239604" y="1034912"/>
                  <a:pt x="2966804" y="1055608"/>
                </a:cubicBezTo>
                <a:cubicBezTo>
                  <a:pt x="2694004" y="1076304"/>
                  <a:pt x="2556272" y="1066712"/>
                  <a:pt x="2236484" y="1055608"/>
                </a:cubicBezTo>
                <a:cubicBezTo>
                  <a:pt x="1916696" y="1044504"/>
                  <a:pt x="1946787" y="1054710"/>
                  <a:pt x="1740910" y="1055608"/>
                </a:cubicBezTo>
                <a:cubicBezTo>
                  <a:pt x="1535033" y="1056506"/>
                  <a:pt x="1317352" y="1025588"/>
                  <a:pt x="1010590" y="1055608"/>
                </a:cubicBezTo>
                <a:cubicBezTo>
                  <a:pt x="703828" y="1085628"/>
                  <a:pt x="385761" y="1025139"/>
                  <a:pt x="175938" y="1055608"/>
                </a:cubicBezTo>
                <a:cubicBezTo>
                  <a:pt x="76255" y="1056212"/>
                  <a:pt x="8124" y="999122"/>
                  <a:pt x="0" y="879670"/>
                </a:cubicBezTo>
                <a:cubicBezTo>
                  <a:pt x="-5685" y="778660"/>
                  <a:pt x="3489" y="679346"/>
                  <a:pt x="0" y="534841"/>
                </a:cubicBezTo>
                <a:cubicBezTo>
                  <a:pt x="-3489" y="390336"/>
                  <a:pt x="2902" y="350558"/>
                  <a:pt x="0" y="175938"/>
                </a:cubicBezTo>
                <a:close/>
              </a:path>
              <a:path w="8176734" h="1055608" stroke="0" extrusionOk="0">
                <a:moveTo>
                  <a:pt x="0" y="175938"/>
                </a:moveTo>
                <a:cubicBezTo>
                  <a:pt x="-4992" y="75691"/>
                  <a:pt x="74888" y="1457"/>
                  <a:pt x="175938" y="0"/>
                </a:cubicBezTo>
                <a:cubicBezTo>
                  <a:pt x="424787" y="21871"/>
                  <a:pt x="636306" y="1249"/>
                  <a:pt x="984507" y="0"/>
                </a:cubicBezTo>
                <a:cubicBezTo>
                  <a:pt x="1332708" y="-1249"/>
                  <a:pt x="1303104" y="8802"/>
                  <a:pt x="1558330" y="0"/>
                </a:cubicBezTo>
                <a:cubicBezTo>
                  <a:pt x="1813556" y="-8802"/>
                  <a:pt x="1940133" y="-18169"/>
                  <a:pt x="2053904" y="0"/>
                </a:cubicBezTo>
                <a:cubicBezTo>
                  <a:pt x="2167675" y="18169"/>
                  <a:pt x="2438745" y="8471"/>
                  <a:pt x="2784224" y="0"/>
                </a:cubicBezTo>
                <a:cubicBezTo>
                  <a:pt x="3129703" y="-8471"/>
                  <a:pt x="3079139" y="-10007"/>
                  <a:pt x="3358047" y="0"/>
                </a:cubicBezTo>
                <a:cubicBezTo>
                  <a:pt x="3636955" y="10007"/>
                  <a:pt x="3956113" y="-1163"/>
                  <a:pt x="4166616" y="0"/>
                </a:cubicBezTo>
                <a:cubicBezTo>
                  <a:pt x="4377119" y="1163"/>
                  <a:pt x="4524334" y="-10260"/>
                  <a:pt x="4662190" y="0"/>
                </a:cubicBezTo>
                <a:cubicBezTo>
                  <a:pt x="4800046" y="10260"/>
                  <a:pt x="5096338" y="-39594"/>
                  <a:pt x="5470759" y="0"/>
                </a:cubicBezTo>
                <a:cubicBezTo>
                  <a:pt x="5845180" y="39594"/>
                  <a:pt x="5733847" y="-12222"/>
                  <a:pt x="5888084" y="0"/>
                </a:cubicBezTo>
                <a:cubicBezTo>
                  <a:pt x="6042321" y="12222"/>
                  <a:pt x="6373776" y="-17502"/>
                  <a:pt x="6540156" y="0"/>
                </a:cubicBezTo>
                <a:cubicBezTo>
                  <a:pt x="6706536" y="17502"/>
                  <a:pt x="6959299" y="4915"/>
                  <a:pt x="7192227" y="0"/>
                </a:cubicBezTo>
                <a:cubicBezTo>
                  <a:pt x="7425155" y="-4915"/>
                  <a:pt x="7650323" y="-33791"/>
                  <a:pt x="8000796" y="0"/>
                </a:cubicBezTo>
                <a:cubicBezTo>
                  <a:pt x="8111227" y="16246"/>
                  <a:pt x="8192482" y="64982"/>
                  <a:pt x="8176734" y="175938"/>
                </a:cubicBezTo>
                <a:cubicBezTo>
                  <a:pt x="8192918" y="290519"/>
                  <a:pt x="8160905" y="454344"/>
                  <a:pt x="8176734" y="527804"/>
                </a:cubicBezTo>
                <a:cubicBezTo>
                  <a:pt x="8192563" y="601264"/>
                  <a:pt x="8190584" y="730939"/>
                  <a:pt x="8176734" y="879670"/>
                </a:cubicBezTo>
                <a:cubicBezTo>
                  <a:pt x="8175023" y="973350"/>
                  <a:pt x="8099554" y="1034098"/>
                  <a:pt x="8000796" y="1055608"/>
                </a:cubicBezTo>
                <a:cubicBezTo>
                  <a:pt x="7680416" y="1071112"/>
                  <a:pt x="7470932" y="1066785"/>
                  <a:pt x="7270476" y="1055608"/>
                </a:cubicBezTo>
                <a:cubicBezTo>
                  <a:pt x="7070020" y="1044431"/>
                  <a:pt x="6957475" y="1074083"/>
                  <a:pt x="6774902" y="1055608"/>
                </a:cubicBezTo>
                <a:cubicBezTo>
                  <a:pt x="6592329" y="1037133"/>
                  <a:pt x="6247983" y="1057105"/>
                  <a:pt x="5966333" y="1055608"/>
                </a:cubicBezTo>
                <a:cubicBezTo>
                  <a:pt x="5684683" y="1054111"/>
                  <a:pt x="5591035" y="1032115"/>
                  <a:pt x="5314261" y="1055608"/>
                </a:cubicBezTo>
                <a:cubicBezTo>
                  <a:pt x="5037487" y="1079101"/>
                  <a:pt x="4947274" y="1050737"/>
                  <a:pt x="4818687" y="1055608"/>
                </a:cubicBezTo>
                <a:cubicBezTo>
                  <a:pt x="4690100" y="1060479"/>
                  <a:pt x="4491345" y="1064783"/>
                  <a:pt x="4166616" y="1055608"/>
                </a:cubicBezTo>
                <a:cubicBezTo>
                  <a:pt x="3841887" y="1046433"/>
                  <a:pt x="3952643" y="1056929"/>
                  <a:pt x="3749290" y="1055608"/>
                </a:cubicBezTo>
                <a:cubicBezTo>
                  <a:pt x="3545937" y="1054287"/>
                  <a:pt x="3536756" y="1073781"/>
                  <a:pt x="3331964" y="1055608"/>
                </a:cubicBezTo>
                <a:cubicBezTo>
                  <a:pt x="3127172" y="1037435"/>
                  <a:pt x="2847325" y="1047715"/>
                  <a:pt x="2679893" y="1055608"/>
                </a:cubicBezTo>
                <a:cubicBezTo>
                  <a:pt x="2512461" y="1063501"/>
                  <a:pt x="2297354" y="1039905"/>
                  <a:pt x="2184318" y="1055608"/>
                </a:cubicBezTo>
                <a:cubicBezTo>
                  <a:pt x="2071282" y="1071311"/>
                  <a:pt x="1692633" y="1055987"/>
                  <a:pt x="1453998" y="1055608"/>
                </a:cubicBezTo>
                <a:cubicBezTo>
                  <a:pt x="1215363" y="1055229"/>
                  <a:pt x="1066677" y="1044753"/>
                  <a:pt x="958424" y="1055608"/>
                </a:cubicBezTo>
                <a:cubicBezTo>
                  <a:pt x="850171" y="1066463"/>
                  <a:pt x="506148" y="1058933"/>
                  <a:pt x="175938" y="1055608"/>
                </a:cubicBezTo>
                <a:cubicBezTo>
                  <a:pt x="74581" y="1059848"/>
                  <a:pt x="-1276" y="979569"/>
                  <a:pt x="0" y="879670"/>
                </a:cubicBezTo>
                <a:cubicBezTo>
                  <a:pt x="-3995" y="736200"/>
                  <a:pt x="-7163" y="613281"/>
                  <a:pt x="0" y="520767"/>
                </a:cubicBezTo>
                <a:cubicBezTo>
                  <a:pt x="7163" y="428253"/>
                  <a:pt x="-1855" y="322997"/>
                  <a:pt x="0" y="175938"/>
                </a:cubicBezTo>
                <a:close/>
              </a:path>
            </a:pathLst>
          </a:custGeom>
          <a:solidFill>
            <a:srgbClr val="DCF4DC">
              <a:alpha val="32000"/>
            </a:srgbClr>
          </a:solidFill>
          <a:ln w="38100">
            <a:solidFill>
              <a:srgbClr val="00206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2800" dirty="0">
                <a:latin typeface="Milliard Book" panose="02010004040101010103" charset="0"/>
              </a:rPr>
              <a:t>Des problèmes d’échantillon ou des effets suppressifs à explorer ? </a:t>
            </a:r>
          </a:p>
        </p:txBody>
      </p:sp>
      <p:sp>
        <p:nvSpPr>
          <p:cNvPr id="14" name="ZoneTexte 10">
            <a:extLst>
              <a:ext uri="{FF2B5EF4-FFF2-40B4-BE49-F238E27FC236}">
                <a16:creationId xmlns:a16="http://schemas.microsoft.com/office/drawing/2014/main" id="{B29C5B52-9758-6CEC-E66B-B465AC0609C6}"/>
              </a:ext>
            </a:extLst>
          </p:cNvPr>
          <p:cNvSpPr txBox="1"/>
          <p:nvPr/>
        </p:nvSpPr>
        <p:spPr>
          <a:xfrm>
            <a:off x="139757" y="2932677"/>
            <a:ext cx="432048" cy="544830"/>
          </a:xfrm>
          <a:custGeom>
            <a:avLst/>
            <a:gdLst>
              <a:gd name="connsiteX0" fmla="*/ 0 w 432048"/>
              <a:gd name="connsiteY0" fmla="*/ 72009 h 544830"/>
              <a:gd name="connsiteX1" fmla="*/ 72009 w 432048"/>
              <a:gd name="connsiteY1" fmla="*/ 0 h 544830"/>
              <a:gd name="connsiteX2" fmla="*/ 360039 w 432048"/>
              <a:gd name="connsiteY2" fmla="*/ 0 h 544830"/>
              <a:gd name="connsiteX3" fmla="*/ 432048 w 432048"/>
              <a:gd name="connsiteY3" fmla="*/ 72009 h 544830"/>
              <a:gd name="connsiteX4" fmla="*/ 432048 w 432048"/>
              <a:gd name="connsiteY4" fmla="*/ 472821 h 544830"/>
              <a:gd name="connsiteX5" fmla="*/ 360039 w 432048"/>
              <a:gd name="connsiteY5" fmla="*/ 544830 h 544830"/>
              <a:gd name="connsiteX6" fmla="*/ 72009 w 432048"/>
              <a:gd name="connsiteY6" fmla="*/ 544830 h 544830"/>
              <a:gd name="connsiteX7" fmla="*/ 0 w 432048"/>
              <a:gd name="connsiteY7" fmla="*/ 472821 h 544830"/>
              <a:gd name="connsiteX8" fmla="*/ 0 w 432048"/>
              <a:gd name="connsiteY8" fmla="*/ 72009 h 5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048" h="544830" fill="none" extrusionOk="0">
                <a:moveTo>
                  <a:pt x="0" y="72009"/>
                </a:moveTo>
                <a:cubicBezTo>
                  <a:pt x="2980" y="36676"/>
                  <a:pt x="32922" y="7061"/>
                  <a:pt x="72009" y="0"/>
                </a:cubicBezTo>
                <a:cubicBezTo>
                  <a:pt x="172623" y="-2538"/>
                  <a:pt x="245629" y="8857"/>
                  <a:pt x="360039" y="0"/>
                </a:cubicBezTo>
                <a:cubicBezTo>
                  <a:pt x="405577" y="-7162"/>
                  <a:pt x="429753" y="31353"/>
                  <a:pt x="432048" y="72009"/>
                </a:cubicBezTo>
                <a:cubicBezTo>
                  <a:pt x="412390" y="162447"/>
                  <a:pt x="448220" y="295960"/>
                  <a:pt x="432048" y="472821"/>
                </a:cubicBezTo>
                <a:cubicBezTo>
                  <a:pt x="428757" y="505882"/>
                  <a:pt x="400010" y="542094"/>
                  <a:pt x="360039" y="544830"/>
                </a:cubicBezTo>
                <a:cubicBezTo>
                  <a:pt x="290803" y="542756"/>
                  <a:pt x="186438" y="546475"/>
                  <a:pt x="72009" y="544830"/>
                </a:cubicBezTo>
                <a:cubicBezTo>
                  <a:pt x="26960" y="545047"/>
                  <a:pt x="3123" y="506961"/>
                  <a:pt x="0" y="472821"/>
                </a:cubicBezTo>
                <a:cubicBezTo>
                  <a:pt x="16411" y="343945"/>
                  <a:pt x="-1625" y="252714"/>
                  <a:pt x="0" y="72009"/>
                </a:cubicBezTo>
                <a:close/>
              </a:path>
              <a:path w="432048" h="544830" stroke="0" extrusionOk="0">
                <a:moveTo>
                  <a:pt x="0" y="72009"/>
                </a:moveTo>
                <a:cubicBezTo>
                  <a:pt x="-6057" y="28504"/>
                  <a:pt x="26124" y="2295"/>
                  <a:pt x="72009" y="0"/>
                </a:cubicBezTo>
                <a:cubicBezTo>
                  <a:pt x="202467" y="555"/>
                  <a:pt x="226363" y="1090"/>
                  <a:pt x="360039" y="0"/>
                </a:cubicBezTo>
                <a:cubicBezTo>
                  <a:pt x="395306" y="-3424"/>
                  <a:pt x="430560" y="35294"/>
                  <a:pt x="432048" y="72009"/>
                </a:cubicBezTo>
                <a:cubicBezTo>
                  <a:pt x="423707" y="269457"/>
                  <a:pt x="413172" y="298424"/>
                  <a:pt x="432048" y="472821"/>
                </a:cubicBezTo>
                <a:cubicBezTo>
                  <a:pt x="432805" y="511032"/>
                  <a:pt x="396298" y="544292"/>
                  <a:pt x="360039" y="544830"/>
                </a:cubicBezTo>
                <a:cubicBezTo>
                  <a:pt x="232784" y="542878"/>
                  <a:pt x="180503" y="545082"/>
                  <a:pt x="72009" y="544830"/>
                </a:cubicBezTo>
                <a:cubicBezTo>
                  <a:pt x="29269" y="549745"/>
                  <a:pt x="-2170" y="510073"/>
                  <a:pt x="0" y="472821"/>
                </a:cubicBezTo>
                <a:cubicBezTo>
                  <a:pt x="-15452" y="303866"/>
                  <a:pt x="-17036" y="155889"/>
                  <a:pt x="0" y="72009"/>
                </a:cubicBezTo>
                <a:close/>
              </a:path>
            </a:pathLst>
          </a:custGeom>
          <a:solidFill>
            <a:srgbClr val="DCF4DC">
              <a:alpha val="32000"/>
            </a:srgbClr>
          </a:solidFill>
          <a:ln w="38100">
            <a:solidFill>
              <a:srgbClr val="DF3A0B"/>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sz="2600" dirty="0">
                <a:latin typeface="Milliard Book" panose="02010004040101010103" charset="0"/>
              </a:rPr>
              <a:t>2</a:t>
            </a:r>
            <a:endParaRPr lang="fr-FR" sz="2600" dirty="0">
              <a:latin typeface="Alegreya" panose="00000500000000000000"/>
            </a:endParaRPr>
          </a:p>
        </p:txBody>
      </p:sp>
      <p:sp>
        <p:nvSpPr>
          <p:cNvPr id="2" name="Oval 1">
            <a:extLst>
              <a:ext uri="{FF2B5EF4-FFF2-40B4-BE49-F238E27FC236}">
                <a16:creationId xmlns:a16="http://schemas.microsoft.com/office/drawing/2014/main" id="{EA0C169A-5C44-4886-EB39-592CFDE4B00B}"/>
              </a:ext>
            </a:extLst>
          </p:cNvPr>
          <p:cNvSpPr/>
          <p:nvPr/>
        </p:nvSpPr>
        <p:spPr>
          <a:xfrm>
            <a:off x="8376752" y="6391402"/>
            <a:ext cx="660924" cy="432048"/>
          </a:xfrm>
          <a:prstGeom prst="ellipse">
            <a:avLst/>
          </a:prstGeom>
          <a:ln>
            <a:solidFill>
              <a:srgbClr val="2C2A4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dirty="0">
                <a:latin typeface="Milliard Book" panose="02010004040101010103" charset="0"/>
              </a:rPr>
              <a:t>33</a:t>
            </a:r>
          </a:p>
        </p:txBody>
      </p:sp>
    </p:spTree>
    <p:extLst>
      <p:ext uri="{BB962C8B-B14F-4D97-AF65-F5344CB8AC3E}">
        <p14:creationId xmlns:p14="http://schemas.microsoft.com/office/powerpoint/2010/main" val="257583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3" grpId="0" animBg="1"/>
      <p:bldP spid="1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8757C-73DE-A4A1-C960-1704BF2E528E}"/>
              </a:ext>
            </a:extLst>
          </p:cNvPr>
          <p:cNvPicPr>
            <a:picLocks noChangeAspect="1"/>
          </p:cNvPicPr>
          <p:nvPr/>
        </p:nvPicPr>
        <p:blipFill>
          <a:blip r:embed="rId3"/>
          <a:stretch>
            <a:fillRect/>
          </a:stretch>
        </p:blipFill>
        <p:spPr>
          <a:xfrm>
            <a:off x="7413930" y="-6059"/>
            <a:ext cx="1730070" cy="802230"/>
          </a:xfrm>
          <a:prstGeom prst="rect">
            <a:avLst/>
          </a:prstGeom>
        </p:spPr>
      </p:pic>
      <p:sp>
        <p:nvSpPr>
          <p:cNvPr id="30" name="ZoneTexte 10">
            <a:extLst>
              <a:ext uri="{FF2B5EF4-FFF2-40B4-BE49-F238E27FC236}">
                <a16:creationId xmlns:a16="http://schemas.microsoft.com/office/drawing/2014/main" id="{BA04A4BF-C9CC-E040-8B0A-2D8A0B984728}"/>
              </a:ext>
            </a:extLst>
          </p:cNvPr>
          <p:cNvSpPr txBox="1"/>
          <p:nvPr/>
        </p:nvSpPr>
        <p:spPr>
          <a:xfrm>
            <a:off x="180890" y="122775"/>
            <a:ext cx="6806255" cy="954107"/>
          </a:xfrm>
          <a:prstGeom prst="rect">
            <a:avLst/>
          </a:prstGeom>
          <a:solidFill>
            <a:schemeClr val="accent5">
              <a:lumMod val="20000"/>
              <a:lumOff val="80000"/>
            </a:schemeClr>
          </a:solidFill>
        </p:spPr>
        <p:txBody>
          <a:bodyPr wrap="square" rtlCol="0">
            <a:spAutoFit/>
          </a:bodyPr>
          <a:lstStyle/>
          <a:p>
            <a:r>
              <a:rPr lang="fr-FR" sz="2800" dirty="0">
                <a:latin typeface="Milliard Book" panose="02010004040101010103" charset="0"/>
              </a:rPr>
              <a:t>Conclusion générale : L’EPS une discipline tant « à part » ?</a:t>
            </a:r>
            <a:endParaRPr lang="fr-FR" sz="2800" dirty="0">
              <a:latin typeface="Alegreya" panose="00000500000000000000"/>
            </a:endParaRPr>
          </a:p>
        </p:txBody>
      </p:sp>
      <p:sp>
        <p:nvSpPr>
          <p:cNvPr id="3" name="ZoneTexte 10">
            <a:extLst>
              <a:ext uri="{FF2B5EF4-FFF2-40B4-BE49-F238E27FC236}">
                <a16:creationId xmlns:a16="http://schemas.microsoft.com/office/drawing/2014/main" id="{7FD86F9C-E6C9-481D-AC85-89CAFCA43373}"/>
              </a:ext>
            </a:extLst>
          </p:cNvPr>
          <p:cNvSpPr txBox="1"/>
          <p:nvPr/>
        </p:nvSpPr>
        <p:spPr>
          <a:xfrm>
            <a:off x="683568" y="1628800"/>
            <a:ext cx="7387948" cy="544830"/>
          </a:xfrm>
          <a:custGeom>
            <a:avLst/>
            <a:gdLst>
              <a:gd name="connsiteX0" fmla="*/ 0 w 7387948"/>
              <a:gd name="connsiteY0" fmla="*/ 90807 h 544830"/>
              <a:gd name="connsiteX1" fmla="*/ 90807 w 7387948"/>
              <a:gd name="connsiteY1" fmla="*/ 0 h 544830"/>
              <a:gd name="connsiteX2" fmla="*/ 817992 w 7387948"/>
              <a:gd name="connsiteY2" fmla="*/ 0 h 544830"/>
              <a:gd name="connsiteX3" fmla="*/ 1256923 w 7387948"/>
              <a:gd name="connsiteY3" fmla="*/ 0 h 544830"/>
              <a:gd name="connsiteX4" fmla="*/ 1767917 w 7387948"/>
              <a:gd name="connsiteY4" fmla="*/ 0 h 544830"/>
              <a:gd name="connsiteX5" fmla="*/ 2495102 w 7387948"/>
              <a:gd name="connsiteY5" fmla="*/ 0 h 544830"/>
              <a:gd name="connsiteX6" fmla="*/ 3006097 w 7387948"/>
              <a:gd name="connsiteY6" fmla="*/ 0 h 544830"/>
              <a:gd name="connsiteX7" fmla="*/ 3445028 w 7387948"/>
              <a:gd name="connsiteY7" fmla="*/ 0 h 544830"/>
              <a:gd name="connsiteX8" fmla="*/ 3956023 w 7387948"/>
              <a:gd name="connsiteY8" fmla="*/ 0 h 544830"/>
              <a:gd name="connsiteX9" fmla="*/ 4539080 w 7387948"/>
              <a:gd name="connsiteY9" fmla="*/ 0 h 544830"/>
              <a:gd name="connsiteX10" fmla="*/ 5194202 w 7387948"/>
              <a:gd name="connsiteY10" fmla="*/ 0 h 544830"/>
              <a:gd name="connsiteX11" fmla="*/ 5705196 w 7387948"/>
              <a:gd name="connsiteY11" fmla="*/ 0 h 544830"/>
              <a:gd name="connsiteX12" fmla="*/ 6504444 w 7387948"/>
              <a:gd name="connsiteY12" fmla="*/ 0 h 544830"/>
              <a:gd name="connsiteX13" fmla="*/ 7297141 w 7387948"/>
              <a:gd name="connsiteY13" fmla="*/ 0 h 544830"/>
              <a:gd name="connsiteX14" fmla="*/ 7387948 w 7387948"/>
              <a:gd name="connsiteY14" fmla="*/ 90807 h 544830"/>
              <a:gd name="connsiteX15" fmla="*/ 7387948 w 7387948"/>
              <a:gd name="connsiteY15" fmla="*/ 454023 h 544830"/>
              <a:gd name="connsiteX16" fmla="*/ 7297141 w 7387948"/>
              <a:gd name="connsiteY16" fmla="*/ 544830 h 544830"/>
              <a:gd name="connsiteX17" fmla="*/ 6714083 w 7387948"/>
              <a:gd name="connsiteY17" fmla="*/ 544830 h 544830"/>
              <a:gd name="connsiteX18" fmla="*/ 6275152 w 7387948"/>
              <a:gd name="connsiteY18" fmla="*/ 544830 h 544830"/>
              <a:gd name="connsiteX19" fmla="*/ 5475904 w 7387948"/>
              <a:gd name="connsiteY19" fmla="*/ 544830 h 544830"/>
              <a:gd name="connsiteX20" fmla="*/ 4820783 w 7387948"/>
              <a:gd name="connsiteY20" fmla="*/ 544830 h 544830"/>
              <a:gd name="connsiteX21" fmla="*/ 4021535 w 7387948"/>
              <a:gd name="connsiteY21" fmla="*/ 544830 h 544830"/>
              <a:gd name="connsiteX22" fmla="*/ 3438477 w 7387948"/>
              <a:gd name="connsiteY22" fmla="*/ 544830 h 544830"/>
              <a:gd name="connsiteX23" fmla="*/ 2927482 w 7387948"/>
              <a:gd name="connsiteY23" fmla="*/ 544830 h 544830"/>
              <a:gd name="connsiteX24" fmla="*/ 2272361 w 7387948"/>
              <a:gd name="connsiteY24" fmla="*/ 544830 h 544830"/>
              <a:gd name="connsiteX25" fmla="*/ 1545176 w 7387948"/>
              <a:gd name="connsiteY25" fmla="*/ 544830 h 544830"/>
              <a:gd name="connsiteX26" fmla="*/ 745928 w 7387948"/>
              <a:gd name="connsiteY26" fmla="*/ 544830 h 544830"/>
              <a:gd name="connsiteX27" fmla="*/ 90807 w 7387948"/>
              <a:gd name="connsiteY27" fmla="*/ 544830 h 544830"/>
              <a:gd name="connsiteX28" fmla="*/ 0 w 7387948"/>
              <a:gd name="connsiteY28" fmla="*/ 454023 h 544830"/>
              <a:gd name="connsiteX29" fmla="*/ 0 w 7387948"/>
              <a:gd name="connsiteY29" fmla="*/ 90807 h 5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87948" h="544830" fill="none" extrusionOk="0">
                <a:moveTo>
                  <a:pt x="0" y="90807"/>
                </a:moveTo>
                <a:cubicBezTo>
                  <a:pt x="-3298" y="43994"/>
                  <a:pt x="38686" y="4216"/>
                  <a:pt x="90807" y="0"/>
                </a:cubicBezTo>
                <a:cubicBezTo>
                  <a:pt x="400630" y="-10789"/>
                  <a:pt x="462734" y="-3390"/>
                  <a:pt x="817992" y="0"/>
                </a:cubicBezTo>
                <a:cubicBezTo>
                  <a:pt x="1173250" y="3390"/>
                  <a:pt x="1048745" y="-20171"/>
                  <a:pt x="1256923" y="0"/>
                </a:cubicBezTo>
                <a:cubicBezTo>
                  <a:pt x="1465101" y="20171"/>
                  <a:pt x="1628968" y="-10865"/>
                  <a:pt x="1767917" y="0"/>
                </a:cubicBezTo>
                <a:cubicBezTo>
                  <a:pt x="1906866" y="10865"/>
                  <a:pt x="2229399" y="-22932"/>
                  <a:pt x="2495102" y="0"/>
                </a:cubicBezTo>
                <a:cubicBezTo>
                  <a:pt x="2760806" y="22932"/>
                  <a:pt x="2890367" y="948"/>
                  <a:pt x="3006097" y="0"/>
                </a:cubicBezTo>
                <a:cubicBezTo>
                  <a:pt x="3121828" y="-948"/>
                  <a:pt x="3243126" y="7140"/>
                  <a:pt x="3445028" y="0"/>
                </a:cubicBezTo>
                <a:cubicBezTo>
                  <a:pt x="3646930" y="-7140"/>
                  <a:pt x="3721149" y="15255"/>
                  <a:pt x="3956023" y="0"/>
                </a:cubicBezTo>
                <a:cubicBezTo>
                  <a:pt x="4190897" y="-15255"/>
                  <a:pt x="4414805" y="15796"/>
                  <a:pt x="4539080" y="0"/>
                </a:cubicBezTo>
                <a:cubicBezTo>
                  <a:pt x="4663355" y="-15796"/>
                  <a:pt x="4908171" y="17064"/>
                  <a:pt x="5194202" y="0"/>
                </a:cubicBezTo>
                <a:cubicBezTo>
                  <a:pt x="5480233" y="-17064"/>
                  <a:pt x="5549681" y="-6596"/>
                  <a:pt x="5705196" y="0"/>
                </a:cubicBezTo>
                <a:cubicBezTo>
                  <a:pt x="5860711" y="6596"/>
                  <a:pt x="6324607" y="-29242"/>
                  <a:pt x="6504444" y="0"/>
                </a:cubicBezTo>
                <a:cubicBezTo>
                  <a:pt x="6684281" y="29242"/>
                  <a:pt x="7036979" y="-15040"/>
                  <a:pt x="7297141" y="0"/>
                </a:cubicBezTo>
                <a:cubicBezTo>
                  <a:pt x="7348079" y="2762"/>
                  <a:pt x="7389581" y="41344"/>
                  <a:pt x="7387948" y="90807"/>
                </a:cubicBezTo>
                <a:cubicBezTo>
                  <a:pt x="7400121" y="199981"/>
                  <a:pt x="7386860" y="363917"/>
                  <a:pt x="7387948" y="454023"/>
                </a:cubicBezTo>
                <a:cubicBezTo>
                  <a:pt x="7389497" y="504440"/>
                  <a:pt x="7340366" y="547364"/>
                  <a:pt x="7297141" y="544830"/>
                </a:cubicBezTo>
                <a:cubicBezTo>
                  <a:pt x="7093108" y="559170"/>
                  <a:pt x="6832667" y="526557"/>
                  <a:pt x="6714083" y="544830"/>
                </a:cubicBezTo>
                <a:cubicBezTo>
                  <a:pt x="6595499" y="563103"/>
                  <a:pt x="6442205" y="558322"/>
                  <a:pt x="6275152" y="544830"/>
                </a:cubicBezTo>
                <a:cubicBezTo>
                  <a:pt x="6108099" y="531338"/>
                  <a:pt x="5638282" y="520601"/>
                  <a:pt x="5475904" y="544830"/>
                </a:cubicBezTo>
                <a:cubicBezTo>
                  <a:pt x="5313526" y="569059"/>
                  <a:pt x="5101818" y="521407"/>
                  <a:pt x="4820783" y="544830"/>
                </a:cubicBezTo>
                <a:cubicBezTo>
                  <a:pt x="4539748" y="568253"/>
                  <a:pt x="4251905" y="554407"/>
                  <a:pt x="4021535" y="544830"/>
                </a:cubicBezTo>
                <a:cubicBezTo>
                  <a:pt x="3791165" y="535253"/>
                  <a:pt x="3609325" y="537399"/>
                  <a:pt x="3438477" y="544830"/>
                </a:cubicBezTo>
                <a:cubicBezTo>
                  <a:pt x="3267629" y="552261"/>
                  <a:pt x="3136213" y="566949"/>
                  <a:pt x="2927482" y="544830"/>
                </a:cubicBezTo>
                <a:cubicBezTo>
                  <a:pt x="2718751" y="522711"/>
                  <a:pt x="2501264" y="514888"/>
                  <a:pt x="2272361" y="544830"/>
                </a:cubicBezTo>
                <a:cubicBezTo>
                  <a:pt x="2043458" y="574772"/>
                  <a:pt x="1898778" y="536839"/>
                  <a:pt x="1545176" y="544830"/>
                </a:cubicBezTo>
                <a:cubicBezTo>
                  <a:pt x="1191574" y="552821"/>
                  <a:pt x="961414" y="554258"/>
                  <a:pt x="745928" y="544830"/>
                </a:cubicBezTo>
                <a:cubicBezTo>
                  <a:pt x="530442" y="535402"/>
                  <a:pt x="406407" y="560440"/>
                  <a:pt x="90807" y="544830"/>
                </a:cubicBezTo>
                <a:cubicBezTo>
                  <a:pt x="43505" y="550370"/>
                  <a:pt x="9774" y="501422"/>
                  <a:pt x="0" y="454023"/>
                </a:cubicBezTo>
                <a:cubicBezTo>
                  <a:pt x="-6996" y="324559"/>
                  <a:pt x="-1074" y="196698"/>
                  <a:pt x="0" y="90807"/>
                </a:cubicBezTo>
                <a:close/>
              </a:path>
              <a:path w="7387948" h="544830" stroke="0" extrusionOk="0">
                <a:moveTo>
                  <a:pt x="0" y="90807"/>
                </a:moveTo>
                <a:cubicBezTo>
                  <a:pt x="-5315" y="37378"/>
                  <a:pt x="32217" y="3167"/>
                  <a:pt x="90807" y="0"/>
                </a:cubicBezTo>
                <a:cubicBezTo>
                  <a:pt x="372256" y="-4810"/>
                  <a:pt x="717407" y="24233"/>
                  <a:pt x="890055" y="0"/>
                </a:cubicBezTo>
                <a:cubicBezTo>
                  <a:pt x="1062703" y="-24233"/>
                  <a:pt x="1325698" y="-23945"/>
                  <a:pt x="1473113" y="0"/>
                </a:cubicBezTo>
                <a:cubicBezTo>
                  <a:pt x="1620528" y="23945"/>
                  <a:pt x="1840778" y="-23610"/>
                  <a:pt x="1984107" y="0"/>
                </a:cubicBezTo>
                <a:cubicBezTo>
                  <a:pt x="2127436" y="23610"/>
                  <a:pt x="2399531" y="-10872"/>
                  <a:pt x="2711292" y="0"/>
                </a:cubicBezTo>
                <a:cubicBezTo>
                  <a:pt x="3023054" y="10872"/>
                  <a:pt x="3123670" y="-13104"/>
                  <a:pt x="3294350" y="0"/>
                </a:cubicBezTo>
                <a:cubicBezTo>
                  <a:pt x="3465030" y="13104"/>
                  <a:pt x="3930817" y="1883"/>
                  <a:pt x="4093598" y="0"/>
                </a:cubicBezTo>
                <a:cubicBezTo>
                  <a:pt x="4256379" y="-1883"/>
                  <a:pt x="4375548" y="-6458"/>
                  <a:pt x="4604593" y="0"/>
                </a:cubicBezTo>
                <a:cubicBezTo>
                  <a:pt x="4833638" y="6458"/>
                  <a:pt x="5173482" y="-38673"/>
                  <a:pt x="5403841" y="0"/>
                </a:cubicBezTo>
                <a:cubicBezTo>
                  <a:pt x="5634200" y="38673"/>
                  <a:pt x="5665071" y="-13207"/>
                  <a:pt x="5842772" y="0"/>
                </a:cubicBezTo>
                <a:cubicBezTo>
                  <a:pt x="6020473" y="13207"/>
                  <a:pt x="6357586" y="-30963"/>
                  <a:pt x="6497893" y="0"/>
                </a:cubicBezTo>
                <a:cubicBezTo>
                  <a:pt x="6638200" y="30963"/>
                  <a:pt x="7106281" y="21494"/>
                  <a:pt x="7297141" y="0"/>
                </a:cubicBezTo>
                <a:cubicBezTo>
                  <a:pt x="7352335" y="-4983"/>
                  <a:pt x="7393205" y="37266"/>
                  <a:pt x="7387948" y="90807"/>
                </a:cubicBezTo>
                <a:cubicBezTo>
                  <a:pt x="7399673" y="264604"/>
                  <a:pt x="7387367" y="325726"/>
                  <a:pt x="7387948" y="454023"/>
                </a:cubicBezTo>
                <a:cubicBezTo>
                  <a:pt x="7382563" y="505058"/>
                  <a:pt x="7339801" y="539661"/>
                  <a:pt x="7297141" y="544830"/>
                </a:cubicBezTo>
                <a:cubicBezTo>
                  <a:pt x="7063052" y="576350"/>
                  <a:pt x="6775356" y="528737"/>
                  <a:pt x="6569956" y="544830"/>
                </a:cubicBezTo>
                <a:cubicBezTo>
                  <a:pt x="6364557" y="560923"/>
                  <a:pt x="6084760" y="555650"/>
                  <a:pt x="5914835" y="544830"/>
                </a:cubicBezTo>
                <a:cubicBezTo>
                  <a:pt x="5744910" y="534010"/>
                  <a:pt x="5574037" y="561662"/>
                  <a:pt x="5475904" y="544830"/>
                </a:cubicBezTo>
                <a:cubicBezTo>
                  <a:pt x="5377771" y="527998"/>
                  <a:pt x="5170836" y="563946"/>
                  <a:pt x="4964909" y="544830"/>
                </a:cubicBezTo>
                <a:cubicBezTo>
                  <a:pt x="4758982" y="525714"/>
                  <a:pt x="4406656" y="546984"/>
                  <a:pt x="4165661" y="544830"/>
                </a:cubicBezTo>
                <a:cubicBezTo>
                  <a:pt x="3924666" y="542676"/>
                  <a:pt x="3710914" y="559888"/>
                  <a:pt x="3510540" y="544830"/>
                </a:cubicBezTo>
                <a:cubicBezTo>
                  <a:pt x="3310166" y="529772"/>
                  <a:pt x="3171609" y="553690"/>
                  <a:pt x="2999545" y="544830"/>
                </a:cubicBezTo>
                <a:cubicBezTo>
                  <a:pt x="2827482" y="535970"/>
                  <a:pt x="2595554" y="561987"/>
                  <a:pt x="2344424" y="544830"/>
                </a:cubicBezTo>
                <a:cubicBezTo>
                  <a:pt x="2093294" y="527673"/>
                  <a:pt x="2004472" y="525576"/>
                  <a:pt x="1905493" y="544830"/>
                </a:cubicBezTo>
                <a:cubicBezTo>
                  <a:pt x="1806514" y="564084"/>
                  <a:pt x="1627175" y="564574"/>
                  <a:pt x="1466562" y="544830"/>
                </a:cubicBezTo>
                <a:cubicBezTo>
                  <a:pt x="1305949" y="525086"/>
                  <a:pt x="971135" y="573886"/>
                  <a:pt x="811440" y="544830"/>
                </a:cubicBezTo>
                <a:cubicBezTo>
                  <a:pt x="651745" y="515774"/>
                  <a:pt x="331322" y="529874"/>
                  <a:pt x="90807" y="544830"/>
                </a:cubicBezTo>
                <a:cubicBezTo>
                  <a:pt x="40568" y="542998"/>
                  <a:pt x="9302" y="510034"/>
                  <a:pt x="0" y="454023"/>
                </a:cubicBezTo>
                <a:cubicBezTo>
                  <a:pt x="-12614" y="329182"/>
                  <a:pt x="12690" y="163677"/>
                  <a:pt x="0" y="90807"/>
                </a:cubicBezTo>
                <a:close/>
              </a:path>
            </a:pathLst>
          </a:custGeom>
          <a:solidFill>
            <a:srgbClr val="DCF4DC">
              <a:alpha val="32000"/>
            </a:srgbClr>
          </a:solidFill>
          <a:ln w="38100">
            <a:solidFill>
              <a:srgbClr val="00206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2600" dirty="0">
                <a:latin typeface="Milliard Book" panose="02010004040101010103" charset="0"/>
              </a:rPr>
              <a:t>Des inégalités de climat motivationnel et de résultat</a:t>
            </a:r>
          </a:p>
        </p:txBody>
      </p:sp>
      <p:sp>
        <p:nvSpPr>
          <p:cNvPr id="6" name="ZoneTexte 10">
            <a:extLst>
              <a:ext uri="{FF2B5EF4-FFF2-40B4-BE49-F238E27FC236}">
                <a16:creationId xmlns:a16="http://schemas.microsoft.com/office/drawing/2014/main" id="{F599391E-9D0E-1884-360D-7C1F50FCF192}"/>
              </a:ext>
            </a:extLst>
          </p:cNvPr>
          <p:cNvSpPr txBox="1"/>
          <p:nvPr/>
        </p:nvSpPr>
        <p:spPr>
          <a:xfrm>
            <a:off x="683568" y="3348042"/>
            <a:ext cx="7387949" cy="987504"/>
          </a:xfrm>
          <a:custGeom>
            <a:avLst/>
            <a:gdLst>
              <a:gd name="connsiteX0" fmla="*/ 0 w 7387949"/>
              <a:gd name="connsiteY0" fmla="*/ 164587 h 987504"/>
              <a:gd name="connsiteX1" fmla="*/ 164587 w 7387949"/>
              <a:gd name="connsiteY1" fmla="*/ 0 h 987504"/>
              <a:gd name="connsiteX2" fmla="*/ 876882 w 7387949"/>
              <a:gd name="connsiteY2" fmla="*/ 0 h 987504"/>
              <a:gd name="connsiteX3" fmla="*/ 1306825 w 7387949"/>
              <a:gd name="connsiteY3" fmla="*/ 0 h 987504"/>
              <a:gd name="connsiteX4" fmla="*/ 1807356 w 7387949"/>
              <a:gd name="connsiteY4" fmla="*/ 0 h 987504"/>
              <a:gd name="connsiteX5" fmla="*/ 2519651 w 7387949"/>
              <a:gd name="connsiteY5" fmla="*/ 0 h 987504"/>
              <a:gd name="connsiteX6" fmla="*/ 3020182 w 7387949"/>
              <a:gd name="connsiteY6" fmla="*/ 0 h 987504"/>
              <a:gd name="connsiteX7" fmla="*/ 3450126 w 7387949"/>
              <a:gd name="connsiteY7" fmla="*/ 0 h 987504"/>
              <a:gd name="connsiteX8" fmla="*/ 3950657 w 7387949"/>
              <a:gd name="connsiteY8" fmla="*/ 0 h 987504"/>
              <a:gd name="connsiteX9" fmla="*/ 4521776 w 7387949"/>
              <a:gd name="connsiteY9" fmla="*/ 0 h 987504"/>
              <a:gd name="connsiteX10" fmla="*/ 5163483 w 7387949"/>
              <a:gd name="connsiteY10" fmla="*/ 0 h 987504"/>
              <a:gd name="connsiteX11" fmla="*/ 5664014 w 7387949"/>
              <a:gd name="connsiteY11" fmla="*/ 0 h 987504"/>
              <a:gd name="connsiteX12" fmla="*/ 6446897 w 7387949"/>
              <a:gd name="connsiteY12" fmla="*/ 0 h 987504"/>
              <a:gd name="connsiteX13" fmla="*/ 7223362 w 7387949"/>
              <a:gd name="connsiteY13" fmla="*/ 0 h 987504"/>
              <a:gd name="connsiteX14" fmla="*/ 7387949 w 7387949"/>
              <a:gd name="connsiteY14" fmla="*/ 164587 h 987504"/>
              <a:gd name="connsiteX15" fmla="*/ 7387949 w 7387949"/>
              <a:gd name="connsiteY15" fmla="*/ 822917 h 987504"/>
              <a:gd name="connsiteX16" fmla="*/ 7223362 w 7387949"/>
              <a:gd name="connsiteY16" fmla="*/ 987504 h 987504"/>
              <a:gd name="connsiteX17" fmla="*/ 6652243 w 7387949"/>
              <a:gd name="connsiteY17" fmla="*/ 987504 h 987504"/>
              <a:gd name="connsiteX18" fmla="*/ 6222299 w 7387949"/>
              <a:gd name="connsiteY18" fmla="*/ 987504 h 987504"/>
              <a:gd name="connsiteX19" fmla="*/ 5439417 w 7387949"/>
              <a:gd name="connsiteY19" fmla="*/ 987504 h 987504"/>
              <a:gd name="connsiteX20" fmla="*/ 4797710 w 7387949"/>
              <a:gd name="connsiteY20" fmla="*/ 987504 h 987504"/>
              <a:gd name="connsiteX21" fmla="*/ 4014828 w 7387949"/>
              <a:gd name="connsiteY21" fmla="*/ 987504 h 987504"/>
              <a:gd name="connsiteX22" fmla="*/ 3443709 w 7387949"/>
              <a:gd name="connsiteY22" fmla="*/ 987504 h 987504"/>
              <a:gd name="connsiteX23" fmla="*/ 2943178 w 7387949"/>
              <a:gd name="connsiteY23" fmla="*/ 987504 h 987504"/>
              <a:gd name="connsiteX24" fmla="*/ 2301471 w 7387949"/>
              <a:gd name="connsiteY24" fmla="*/ 987504 h 987504"/>
              <a:gd name="connsiteX25" fmla="*/ 1589176 w 7387949"/>
              <a:gd name="connsiteY25" fmla="*/ 987504 h 987504"/>
              <a:gd name="connsiteX26" fmla="*/ 806294 w 7387949"/>
              <a:gd name="connsiteY26" fmla="*/ 987504 h 987504"/>
              <a:gd name="connsiteX27" fmla="*/ 164587 w 7387949"/>
              <a:gd name="connsiteY27" fmla="*/ 987504 h 987504"/>
              <a:gd name="connsiteX28" fmla="*/ 0 w 7387949"/>
              <a:gd name="connsiteY28" fmla="*/ 822917 h 987504"/>
              <a:gd name="connsiteX29" fmla="*/ 0 w 7387949"/>
              <a:gd name="connsiteY29" fmla="*/ 164587 h 98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87949" h="987504" fill="none" extrusionOk="0">
                <a:moveTo>
                  <a:pt x="0" y="164587"/>
                </a:moveTo>
                <a:cubicBezTo>
                  <a:pt x="-6511" y="80279"/>
                  <a:pt x="64470" y="19727"/>
                  <a:pt x="164587" y="0"/>
                </a:cubicBezTo>
                <a:cubicBezTo>
                  <a:pt x="467623" y="-21171"/>
                  <a:pt x="673554" y="26975"/>
                  <a:pt x="876882" y="0"/>
                </a:cubicBezTo>
                <a:cubicBezTo>
                  <a:pt x="1080210" y="-26975"/>
                  <a:pt x="1208110" y="-19467"/>
                  <a:pt x="1306825" y="0"/>
                </a:cubicBezTo>
                <a:cubicBezTo>
                  <a:pt x="1405540" y="19467"/>
                  <a:pt x="1673169" y="-10292"/>
                  <a:pt x="1807356" y="0"/>
                </a:cubicBezTo>
                <a:cubicBezTo>
                  <a:pt x="1941543" y="10292"/>
                  <a:pt x="2260961" y="-21223"/>
                  <a:pt x="2519651" y="0"/>
                </a:cubicBezTo>
                <a:cubicBezTo>
                  <a:pt x="2778342" y="21223"/>
                  <a:pt x="2903379" y="12002"/>
                  <a:pt x="3020182" y="0"/>
                </a:cubicBezTo>
                <a:cubicBezTo>
                  <a:pt x="3136985" y="-12002"/>
                  <a:pt x="3256144" y="-3574"/>
                  <a:pt x="3450126" y="0"/>
                </a:cubicBezTo>
                <a:cubicBezTo>
                  <a:pt x="3644108" y="3574"/>
                  <a:pt x="3758736" y="22815"/>
                  <a:pt x="3950657" y="0"/>
                </a:cubicBezTo>
                <a:cubicBezTo>
                  <a:pt x="4142578" y="-22815"/>
                  <a:pt x="4366962" y="-15485"/>
                  <a:pt x="4521776" y="0"/>
                </a:cubicBezTo>
                <a:cubicBezTo>
                  <a:pt x="4676590" y="15485"/>
                  <a:pt x="5007452" y="26006"/>
                  <a:pt x="5163483" y="0"/>
                </a:cubicBezTo>
                <a:cubicBezTo>
                  <a:pt x="5319514" y="-26006"/>
                  <a:pt x="5461596" y="15212"/>
                  <a:pt x="5664014" y="0"/>
                </a:cubicBezTo>
                <a:cubicBezTo>
                  <a:pt x="5866432" y="-15212"/>
                  <a:pt x="6089778" y="-7390"/>
                  <a:pt x="6446897" y="0"/>
                </a:cubicBezTo>
                <a:cubicBezTo>
                  <a:pt x="6804016" y="7390"/>
                  <a:pt x="6954470" y="-23437"/>
                  <a:pt x="7223362" y="0"/>
                </a:cubicBezTo>
                <a:cubicBezTo>
                  <a:pt x="7316085" y="6404"/>
                  <a:pt x="7391507" y="75186"/>
                  <a:pt x="7387949" y="164587"/>
                </a:cubicBezTo>
                <a:cubicBezTo>
                  <a:pt x="7367965" y="360390"/>
                  <a:pt x="7377324" y="606955"/>
                  <a:pt x="7387949" y="822917"/>
                </a:cubicBezTo>
                <a:cubicBezTo>
                  <a:pt x="7396322" y="915251"/>
                  <a:pt x="7293080" y="995254"/>
                  <a:pt x="7223362" y="987504"/>
                </a:cubicBezTo>
                <a:cubicBezTo>
                  <a:pt x="7008849" y="974234"/>
                  <a:pt x="6891789" y="971525"/>
                  <a:pt x="6652243" y="987504"/>
                </a:cubicBezTo>
                <a:cubicBezTo>
                  <a:pt x="6412697" y="1003483"/>
                  <a:pt x="6329724" y="985836"/>
                  <a:pt x="6222299" y="987504"/>
                </a:cubicBezTo>
                <a:cubicBezTo>
                  <a:pt x="6114874" y="989172"/>
                  <a:pt x="5684408" y="960583"/>
                  <a:pt x="5439417" y="987504"/>
                </a:cubicBezTo>
                <a:cubicBezTo>
                  <a:pt x="5194426" y="1014425"/>
                  <a:pt x="4934030" y="992180"/>
                  <a:pt x="4797710" y="987504"/>
                </a:cubicBezTo>
                <a:cubicBezTo>
                  <a:pt x="4661390" y="982828"/>
                  <a:pt x="4265922" y="998487"/>
                  <a:pt x="4014828" y="987504"/>
                </a:cubicBezTo>
                <a:cubicBezTo>
                  <a:pt x="3763734" y="976521"/>
                  <a:pt x="3713318" y="984470"/>
                  <a:pt x="3443709" y="987504"/>
                </a:cubicBezTo>
                <a:cubicBezTo>
                  <a:pt x="3174100" y="990538"/>
                  <a:pt x="3189484" y="984500"/>
                  <a:pt x="2943178" y="987504"/>
                </a:cubicBezTo>
                <a:cubicBezTo>
                  <a:pt x="2696872" y="990508"/>
                  <a:pt x="2476831" y="977144"/>
                  <a:pt x="2301471" y="987504"/>
                </a:cubicBezTo>
                <a:cubicBezTo>
                  <a:pt x="2126111" y="997864"/>
                  <a:pt x="1754484" y="982821"/>
                  <a:pt x="1589176" y="987504"/>
                </a:cubicBezTo>
                <a:cubicBezTo>
                  <a:pt x="1423869" y="992187"/>
                  <a:pt x="1016908" y="1016461"/>
                  <a:pt x="806294" y="987504"/>
                </a:cubicBezTo>
                <a:cubicBezTo>
                  <a:pt x="595680" y="958547"/>
                  <a:pt x="357752" y="984302"/>
                  <a:pt x="164587" y="987504"/>
                </a:cubicBezTo>
                <a:cubicBezTo>
                  <a:pt x="76693" y="993348"/>
                  <a:pt x="18137" y="908709"/>
                  <a:pt x="0" y="822917"/>
                </a:cubicBezTo>
                <a:cubicBezTo>
                  <a:pt x="-22112" y="545455"/>
                  <a:pt x="-5044" y="445063"/>
                  <a:pt x="0" y="164587"/>
                </a:cubicBezTo>
                <a:close/>
              </a:path>
              <a:path w="7387949" h="987504" stroke="0" extrusionOk="0">
                <a:moveTo>
                  <a:pt x="0" y="164587"/>
                </a:moveTo>
                <a:cubicBezTo>
                  <a:pt x="-5360" y="70382"/>
                  <a:pt x="61045" y="4745"/>
                  <a:pt x="164587" y="0"/>
                </a:cubicBezTo>
                <a:cubicBezTo>
                  <a:pt x="471639" y="11342"/>
                  <a:pt x="629008" y="-6170"/>
                  <a:pt x="947469" y="0"/>
                </a:cubicBezTo>
                <a:cubicBezTo>
                  <a:pt x="1265930" y="6170"/>
                  <a:pt x="1328076" y="-4161"/>
                  <a:pt x="1518588" y="0"/>
                </a:cubicBezTo>
                <a:cubicBezTo>
                  <a:pt x="1709100" y="4161"/>
                  <a:pt x="1797264" y="23586"/>
                  <a:pt x="2019120" y="0"/>
                </a:cubicBezTo>
                <a:cubicBezTo>
                  <a:pt x="2240976" y="-23586"/>
                  <a:pt x="2418802" y="8239"/>
                  <a:pt x="2731414" y="0"/>
                </a:cubicBezTo>
                <a:cubicBezTo>
                  <a:pt x="3044026" y="-8239"/>
                  <a:pt x="3113308" y="-7575"/>
                  <a:pt x="3302533" y="0"/>
                </a:cubicBezTo>
                <a:cubicBezTo>
                  <a:pt x="3491758" y="7575"/>
                  <a:pt x="3855884" y="-34024"/>
                  <a:pt x="4085416" y="0"/>
                </a:cubicBezTo>
                <a:cubicBezTo>
                  <a:pt x="4314948" y="34024"/>
                  <a:pt x="4374158" y="-16523"/>
                  <a:pt x="4585947" y="0"/>
                </a:cubicBezTo>
                <a:cubicBezTo>
                  <a:pt x="4797736" y="16523"/>
                  <a:pt x="5091673" y="-5542"/>
                  <a:pt x="5368829" y="0"/>
                </a:cubicBezTo>
                <a:cubicBezTo>
                  <a:pt x="5645985" y="5542"/>
                  <a:pt x="5630109" y="10080"/>
                  <a:pt x="5798773" y="0"/>
                </a:cubicBezTo>
                <a:cubicBezTo>
                  <a:pt x="5967437" y="-10080"/>
                  <a:pt x="6162605" y="-17736"/>
                  <a:pt x="6440480" y="0"/>
                </a:cubicBezTo>
                <a:cubicBezTo>
                  <a:pt x="6718355" y="17736"/>
                  <a:pt x="6835435" y="26278"/>
                  <a:pt x="7223362" y="0"/>
                </a:cubicBezTo>
                <a:cubicBezTo>
                  <a:pt x="7320799" y="-6461"/>
                  <a:pt x="7404512" y="63008"/>
                  <a:pt x="7387949" y="164587"/>
                </a:cubicBezTo>
                <a:cubicBezTo>
                  <a:pt x="7388690" y="366517"/>
                  <a:pt x="7362143" y="632551"/>
                  <a:pt x="7387949" y="822917"/>
                </a:cubicBezTo>
                <a:cubicBezTo>
                  <a:pt x="7368760" y="916967"/>
                  <a:pt x="7305359" y="981362"/>
                  <a:pt x="7223362" y="987504"/>
                </a:cubicBezTo>
                <a:cubicBezTo>
                  <a:pt x="6944617" y="974663"/>
                  <a:pt x="6743069" y="966435"/>
                  <a:pt x="6511067" y="987504"/>
                </a:cubicBezTo>
                <a:cubicBezTo>
                  <a:pt x="6279065" y="1008573"/>
                  <a:pt x="6032009" y="974267"/>
                  <a:pt x="5869361" y="987504"/>
                </a:cubicBezTo>
                <a:cubicBezTo>
                  <a:pt x="5706713" y="1000741"/>
                  <a:pt x="5608729" y="999299"/>
                  <a:pt x="5439417" y="987504"/>
                </a:cubicBezTo>
                <a:cubicBezTo>
                  <a:pt x="5270105" y="975709"/>
                  <a:pt x="5094806" y="977663"/>
                  <a:pt x="4938886" y="987504"/>
                </a:cubicBezTo>
                <a:cubicBezTo>
                  <a:pt x="4782966" y="997345"/>
                  <a:pt x="4445174" y="975174"/>
                  <a:pt x="4156003" y="987504"/>
                </a:cubicBezTo>
                <a:cubicBezTo>
                  <a:pt x="3866832" y="999834"/>
                  <a:pt x="3699432" y="983398"/>
                  <a:pt x="3514297" y="987504"/>
                </a:cubicBezTo>
                <a:cubicBezTo>
                  <a:pt x="3329162" y="991610"/>
                  <a:pt x="3240016" y="986941"/>
                  <a:pt x="3013765" y="987504"/>
                </a:cubicBezTo>
                <a:cubicBezTo>
                  <a:pt x="2787514" y="988067"/>
                  <a:pt x="2578753" y="992085"/>
                  <a:pt x="2372058" y="987504"/>
                </a:cubicBezTo>
                <a:cubicBezTo>
                  <a:pt x="2165363" y="982923"/>
                  <a:pt x="2067456" y="996257"/>
                  <a:pt x="1942115" y="987504"/>
                </a:cubicBezTo>
                <a:cubicBezTo>
                  <a:pt x="1816774" y="978751"/>
                  <a:pt x="1636825" y="981181"/>
                  <a:pt x="1512171" y="987504"/>
                </a:cubicBezTo>
                <a:cubicBezTo>
                  <a:pt x="1387517" y="993827"/>
                  <a:pt x="1122260" y="968580"/>
                  <a:pt x="870464" y="987504"/>
                </a:cubicBezTo>
                <a:cubicBezTo>
                  <a:pt x="618668" y="1006428"/>
                  <a:pt x="404684" y="1001690"/>
                  <a:pt x="164587" y="987504"/>
                </a:cubicBezTo>
                <a:cubicBezTo>
                  <a:pt x="73573" y="985108"/>
                  <a:pt x="12728" y="921834"/>
                  <a:pt x="0" y="822917"/>
                </a:cubicBezTo>
                <a:cubicBezTo>
                  <a:pt x="1640" y="659683"/>
                  <a:pt x="19193" y="397769"/>
                  <a:pt x="0" y="164587"/>
                </a:cubicBezTo>
                <a:close/>
              </a:path>
            </a:pathLst>
          </a:custGeom>
          <a:solidFill>
            <a:srgbClr val="DCF4DC">
              <a:alpha val="32000"/>
            </a:srgbClr>
          </a:solidFill>
          <a:ln w="38100">
            <a:solidFill>
              <a:srgbClr val="00206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2600" dirty="0">
                <a:latin typeface="Milliard Book" panose="02010004040101010103" charset="0"/>
              </a:rPr>
              <a:t>Des tailles d’effet modestes et des inégalités extra-scolaire encore plus marquée</a:t>
            </a:r>
          </a:p>
        </p:txBody>
      </p:sp>
      <p:sp>
        <p:nvSpPr>
          <p:cNvPr id="13" name="ZoneTexte 10">
            <a:extLst>
              <a:ext uri="{FF2B5EF4-FFF2-40B4-BE49-F238E27FC236}">
                <a16:creationId xmlns:a16="http://schemas.microsoft.com/office/drawing/2014/main" id="{80751DEB-F264-862D-ABA9-847A28C8B082}"/>
              </a:ext>
            </a:extLst>
          </p:cNvPr>
          <p:cNvSpPr txBox="1"/>
          <p:nvPr/>
        </p:nvSpPr>
        <p:spPr>
          <a:xfrm>
            <a:off x="683568" y="2488421"/>
            <a:ext cx="7387948" cy="544830"/>
          </a:xfrm>
          <a:custGeom>
            <a:avLst/>
            <a:gdLst>
              <a:gd name="connsiteX0" fmla="*/ 0 w 7387948"/>
              <a:gd name="connsiteY0" fmla="*/ 90807 h 544830"/>
              <a:gd name="connsiteX1" fmla="*/ 90807 w 7387948"/>
              <a:gd name="connsiteY1" fmla="*/ 0 h 544830"/>
              <a:gd name="connsiteX2" fmla="*/ 817992 w 7387948"/>
              <a:gd name="connsiteY2" fmla="*/ 0 h 544830"/>
              <a:gd name="connsiteX3" fmla="*/ 1256923 w 7387948"/>
              <a:gd name="connsiteY3" fmla="*/ 0 h 544830"/>
              <a:gd name="connsiteX4" fmla="*/ 1767917 w 7387948"/>
              <a:gd name="connsiteY4" fmla="*/ 0 h 544830"/>
              <a:gd name="connsiteX5" fmla="*/ 2495102 w 7387948"/>
              <a:gd name="connsiteY5" fmla="*/ 0 h 544830"/>
              <a:gd name="connsiteX6" fmla="*/ 3006097 w 7387948"/>
              <a:gd name="connsiteY6" fmla="*/ 0 h 544830"/>
              <a:gd name="connsiteX7" fmla="*/ 3445028 w 7387948"/>
              <a:gd name="connsiteY7" fmla="*/ 0 h 544830"/>
              <a:gd name="connsiteX8" fmla="*/ 3956023 w 7387948"/>
              <a:gd name="connsiteY8" fmla="*/ 0 h 544830"/>
              <a:gd name="connsiteX9" fmla="*/ 4539080 w 7387948"/>
              <a:gd name="connsiteY9" fmla="*/ 0 h 544830"/>
              <a:gd name="connsiteX10" fmla="*/ 5194202 w 7387948"/>
              <a:gd name="connsiteY10" fmla="*/ 0 h 544830"/>
              <a:gd name="connsiteX11" fmla="*/ 5705196 w 7387948"/>
              <a:gd name="connsiteY11" fmla="*/ 0 h 544830"/>
              <a:gd name="connsiteX12" fmla="*/ 6504444 w 7387948"/>
              <a:gd name="connsiteY12" fmla="*/ 0 h 544830"/>
              <a:gd name="connsiteX13" fmla="*/ 7297141 w 7387948"/>
              <a:gd name="connsiteY13" fmla="*/ 0 h 544830"/>
              <a:gd name="connsiteX14" fmla="*/ 7387948 w 7387948"/>
              <a:gd name="connsiteY14" fmla="*/ 90807 h 544830"/>
              <a:gd name="connsiteX15" fmla="*/ 7387948 w 7387948"/>
              <a:gd name="connsiteY15" fmla="*/ 454023 h 544830"/>
              <a:gd name="connsiteX16" fmla="*/ 7297141 w 7387948"/>
              <a:gd name="connsiteY16" fmla="*/ 544830 h 544830"/>
              <a:gd name="connsiteX17" fmla="*/ 6714083 w 7387948"/>
              <a:gd name="connsiteY17" fmla="*/ 544830 h 544830"/>
              <a:gd name="connsiteX18" fmla="*/ 6275152 w 7387948"/>
              <a:gd name="connsiteY18" fmla="*/ 544830 h 544830"/>
              <a:gd name="connsiteX19" fmla="*/ 5475904 w 7387948"/>
              <a:gd name="connsiteY19" fmla="*/ 544830 h 544830"/>
              <a:gd name="connsiteX20" fmla="*/ 4820783 w 7387948"/>
              <a:gd name="connsiteY20" fmla="*/ 544830 h 544830"/>
              <a:gd name="connsiteX21" fmla="*/ 4021535 w 7387948"/>
              <a:gd name="connsiteY21" fmla="*/ 544830 h 544830"/>
              <a:gd name="connsiteX22" fmla="*/ 3438477 w 7387948"/>
              <a:gd name="connsiteY22" fmla="*/ 544830 h 544830"/>
              <a:gd name="connsiteX23" fmla="*/ 2927482 w 7387948"/>
              <a:gd name="connsiteY23" fmla="*/ 544830 h 544830"/>
              <a:gd name="connsiteX24" fmla="*/ 2272361 w 7387948"/>
              <a:gd name="connsiteY24" fmla="*/ 544830 h 544830"/>
              <a:gd name="connsiteX25" fmla="*/ 1545176 w 7387948"/>
              <a:gd name="connsiteY25" fmla="*/ 544830 h 544830"/>
              <a:gd name="connsiteX26" fmla="*/ 745928 w 7387948"/>
              <a:gd name="connsiteY26" fmla="*/ 544830 h 544830"/>
              <a:gd name="connsiteX27" fmla="*/ 90807 w 7387948"/>
              <a:gd name="connsiteY27" fmla="*/ 544830 h 544830"/>
              <a:gd name="connsiteX28" fmla="*/ 0 w 7387948"/>
              <a:gd name="connsiteY28" fmla="*/ 454023 h 544830"/>
              <a:gd name="connsiteX29" fmla="*/ 0 w 7387948"/>
              <a:gd name="connsiteY29" fmla="*/ 90807 h 5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87948" h="544830" fill="none" extrusionOk="0">
                <a:moveTo>
                  <a:pt x="0" y="90807"/>
                </a:moveTo>
                <a:cubicBezTo>
                  <a:pt x="-3298" y="43994"/>
                  <a:pt x="38686" y="4216"/>
                  <a:pt x="90807" y="0"/>
                </a:cubicBezTo>
                <a:cubicBezTo>
                  <a:pt x="400630" y="-10789"/>
                  <a:pt x="462734" y="-3390"/>
                  <a:pt x="817992" y="0"/>
                </a:cubicBezTo>
                <a:cubicBezTo>
                  <a:pt x="1173250" y="3390"/>
                  <a:pt x="1048745" y="-20171"/>
                  <a:pt x="1256923" y="0"/>
                </a:cubicBezTo>
                <a:cubicBezTo>
                  <a:pt x="1465101" y="20171"/>
                  <a:pt x="1628968" y="-10865"/>
                  <a:pt x="1767917" y="0"/>
                </a:cubicBezTo>
                <a:cubicBezTo>
                  <a:pt x="1906866" y="10865"/>
                  <a:pt x="2229399" y="-22932"/>
                  <a:pt x="2495102" y="0"/>
                </a:cubicBezTo>
                <a:cubicBezTo>
                  <a:pt x="2760806" y="22932"/>
                  <a:pt x="2890367" y="948"/>
                  <a:pt x="3006097" y="0"/>
                </a:cubicBezTo>
                <a:cubicBezTo>
                  <a:pt x="3121828" y="-948"/>
                  <a:pt x="3243126" y="7140"/>
                  <a:pt x="3445028" y="0"/>
                </a:cubicBezTo>
                <a:cubicBezTo>
                  <a:pt x="3646930" y="-7140"/>
                  <a:pt x="3721149" y="15255"/>
                  <a:pt x="3956023" y="0"/>
                </a:cubicBezTo>
                <a:cubicBezTo>
                  <a:pt x="4190897" y="-15255"/>
                  <a:pt x="4414805" y="15796"/>
                  <a:pt x="4539080" y="0"/>
                </a:cubicBezTo>
                <a:cubicBezTo>
                  <a:pt x="4663355" y="-15796"/>
                  <a:pt x="4908171" y="17064"/>
                  <a:pt x="5194202" y="0"/>
                </a:cubicBezTo>
                <a:cubicBezTo>
                  <a:pt x="5480233" y="-17064"/>
                  <a:pt x="5549681" y="-6596"/>
                  <a:pt x="5705196" y="0"/>
                </a:cubicBezTo>
                <a:cubicBezTo>
                  <a:pt x="5860711" y="6596"/>
                  <a:pt x="6324607" y="-29242"/>
                  <a:pt x="6504444" y="0"/>
                </a:cubicBezTo>
                <a:cubicBezTo>
                  <a:pt x="6684281" y="29242"/>
                  <a:pt x="7036979" y="-15040"/>
                  <a:pt x="7297141" y="0"/>
                </a:cubicBezTo>
                <a:cubicBezTo>
                  <a:pt x="7348079" y="2762"/>
                  <a:pt x="7389581" y="41344"/>
                  <a:pt x="7387948" y="90807"/>
                </a:cubicBezTo>
                <a:cubicBezTo>
                  <a:pt x="7400121" y="199981"/>
                  <a:pt x="7386860" y="363917"/>
                  <a:pt x="7387948" y="454023"/>
                </a:cubicBezTo>
                <a:cubicBezTo>
                  <a:pt x="7389497" y="504440"/>
                  <a:pt x="7340366" y="547364"/>
                  <a:pt x="7297141" y="544830"/>
                </a:cubicBezTo>
                <a:cubicBezTo>
                  <a:pt x="7093108" y="559170"/>
                  <a:pt x="6832667" y="526557"/>
                  <a:pt x="6714083" y="544830"/>
                </a:cubicBezTo>
                <a:cubicBezTo>
                  <a:pt x="6595499" y="563103"/>
                  <a:pt x="6442205" y="558322"/>
                  <a:pt x="6275152" y="544830"/>
                </a:cubicBezTo>
                <a:cubicBezTo>
                  <a:pt x="6108099" y="531338"/>
                  <a:pt x="5638282" y="520601"/>
                  <a:pt x="5475904" y="544830"/>
                </a:cubicBezTo>
                <a:cubicBezTo>
                  <a:pt x="5313526" y="569059"/>
                  <a:pt x="5101818" y="521407"/>
                  <a:pt x="4820783" y="544830"/>
                </a:cubicBezTo>
                <a:cubicBezTo>
                  <a:pt x="4539748" y="568253"/>
                  <a:pt x="4251905" y="554407"/>
                  <a:pt x="4021535" y="544830"/>
                </a:cubicBezTo>
                <a:cubicBezTo>
                  <a:pt x="3791165" y="535253"/>
                  <a:pt x="3609325" y="537399"/>
                  <a:pt x="3438477" y="544830"/>
                </a:cubicBezTo>
                <a:cubicBezTo>
                  <a:pt x="3267629" y="552261"/>
                  <a:pt x="3136213" y="566949"/>
                  <a:pt x="2927482" y="544830"/>
                </a:cubicBezTo>
                <a:cubicBezTo>
                  <a:pt x="2718751" y="522711"/>
                  <a:pt x="2501264" y="514888"/>
                  <a:pt x="2272361" y="544830"/>
                </a:cubicBezTo>
                <a:cubicBezTo>
                  <a:pt x="2043458" y="574772"/>
                  <a:pt x="1898778" y="536839"/>
                  <a:pt x="1545176" y="544830"/>
                </a:cubicBezTo>
                <a:cubicBezTo>
                  <a:pt x="1191574" y="552821"/>
                  <a:pt x="961414" y="554258"/>
                  <a:pt x="745928" y="544830"/>
                </a:cubicBezTo>
                <a:cubicBezTo>
                  <a:pt x="530442" y="535402"/>
                  <a:pt x="406407" y="560440"/>
                  <a:pt x="90807" y="544830"/>
                </a:cubicBezTo>
                <a:cubicBezTo>
                  <a:pt x="43505" y="550370"/>
                  <a:pt x="9774" y="501422"/>
                  <a:pt x="0" y="454023"/>
                </a:cubicBezTo>
                <a:cubicBezTo>
                  <a:pt x="-6996" y="324559"/>
                  <a:pt x="-1074" y="196698"/>
                  <a:pt x="0" y="90807"/>
                </a:cubicBezTo>
                <a:close/>
              </a:path>
              <a:path w="7387948" h="544830" stroke="0" extrusionOk="0">
                <a:moveTo>
                  <a:pt x="0" y="90807"/>
                </a:moveTo>
                <a:cubicBezTo>
                  <a:pt x="-5315" y="37378"/>
                  <a:pt x="32217" y="3167"/>
                  <a:pt x="90807" y="0"/>
                </a:cubicBezTo>
                <a:cubicBezTo>
                  <a:pt x="372256" y="-4810"/>
                  <a:pt x="717407" y="24233"/>
                  <a:pt x="890055" y="0"/>
                </a:cubicBezTo>
                <a:cubicBezTo>
                  <a:pt x="1062703" y="-24233"/>
                  <a:pt x="1325698" y="-23945"/>
                  <a:pt x="1473113" y="0"/>
                </a:cubicBezTo>
                <a:cubicBezTo>
                  <a:pt x="1620528" y="23945"/>
                  <a:pt x="1840778" y="-23610"/>
                  <a:pt x="1984107" y="0"/>
                </a:cubicBezTo>
                <a:cubicBezTo>
                  <a:pt x="2127436" y="23610"/>
                  <a:pt x="2399531" y="-10872"/>
                  <a:pt x="2711292" y="0"/>
                </a:cubicBezTo>
                <a:cubicBezTo>
                  <a:pt x="3023054" y="10872"/>
                  <a:pt x="3123670" y="-13104"/>
                  <a:pt x="3294350" y="0"/>
                </a:cubicBezTo>
                <a:cubicBezTo>
                  <a:pt x="3465030" y="13104"/>
                  <a:pt x="3930817" y="1883"/>
                  <a:pt x="4093598" y="0"/>
                </a:cubicBezTo>
                <a:cubicBezTo>
                  <a:pt x="4256379" y="-1883"/>
                  <a:pt x="4375548" y="-6458"/>
                  <a:pt x="4604593" y="0"/>
                </a:cubicBezTo>
                <a:cubicBezTo>
                  <a:pt x="4833638" y="6458"/>
                  <a:pt x="5173482" y="-38673"/>
                  <a:pt x="5403841" y="0"/>
                </a:cubicBezTo>
                <a:cubicBezTo>
                  <a:pt x="5634200" y="38673"/>
                  <a:pt x="5665071" y="-13207"/>
                  <a:pt x="5842772" y="0"/>
                </a:cubicBezTo>
                <a:cubicBezTo>
                  <a:pt x="6020473" y="13207"/>
                  <a:pt x="6357586" y="-30963"/>
                  <a:pt x="6497893" y="0"/>
                </a:cubicBezTo>
                <a:cubicBezTo>
                  <a:pt x="6638200" y="30963"/>
                  <a:pt x="7106281" y="21494"/>
                  <a:pt x="7297141" y="0"/>
                </a:cubicBezTo>
                <a:cubicBezTo>
                  <a:pt x="7352335" y="-4983"/>
                  <a:pt x="7393205" y="37266"/>
                  <a:pt x="7387948" y="90807"/>
                </a:cubicBezTo>
                <a:cubicBezTo>
                  <a:pt x="7399673" y="264604"/>
                  <a:pt x="7387367" y="325726"/>
                  <a:pt x="7387948" y="454023"/>
                </a:cubicBezTo>
                <a:cubicBezTo>
                  <a:pt x="7382563" y="505058"/>
                  <a:pt x="7339801" y="539661"/>
                  <a:pt x="7297141" y="544830"/>
                </a:cubicBezTo>
                <a:cubicBezTo>
                  <a:pt x="7063052" y="576350"/>
                  <a:pt x="6775356" y="528737"/>
                  <a:pt x="6569956" y="544830"/>
                </a:cubicBezTo>
                <a:cubicBezTo>
                  <a:pt x="6364557" y="560923"/>
                  <a:pt x="6084760" y="555650"/>
                  <a:pt x="5914835" y="544830"/>
                </a:cubicBezTo>
                <a:cubicBezTo>
                  <a:pt x="5744910" y="534010"/>
                  <a:pt x="5574037" y="561662"/>
                  <a:pt x="5475904" y="544830"/>
                </a:cubicBezTo>
                <a:cubicBezTo>
                  <a:pt x="5377771" y="527998"/>
                  <a:pt x="5170836" y="563946"/>
                  <a:pt x="4964909" y="544830"/>
                </a:cubicBezTo>
                <a:cubicBezTo>
                  <a:pt x="4758982" y="525714"/>
                  <a:pt x="4406656" y="546984"/>
                  <a:pt x="4165661" y="544830"/>
                </a:cubicBezTo>
                <a:cubicBezTo>
                  <a:pt x="3924666" y="542676"/>
                  <a:pt x="3710914" y="559888"/>
                  <a:pt x="3510540" y="544830"/>
                </a:cubicBezTo>
                <a:cubicBezTo>
                  <a:pt x="3310166" y="529772"/>
                  <a:pt x="3171609" y="553690"/>
                  <a:pt x="2999545" y="544830"/>
                </a:cubicBezTo>
                <a:cubicBezTo>
                  <a:pt x="2827482" y="535970"/>
                  <a:pt x="2595554" y="561987"/>
                  <a:pt x="2344424" y="544830"/>
                </a:cubicBezTo>
                <a:cubicBezTo>
                  <a:pt x="2093294" y="527673"/>
                  <a:pt x="2004472" y="525576"/>
                  <a:pt x="1905493" y="544830"/>
                </a:cubicBezTo>
                <a:cubicBezTo>
                  <a:pt x="1806514" y="564084"/>
                  <a:pt x="1627175" y="564574"/>
                  <a:pt x="1466562" y="544830"/>
                </a:cubicBezTo>
                <a:cubicBezTo>
                  <a:pt x="1305949" y="525086"/>
                  <a:pt x="971135" y="573886"/>
                  <a:pt x="811440" y="544830"/>
                </a:cubicBezTo>
                <a:cubicBezTo>
                  <a:pt x="651745" y="515774"/>
                  <a:pt x="331322" y="529874"/>
                  <a:pt x="90807" y="544830"/>
                </a:cubicBezTo>
                <a:cubicBezTo>
                  <a:pt x="40568" y="542998"/>
                  <a:pt x="9302" y="510034"/>
                  <a:pt x="0" y="454023"/>
                </a:cubicBezTo>
                <a:cubicBezTo>
                  <a:pt x="-12614" y="329182"/>
                  <a:pt x="12690" y="163677"/>
                  <a:pt x="0" y="90807"/>
                </a:cubicBezTo>
                <a:close/>
              </a:path>
            </a:pathLst>
          </a:custGeom>
          <a:solidFill>
            <a:srgbClr val="DCF4DC">
              <a:alpha val="32000"/>
            </a:srgbClr>
          </a:solidFill>
          <a:ln w="38100">
            <a:solidFill>
              <a:srgbClr val="00206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2600" dirty="0">
                <a:latin typeface="Milliard Book" panose="02010004040101010103" charset="0"/>
              </a:rPr>
              <a:t>L’illusion d’une éducation corporelle commune ?</a:t>
            </a:r>
          </a:p>
        </p:txBody>
      </p:sp>
      <p:sp>
        <p:nvSpPr>
          <p:cNvPr id="2" name="ZoneTexte 10">
            <a:extLst>
              <a:ext uri="{FF2B5EF4-FFF2-40B4-BE49-F238E27FC236}">
                <a16:creationId xmlns:a16="http://schemas.microsoft.com/office/drawing/2014/main" id="{E32A9206-1E1E-0C33-69D1-87CCFD315060}"/>
              </a:ext>
            </a:extLst>
          </p:cNvPr>
          <p:cNvSpPr txBox="1"/>
          <p:nvPr/>
        </p:nvSpPr>
        <p:spPr>
          <a:xfrm>
            <a:off x="539552" y="4597618"/>
            <a:ext cx="7387949" cy="987504"/>
          </a:xfrm>
          <a:custGeom>
            <a:avLst/>
            <a:gdLst>
              <a:gd name="connsiteX0" fmla="*/ 0 w 7387949"/>
              <a:gd name="connsiteY0" fmla="*/ 164587 h 987504"/>
              <a:gd name="connsiteX1" fmla="*/ 164587 w 7387949"/>
              <a:gd name="connsiteY1" fmla="*/ 0 h 987504"/>
              <a:gd name="connsiteX2" fmla="*/ 876882 w 7387949"/>
              <a:gd name="connsiteY2" fmla="*/ 0 h 987504"/>
              <a:gd name="connsiteX3" fmla="*/ 1306825 w 7387949"/>
              <a:gd name="connsiteY3" fmla="*/ 0 h 987504"/>
              <a:gd name="connsiteX4" fmla="*/ 1807356 w 7387949"/>
              <a:gd name="connsiteY4" fmla="*/ 0 h 987504"/>
              <a:gd name="connsiteX5" fmla="*/ 2519651 w 7387949"/>
              <a:gd name="connsiteY5" fmla="*/ 0 h 987504"/>
              <a:gd name="connsiteX6" fmla="*/ 3020182 w 7387949"/>
              <a:gd name="connsiteY6" fmla="*/ 0 h 987504"/>
              <a:gd name="connsiteX7" fmla="*/ 3450126 w 7387949"/>
              <a:gd name="connsiteY7" fmla="*/ 0 h 987504"/>
              <a:gd name="connsiteX8" fmla="*/ 3950657 w 7387949"/>
              <a:gd name="connsiteY8" fmla="*/ 0 h 987504"/>
              <a:gd name="connsiteX9" fmla="*/ 4521776 w 7387949"/>
              <a:gd name="connsiteY9" fmla="*/ 0 h 987504"/>
              <a:gd name="connsiteX10" fmla="*/ 5163483 w 7387949"/>
              <a:gd name="connsiteY10" fmla="*/ 0 h 987504"/>
              <a:gd name="connsiteX11" fmla="*/ 5664014 w 7387949"/>
              <a:gd name="connsiteY11" fmla="*/ 0 h 987504"/>
              <a:gd name="connsiteX12" fmla="*/ 6446897 w 7387949"/>
              <a:gd name="connsiteY12" fmla="*/ 0 h 987504"/>
              <a:gd name="connsiteX13" fmla="*/ 7223362 w 7387949"/>
              <a:gd name="connsiteY13" fmla="*/ 0 h 987504"/>
              <a:gd name="connsiteX14" fmla="*/ 7387949 w 7387949"/>
              <a:gd name="connsiteY14" fmla="*/ 164587 h 987504"/>
              <a:gd name="connsiteX15" fmla="*/ 7387949 w 7387949"/>
              <a:gd name="connsiteY15" fmla="*/ 822917 h 987504"/>
              <a:gd name="connsiteX16" fmla="*/ 7223362 w 7387949"/>
              <a:gd name="connsiteY16" fmla="*/ 987504 h 987504"/>
              <a:gd name="connsiteX17" fmla="*/ 6652243 w 7387949"/>
              <a:gd name="connsiteY17" fmla="*/ 987504 h 987504"/>
              <a:gd name="connsiteX18" fmla="*/ 6222299 w 7387949"/>
              <a:gd name="connsiteY18" fmla="*/ 987504 h 987504"/>
              <a:gd name="connsiteX19" fmla="*/ 5439417 w 7387949"/>
              <a:gd name="connsiteY19" fmla="*/ 987504 h 987504"/>
              <a:gd name="connsiteX20" fmla="*/ 4797710 w 7387949"/>
              <a:gd name="connsiteY20" fmla="*/ 987504 h 987504"/>
              <a:gd name="connsiteX21" fmla="*/ 4014828 w 7387949"/>
              <a:gd name="connsiteY21" fmla="*/ 987504 h 987504"/>
              <a:gd name="connsiteX22" fmla="*/ 3443709 w 7387949"/>
              <a:gd name="connsiteY22" fmla="*/ 987504 h 987504"/>
              <a:gd name="connsiteX23" fmla="*/ 2943178 w 7387949"/>
              <a:gd name="connsiteY23" fmla="*/ 987504 h 987504"/>
              <a:gd name="connsiteX24" fmla="*/ 2301471 w 7387949"/>
              <a:gd name="connsiteY24" fmla="*/ 987504 h 987504"/>
              <a:gd name="connsiteX25" fmla="*/ 1589176 w 7387949"/>
              <a:gd name="connsiteY25" fmla="*/ 987504 h 987504"/>
              <a:gd name="connsiteX26" fmla="*/ 806294 w 7387949"/>
              <a:gd name="connsiteY26" fmla="*/ 987504 h 987504"/>
              <a:gd name="connsiteX27" fmla="*/ 164587 w 7387949"/>
              <a:gd name="connsiteY27" fmla="*/ 987504 h 987504"/>
              <a:gd name="connsiteX28" fmla="*/ 0 w 7387949"/>
              <a:gd name="connsiteY28" fmla="*/ 822917 h 987504"/>
              <a:gd name="connsiteX29" fmla="*/ 0 w 7387949"/>
              <a:gd name="connsiteY29" fmla="*/ 164587 h 98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87949" h="987504" fill="none" extrusionOk="0">
                <a:moveTo>
                  <a:pt x="0" y="164587"/>
                </a:moveTo>
                <a:cubicBezTo>
                  <a:pt x="-6511" y="80279"/>
                  <a:pt x="64470" y="19727"/>
                  <a:pt x="164587" y="0"/>
                </a:cubicBezTo>
                <a:cubicBezTo>
                  <a:pt x="467623" y="-21171"/>
                  <a:pt x="673554" y="26975"/>
                  <a:pt x="876882" y="0"/>
                </a:cubicBezTo>
                <a:cubicBezTo>
                  <a:pt x="1080210" y="-26975"/>
                  <a:pt x="1208110" y="-19467"/>
                  <a:pt x="1306825" y="0"/>
                </a:cubicBezTo>
                <a:cubicBezTo>
                  <a:pt x="1405540" y="19467"/>
                  <a:pt x="1673169" y="-10292"/>
                  <a:pt x="1807356" y="0"/>
                </a:cubicBezTo>
                <a:cubicBezTo>
                  <a:pt x="1941543" y="10292"/>
                  <a:pt x="2260961" y="-21223"/>
                  <a:pt x="2519651" y="0"/>
                </a:cubicBezTo>
                <a:cubicBezTo>
                  <a:pt x="2778342" y="21223"/>
                  <a:pt x="2903379" y="12002"/>
                  <a:pt x="3020182" y="0"/>
                </a:cubicBezTo>
                <a:cubicBezTo>
                  <a:pt x="3136985" y="-12002"/>
                  <a:pt x="3256144" y="-3574"/>
                  <a:pt x="3450126" y="0"/>
                </a:cubicBezTo>
                <a:cubicBezTo>
                  <a:pt x="3644108" y="3574"/>
                  <a:pt x="3758736" y="22815"/>
                  <a:pt x="3950657" y="0"/>
                </a:cubicBezTo>
                <a:cubicBezTo>
                  <a:pt x="4142578" y="-22815"/>
                  <a:pt x="4366962" y="-15485"/>
                  <a:pt x="4521776" y="0"/>
                </a:cubicBezTo>
                <a:cubicBezTo>
                  <a:pt x="4676590" y="15485"/>
                  <a:pt x="5007452" y="26006"/>
                  <a:pt x="5163483" y="0"/>
                </a:cubicBezTo>
                <a:cubicBezTo>
                  <a:pt x="5319514" y="-26006"/>
                  <a:pt x="5461596" y="15212"/>
                  <a:pt x="5664014" y="0"/>
                </a:cubicBezTo>
                <a:cubicBezTo>
                  <a:pt x="5866432" y="-15212"/>
                  <a:pt x="6089778" y="-7390"/>
                  <a:pt x="6446897" y="0"/>
                </a:cubicBezTo>
                <a:cubicBezTo>
                  <a:pt x="6804016" y="7390"/>
                  <a:pt x="6954470" y="-23437"/>
                  <a:pt x="7223362" y="0"/>
                </a:cubicBezTo>
                <a:cubicBezTo>
                  <a:pt x="7316085" y="6404"/>
                  <a:pt x="7391507" y="75186"/>
                  <a:pt x="7387949" y="164587"/>
                </a:cubicBezTo>
                <a:cubicBezTo>
                  <a:pt x="7367965" y="360390"/>
                  <a:pt x="7377324" y="606955"/>
                  <a:pt x="7387949" y="822917"/>
                </a:cubicBezTo>
                <a:cubicBezTo>
                  <a:pt x="7396322" y="915251"/>
                  <a:pt x="7293080" y="995254"/>
                  <a:pt x="7223362" y="987504"/>
                </a:cubicBezTo>
                <a:cubicBezTo>
                  <a:pt x="7008849" y="974234"/>
                  <a:pt x="6891789" y="971525"/>
                  <a:pt x="6652243" y="987504"/>
                </a:cubicBezTo>
                <a:cubicBezTo>
                  <a:pt x="6412697" y="1003483"/>
                  <a:pt x="6329724" y="985836"/>
                  <a:pt x="6222299" y="987504"/>
                </a:cubicBezTo>
                <a:cubicBezTo>
                  <a:pt x="6114874" y="989172"/>
                  <a:pt x="5684408" y="960583"/>
                  <a:pt x="5439417" y="987504"/>
                </a:cubicBezTo>
                <a:cubicBezTo>
                  <a:pt x="5194426" y="1014425"/>
                  <a:pt x="4934030" y="992180"/>
                  <a:pt x="4797710" y="987504"/>
                </a:cubicBezTo>
                <a:cubicBezTo>
                  <a:pt x="4661390" y="982828"/>
                  <a:pt x="4265922" y="998487"/>
                  <a:pt x="4014828" y="987504"/>
                </a:cubicBezTo>
                <a:cubicBezTo>
                  <a:pt x="3763734" y="976521"/>
                  <a:pt x="3713318" y="984470"/>
                  <a:pt x="3443709" y="987504"/>
                </a:cubicBezTo>
                <a:cubicBezTo>
                  <a:pt x="3174100" y="990538"/>
                  <a:pt x="3189484" y="984500"/>
                  <a:pt x="2943178" y="987504"/>
                </a:cubicBezTo>
                <a:cubicBezTo>
                  <a:pt x="2696872" y="990508"/>
                  <a:pt x="2476831" y="977144"/>
                  <a:pt x="2301471" y="987504"/>
                </a:cubicBezTo>
                <a:cubicBezTo>
                  <a:pt x="2126111" y="997864"/>
                  <a:pt x="1754484" y="982821"/>
                  <a:pt x="1589176" y="987504"/>
                </a:cubicBezTo>
                <a:cubicBezTo>
                  <a:pt x="1423869" y="992187"/>
                  <a:pt x="1016908" y="1016461"/>
                  <a:pt x="806294" y="987504"/>
                </a:cubicBezTo>
                <a:cubicBezTo>
                  <a:pt x="595680" y="958547"/>
                  <a:pt x="357752" y="984302"/>
                  <a:pt x="164587" y="987504"/>
                </a:cubicBezTo>
                <a:cubicBezTo>
                  <a:pt x="76693" y="993348"/>
                  <a:pt x="18137" y="908709"/>
                  <a:pt x="0" y="822917"/>
                </a:cubicBezTo>
                <a:cubicBezTo>
                  <a:pt x="-22112" y="545455"/>
                  <a:pt x="-5044" y="445063"/>
                  <a:pt x="0" y="164587"/>
                </a:cubicBezTo>
                <a:close/>
              </a:path>
              <a:path w="7387949" h="987504" stroke="0" extrusionOk="0">
                <a:moveTo>
                  <a:pt x="0" y="164587"/>
                </a:moveTo>
                <a:cubicBezTo>
                  <a:pt x="-5360" y="70382"/>
                  <a:pt x="61045" y="4745"/>
                  <a:pt x="164587" y="0"/>
                </a:cubicBezTo>
                <a:cubicBezTo>
                  <a:pt x="471639" y="11342"/>
                  <a:pt x="629008" y="-6170"/>
                  <a:pt x="947469" y="0"/>
                </a:cubicBezTo>
                <a:cubicBezTo>
                  <a:pt x="1265930" y="6170"/>
                  <a:pt x="1328076" y="-4161"/>
                  <a:pt x="1518588" y="0"/>
                </a:cubicBezTo>
                <a:cubicBezTo>
                  <a:pt x="1709100" y="4161"/>
                  <a:pt x="1797264" y="23586"/>
                  <a:pt x="2019120" y="0"/>
                </a:cubicBezTo>
                <a:cubicBezTo>
                  <a:pt x="2240976" y="-23586"/>
                  <a:pt x="2418802" y="8239"/>
                  <a:pt x="2731414" y="0"/>
                </a:cubicBezTo>
                <a:cubicBezTo>
                  <a:pt x="3044026" y="-8239"/>
                  <a:pt x="3113308" y="-7575"/>
                  <a:pt x="3302533" y="0"/>
                </a:cubicBezTo>
                <a:cubicBezTo>
                  <a:pt x="3491758" y="7575"/>
                  <a:pt x="3855884" y="-34024"/>
                  <a:pt x="4085416" y="0"/>
                </a:cubicBezTo>
                <a:cubicBezTo>
                  <a:pt x="4314948" y="34024"/>
                  <a:pt x="4374158" y="-16523"/>
                  <a:pt x="4585947" y="0"/>
                </a:cubicBezTo>
                <a:cubicBezTo>
                  <a:pt x="4797736" y="16523"/>
                  <a:pt x="5091673" y="-5542"/>
                  <a:pt x="5368829" y="0"/>
                </a:cubicBezTo>
                <a:cubicBezTo>
                  <a:pt x="5645985" y="5542"/>
                  <a:pt x="5630109" y="10080"/>
                  <a:pt x="5798773" y="0"/>
                </a:cubicBezTo>
                <a:cubicBezTo>
                  <a:pt x="5967437" y="-10080"/>
                  <a:pt x="6162605" y="-17736"/>
                  <a:pt x="6440480" y="0"/>
                </a:cubicBezTo>
                <a:cubicBezTo>
                  <a:pt x="6718355" y="17736"/>
                  <a:pt x="6835435" y="26278"/>
                  <a:pt x="7223362" y="0"/>
                </a:cubicBezTo>
                <a:cubicBezTo>
                  <a:pt x="7320799" y="-6461"/>
                  <a:pt x="7404512" y="63008"/>
                  <a:pt x="7387949" y="164587"/>
                </a:cubicBezTo>
                <a:cubicBezTo>
                  <a:pt x="7388690" y="366517"/>
                  <a:pt x="7362143" y="632551"/>
                  <a:pt x="7387949" y="822917"/>
                </a:cubicBezTo>
                <a:cubicBezTo>
                  <a:pt x="7368760" y="916967"/>
                  <a:pt x="7305359" y="981362"/>
                  <a:pt x="7223362" y="987504"/>
                </a:cubicBezTo>
                <a:cubicBezTo>
                  <a:pt x="6944617" y="974663"/>
                  <a:pt x="6743069" y="966435"/>
                  <a:pt x="6511067" y="987504"/>
                </a:cubicBezTo>
                <a:cubicBezTo>
                  <a:pt x="6279065" y="1008573"/>
                  <a:pt x="6032009" y="974267"/>
                  <a:pt x="5869361" y="987504"/>
                </a:cubicBezTo>
                <a:cubicBezTo>
                  <a:pt x="5706713" y="1000741"/>
                  <a:pt x="5608729" y="999299"/>
                  <a:pt x="5439417" y="987504"/>
                </a:cubicBezTo>
                <a:cubicBezTo>
                  <a:pt x="5270105" y="975709"/>
                  <a:pt x="5094806" y="977663"/>
                  <a:pt x="4938886" y="987504"/>
                </a:cubicBezTo>
                <a:cubicBezTo>
                  <a:pt x="4782966" y="997345"/>
                  <a:pt x="4445174" y="975174"/>
                  <a:pt x="4156003" y="987504"/>
                </a:cubicBezTo>
                <a:cubicBezTo>
                  <a:pt x="3866832" y="999834"/>
                  <a:pt x="3699432" y="983398"/>
                  <a:pt x="3514297" y="987504"/>
                </a:cubicBezTo>
                <a:cubicBezTo>
                  <a:pt x="3329162" y="991610"/>
                  <a:pt x="3240016" y="986941"/>
                  <a:pt x="3013765" y="987504"/>
                </a:cubicBezTo>
                <a:cubicBezTo>
                  <a:pt x="2787514" y="988067"/>
                  <a:pt x="2578753" y="992085"/>
                  <a:pt x="2372058" y="987504"/>
                </a:cubicBezTo>
                <a:cubicBezTo>
                  <a:pt x="2165363" y="982923"/>
                  <a:pt x="2067456" y="996257"/>
                  <a:pt x="1942115" y="987504"/>
                </a:cubicBezTo>
                <a:cubicBezTo>
                  <a:pt x="1816774" y="978751"/>
                  <a:pt x="1636825" y="981181"/>
                  <a:pt x="1512171" y="987504"/>
                </a:cubicBezTo>
                <a:cubicBezTo>
                  <a:pt x="1387517" y="993827"/>
                  <a:pt x="1122260" y="968580"/>
                  <a:pt x="870464" y="987504"/>
                </a:cubicBezTo>
                <a:cubicBezTo>
                  <a:pt x="618668" y="1006428"/>
                  <a:pt x="404684" y="1001690"/>
                  <a:pt x="164587" y="987504"/>
                </a:cubicBezTo>
                <a:cubicBezTo>
                  <a:pt x="73573" y="985108"/>
                  <a:pt x="12728" y="921834"/>
                  <a:pt x="0" y="822917"/>
                </a:cubicBezTo>
                <a:cubicBezTo>
                  <a:pt x="1640" y="659683"/>
                  <a:pt x="19193" y="397769"/>
                  <a:pt x="0" y="164587"/>
                </a:cubicBezTo>
                <a:close/>
              </a:path>
            </a:pathLst>
          </a:custGeom>
          <a:solidFill>
            <a:srgbClr val="DCF4DC">
              <a:alpha val="32000"/>
            </a:srgbClr>
          </a:solidFill>
          <a:ln w="38100">
            <a:solidFill>
              <a:srgbClr val="00206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2600" dirty="0">
                <a:latin typeface="Milliard Book" panose="02010004040101010103" charset="0"/>
              </a:rPr>
              <a:t>Une interaction entre sexe et statut socio-économique </a:t>
            </a:r>
          </a:p>
        </p:txBody>
      </p:sp>
    </p:spTree>
    <p:extLst>
      <p:ext uri="{BB962C8B-B14F-4D97-AF65-F5344CB8AC3E}">
        <p14:creationId xmlns:p14="http://schemas.microsoft.com/office/powerpoint/2010/main" val="2289763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8757C-73DE-A4A1-C960-1704BF2E528E}"/>
              </a:ext>
            </a:extLst>
          </p:cNvPr>
          <p:cNvPicPr>
            <a:picLocks noChangeAspect="1"/>
          </p:cNvPicPr>
          <p:nvPr/>
        </p:nvPicPr>
        <p:blipFill>
          <a:blip r:embed="rId3"/>
          <a:stretch>
            <a:fillRect/>
          </a:stretch>
        </p:blipFill>
        <p:spPr>
          <a:xfrm>
            <a:off x="7413930" y="-6059"/>
            <a:ext cx="1730070" cy="802230"/>
          </a:xfrm>
          <a:prstGeom prst="rect">
            <a:avLst/>
          </a:prstGeom>
        </p:spPr>
      </p:pic>
      <p:sp>
        <p:nvSpPr>
          <p:cNvPr id="2" name="ZoneTexte 5">
            <a:extLst>
              <a:ext uri="{FF2B5EF4-FFF2-40B4-BE49-F238E27FC236}">
                <a16:creationId xmlns:a16="http://schemas.microsoft.com/office/drawing/2014/main" id="{8F086F1A-5C99-6313-4988-76FC182F9264}"/>
              </a:ext>
            </a:extLst>
          </p:cNvPr>
          <p:cNvSpPr txBox="1"/>
          <p:nvPr/>
        </p:nvSpPr>
        <p:spPr>
          <a:xfrm>
            <a:off x="67458" y="180109"/>
            <a:ext cx="4792573" cy="492443"/>
          </a:xfrm>
          <a:prstGeom prst="rect">
            <a:avLst/>
          </a:prstGeom>
          <a:solidFill>
            <a:schemeClr val="accent4">
              <a:lumMod val="20000"/>
              <a:lumOff val="80000"/>
            </a:schemeClr>
          </a:solidFill>
        </p:spPr>
        <p:txBody>
          <a:bodyPr wrap="square" rtlCol="0">
            <a:spAutoFit/>
          </a:bodyPr>
          <a:lstStyle/>
          <a:p>
            <a:r>
              <a:rPr lang="fr-FR" sz="2600" b="1" dirty="0">
                <a:latin typeface="Milliard Book" panose="02010004040101010103" charset="0"/>
              </a:rPr>
              <a:t>L’Education Prioritaire ?</a:t>
            </a:r>
            <a:endParaRPr lang="fr-FR" sz="2600" dirty="0">
              <a:latin typeface="Milliard Book" panose="02010004040101010103" charset="0"/>
            </a:endParaRPr>
          </a:p>
        </p:txBody>
      </p:sp>
      <p:sp>
        <p:nvSpPr>
          <p:cNvPr id="6" name="ZoneTexte 10">
            <a:extLst>
              <a:ext uri="{FF2B5EF4-FFF2-40B4-BE49-F238E27FC236}">
                <a16:creationId xmlns:a16="http://schemas.microsoft.com/office/drawing/2014/main" id="{59CABA3E-7542-A8A8-9B91-B1A7B5478330}"/>
              </a:ext>
            </a:extLst>
          </p:cNvPr>
          <p:cNvSpPr txBox="1"/>
          <p:nvPr/>
        </p:nvSpPr>
        <p:spPr>
          <a:xfrm>
            <a:off x="6948264" y="6453537"/>
            <a:ext cx="2195736" cy="523220"/>
          </a:xfrm>
          <a:prstGeom prst="rect">
            <a:avLst/>
          </a:prstGeom>
          <a:noFill/>
        </p:spPr>
        <p:txBody>
          <a:bodyPr wrap="square" rtlCol="0">
            <a:spAutoFit/>
          </a:bodyPr>
          <a:lstStyle/>
          <a:p>
            <a:pPr algn="ctr"/>
            <a:r>
              <a:rPr lang="fr-FR" sz="1400" b="1" dirty="0">
                <a:latin typeface="Milliard" panose="020B0604020202020204" charset="0"/>
                <a:cs typeface="Milliard" panose="020B0604020202020204" charset="0"/>
              </a:rPr>
              <a:t>Infographie Le monde, 2022</a:t>
            </a:r>
          </a:p>
        </p:txBody>
      </p:sp>
      <p:pic>
        <p:nvPicPr>
          <p:cNvPr id="5" name="Picture 4">
            <a:extLst>
              <a:ext uri="{FF2B5EF4-FFF2-40B4-BE49-F238E27FC236}">
                <a16:creationId xmlns:a16="http://schemas.microsoft.com/office/drawing/2014/main" id="{3BFB598A-8074-093E-A288-42478EE32891}"/>
              </a:ext>
            </a:extLst>
          </p:cNvPr>
          <p:cNvPicPr>
            <a:picLocks noChangeAspect="1"/>
          </p:cNvPicPr>
          <p:nvPr/>
        </p:nvPicPr>
        <p:blipFill>
          <a:blip r:embed="rId4"/>
          <a:stretch>
            <a:fillRect/>
          </a:stretch>
        </p:blipFill>
        <p:spPr>
          <a:xfrm>
            <a:off x="460470" y="919203"/>
            <a:ext cx="8444360" cy="5612335"/>
          </a:xfrm>
          <a:prstGeom prst="rect">
            <a:avLst/>
          </a:prstGeom>
        </p:spPr>
      </p:pic>
    </p:spTree>
    <p:extLst>
      <p:ext uri="{BB962C8B-B14F-4D97-AF65-F5344CB8AC3E}">
        <p14:creationId xmlns:p14="http://schemas.microsoft.com/office/powerpoint/2010/main" val="6041005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8757C-73DE-A4A1-C960-1704BF2E528E}"/>
              </a:ext>
            </a:extLst>
          </p:cNvPr>
          <p:cNvPicPr>
            <a:picLocks noChangeAspect="1"/>
          </p:cNvPicPr>
          <p:nvPr/>
        </p:nvPicPr>
        <p:blipFill>
          <a:blip r:embed="rId3"/>
          <a:stretch>
            <a:fillRect/>
          </a:stretch>
        </p:blipFill>
        <p:spPr>
          <a:xfrm>
            <a:off x="7413930" y="-6059"/>
            <a:ext cx="1730070" cy="802230"/>
          </a:xfrm>
          <a:prstGeom prst="rect">
            <a:avLst/>
          </a:prstGeom>
        </p:spPr>
      </p:pic>
      <p:sp>
        <p:nvSpPr>
          <p:cNvPr id="30" name="ZoneTexte 10">
            <a:extLst>
              <a:ext uri="{FF2B5EF4-FFF2-40B4-BE49-F238E27FC236}">
                <a16:creationId xmlns:a16="http://schemas.microsoft.com/office/drawing/2014/main" id="{BA04A4BF-C9CC-E040-8B0A-2D8A0B984728}"/>
              </a:ext>
            </a:extLst>
          </p:cNvPr>
          <p:cNvSpPr txBox="1"/>
          <p:nvPr/>
        </p:nvSpPr>
        <p:spPr>
          <a:xfrm>
            <a:off x="180890" y="122775"/>
            <a:ext cx="6806255" cy="523220"/>
          </a:xfrm>
          <a:prstGeom prst="rect">
            <a:avLst/>
          </a:prstGeom>
          <a:solidFill>
            <a:schemeClr val="accent5">
              <a:lumMod val="20000"/>
              <a:lumOff val="80000"/>
            </a:schemeClr>
          </a:solidFill>
        </p:spPr>
        <p:txBody>
          <a:bodyPr wrap="square" rtlCol="0">
            <a:spAutoFit/>
          </a:bodyPr>
          <a:lstStyle/>
          <a:p>
            <a:r>
              <a:rPr lang="fr-FR" sz="2800" dirty="0">
                <a:latin typeface="Milliard Book" panose="02010004040101010103" charset="0"/>
              </a:rPr>
              <a:t>L’EPS une discipline tant « à part » ?</a:t>
            </a:r>
            <a:endParaRPr lang="fr-FR" sz="2800" dirty="0">
              <a:latin typeface="Alegreya" panose="00000500000000000000"/>
            </a:endParaRPr>
          </a:p>
        </p:txBody>
      </p:sp>
      <p:sp>
        <p:nvSpPr>
          <p:cNvPr id="2" name="Rectangle 1">
            <a:extLst>
              <a:ext uri="{FF2B5EF4-FFF2-40B4-BE49-F238E27FC236}">
                <a16:creationId xmlns:a16="http://schemas.microsoft.com/office/drawing/2014/main" id="{8019E4FA-F1B8-751E-ABD0-B77C9495A338}"/>
              </a:ext>
            </a:extLst>
          </p:cNvPr>
          <p:cNvSpPr/>
          <p:nvPr/>
        </p:nvSpPr>
        <p:spPr>
          <a:xfrm>
            <a:off x="607675" y="1475702"/>
            <a:ext cx="7996773" cy="42575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i="1" dirty="0">
              <a:solidFill>
                <a:schemeClr val="tx1"/>
              </a:solidFill>
              <a:latin typeface="Milliard" panose="020B0604020202020204"/>
              <a:cs typeface="Times New Roman" panose="02020603050405020304" pitchFamily="18" charset="0"/>
            </a:endParaRPr>
          </a:p>
          <a:p>
            <a:pPr algn="ctr"/>
            <a:endParaRPr lang="fr-FR" sz="2800" i="1" dirty="0">
              <a:solidFill>
                <a:schemeClr val="tx1"/>
              </a:solidFill>
              <a:latin typeface="Milliard" panose="020B0604020202020204"/>
              <a:cs typeface="Times New Roman" panose="02020603050405020304" pitchFamily="18" charset="0"/>
            </a:endParaRPr>
          </a:p>
          <a:p>
            <a:pPr algn="ctr"/>
            <a:r>
              <a:rPr lang="fr-FR" sz="2800" i="1" dirty="0">
                <a:solidFill>
                  <a:schemeClr val="tx1"/>
                </a:solidFill>
                <a:latin typeface="Milliard" panose="020B0604020202020204"/>
                <a:cs typeface="Times New Roman" panose="02020603050405020304" pitchFamily="18" charset="0"/>
              </a:rPr>
              <a:t>« Une dénonciation plus urgente s’impose actuellement : souligner combien les activités</a:t>
            </a:r>
          </a:p>
          <a:p>
            <a:pPr algn="ctr"/>
            <a:r>
              <a:rPr lang="fr-FR" sz="2800" i="1" dirty="0">
                <a:solidFill>
                  <a:schemeClr val="tx1"/>
                </a:solidFill>
                <a:latin typeface="Milliard" panose="020B0604020202020204"/>
                <a:cs typeface="Times New Roman" panose="02020603050405020304" pitchFamily="18" charset="0"/>
              </a:rPr>
              <a:t>physiques et sportives sont encore largement réservées à une élite socio-culturelle,</a:t>
            </a:r>
          </a:p>
          <a:p>
            <a:pPr algn="ctr"/>
            <a:r>
              <a:rPr lang="fr-FR" sz="2800" i="1" dirty="0">
                <a:solidFill>
                  <a:schemeClr val="tx1"/>
                </a:solidFill>
                <a:latin typeface="Milliard" panose="020B0604020202020204"/>
                <a:cs typeface="Times New Roman" panose="02020603050405020304" pitchFamily="18" charset="0"/>
              </a:rPr>
              <a:t>dans la population scolaire comme dans la population totale » </a:t>
            </a:r>
          </a:p>
          <a:p>
            <a:pPr algn="ctr"/>
            <a:r>
              <a:rPr lang="fr-FR" sz="2800" i="1" dirty="0">
                <a:solidFill>
                  <a:schemeClr val="tx1"/>
                </a:solidFill>
                <a:latin typeface="Milliard" panose="020B0604020202020204"/>
                <a:cs typeface="Times New Roman" panose="02020603050405020304" pitchFamily="18" charset="0"/>
              </a:rPr>
              <a:t>(</a:t>
            </a:r>
            <a:r>
              <a:rPr lang="fr-FR" sz="2800" i="1" dirty="0" err="1">
                <a:solidFill>
                  <a:schemeClr val="tx1"/>
                </a:solidFill>
                <a:latin typeface="Milliard" panose="020B0604020202020204"/>
                <a:cs typeface="Times New Roman" panose="02020603050405020304" pitchFamily="18" charset="0"/>
              </a:rPr>
              <a:t>Pujade</a:t>
            </a:r>
            <a:r>
              <a:rPr lang="fr-FR" sz="2800" i="1" dirty="0">
                <a:solidFill>
                  <a:schemeClr val="tx1"/>
                </a:solidFill>
                <a:latin typeface="Milliard" panose="020B0604020202020204"/>
                <a:cs typeface="Times New Roman" panose="02020603050405020304" pitchFamily="18" charset="0"/>
              </a:rPr>
              <a:t>-Renaud, 1977)</a:t>
            </a:r>
          </a:p>
          <a:p>
            <a:pPr algn="ctr"/>
            <a:endParaRPr lang="fr-FR" sz="2200" dirty="0">
              <a:solidFill>
                <a:schemeClr val="tx1"/>
              </a:solidFill>
              <a:latin typeface="Milliard" panose="020B0604020202020204"/>
              <a:cs typeface="Times New Roman" panose="02020603050405020304" pitchFamily="18" charset="0"/>
            </a:endParaRPr>
          </a:p>
          <a:p>
            <a:pPr algn="ctr"/>
            <a:endParaRPr lang="fr-FR" sz="2200" dirty="0">
              <a:solidFill>
                <a:schemeClr val="tx1"/>
              </a:solidFill>
              <a:latin typeface="Milliard Book" panose="02010004040101010103" charset="0"/>
            </a:endParaRPr>
          </a:p>
          <a:p>
            <a:pPr algn="ctr"/>
            <a:endParaRPr lang="fr-FR" sz="2200" dirty="0">
              <a:solidFill>
                <a:schemeClr val="tx1"/>
              </a:solidFill>
              <a:latin typeface="Milliard Book" panose="02010004040101010103" charset="0"/>
            </a:endParaRPr>
          </a:p>
        </p:txBody>
      </p:sp>
    </p:spTree>
    <p:extLst>
      <p:ext uri="{BB962C8B-B14F-4D97-AF65-F5344CB8AC3E}">
        <p14:creationId xmlns:p14="http://schemas.microsoft.com/office/powerpoint/2010/main" val="34436365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8757C-73DE-A4A1-C960-1704BF2E528E}"/>
              </a:ext>
            </a:extLst>
          </p:cNvPr>
          <p:cNvPicPr>
            <a:picLocks noChangeAspect="1"/>
          </p:cNvPicPr>
          <p:nvPr/>
        </p:nvPicPr>
        <p:blipFill>
          <a:blip r:embed="rId3"/>
          <a:stretch>
            <a:fillRect/>
          </a:stretch>
        </p:blipFill>
        <p:spPr>
          <a:xfrm>
            <a:off x="7413930" y="-6059"/>
            <a:ext cx="1730070" cy="802230"/>
          </a:xfrm>
          <a:prstGeom prst="rect">
            <a:avLst/>
          </a:prstGeom>
        </p:spPr>
      </p:pic>
      <p:sp>
        <p:nvSpPr>
          <p:cNvPr id="30" name="ZoneTexte 10">
            <a:extLst>
              <a:ext uri="{FF2B5EF4-FFF2-40B4-BE49-F238E27FC236}">
                <a16:creationId xmlns:a16="http://schemas.microsoft.com/office/drawing/2014/main" id="{BA04A4BF-C9CC-E040-8B0A-2D8A0B984728}"/>
              </a:ext>
            </a:extLst>
          </p:cNvPr>
          <p:cNvSpPr txBox="1"/>
          <p:nvPr/>
        </p:nvSpPr>
        <p:spPr>
          <a:xfrm>
            <a:off x="180890" y="122775"/>
            <a:ext cx="6806255" cy="523220"/>
          </a:xfrm>
          <a:prstGeom prst="rect">
            <a:avLst/>
          </a:prstGeom>
          <a:solidFill>
            <a:schemeClr val="accent5">
              <a:lumMod val="20000"/>
              <a:lumOff val="80000"/>
            </a:schemeClr>
          </a:solidFill>
        </p:spPr>
        <p:txBody>
          <a:bodyPr wrap="square" rtlCol="0">
            <a:spAutoFit/>
          </a:bodyPr>
          <a:lstStyle/>
          <a:p>
            <a:r>
              <a:rPr lang="fr-FR" sz="2800" dirty="0">
                <a:latin typeface="Milliard Book" panose="02010004040101010103" charset="0"/>
              </a:rPr>
              <a:t>Conclusion</a:t>
            </a:r>
            <a:endParaRPr lang="fr-FR" sz="2800" dirty="0">
              <a:latin typeface="Alegreya" panose="00000500000000000000"/>
            </a:endParaRPr>
          </a:p>
        </p:txBody>
      </p:sp>
      <p:sp>
        <p:nvSpPr>
          <p:cNvPr id="2" name="Rectangle 1">
            <a:extLst>
              <a:ext uri="{FF2B5EF4-FFF2-40B4-BE49-F238E27FC236}">
                <a16:creationId xmlns:a16="http://schemas.microsoft.com/office/drawing/2014/main" id="{8019E4FA-F1B8-751E-ABD0-B77C9495A338}"/>
              </a:ext>
            </a:extLst>
          </p:cNvPr>
          <p:cNvSpPr/>
          <p:nvPr/>
        </p:nvSpPr>
        <p:spPr>
          <a:xfrm>
            <a:off x="607675" y="1475702"/>
            <a:ext cx="7996773" cy="42575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i="1" dirty="0">
                <a:solidFill>
                  <a:schemeClr val="tx1"/>
                </a:solidFill>
                <a:latin typeface="Georgia" panose="02040502050405020303" pitchFamily="18" charset="0"/>
              </a:rPr>
              <a:t>Les personnels éducatifs peuvent être tiraillé.es entre une « indifférence aux différences » (Bourdieu, 1979 ; Bourdieu &amp; Passeron, 1964) qui ignorerait les problématiques spécifiques des élèves défavorisé.es et une sur-adaptation à ces différences (Isambert-</a:t>
            </a:r>
            <a:r>
              <a:rPr lang="fr-FR" sz="2400" i="1" dirty="0" err="1">
                <a:solidFill>
                  <a:schemeClr val="tx1"/>
                </a:solidFill>
                <a:latin typeface="Georgia" panose="02040502050405020303" pitchFamily="18" charset="0"/>
              </a:rPr>
              <a:t>Jamati</a:t>
            </a:r>
            <a:r>
              <a:rPr lang="fr-FR" sz="2400" i="1" dirty="0">
                <a:solidFill>
                  <a:schemeClr val="tx1"/>
                </a:solidFill>
                <a:latin typeface="Georgia" panose="02040502050405020303" pitchFamily="18" charset="0"/>
              </a:rPr>
              <a:t>, 1984; </a:t>
            </a:r>
            <a:r>
              <a:rPr lang="fr-FR" sz="2400" i="1" dirty="0" err="1">
                <a:solidFill>
                  <a:schemeClr val="tx1"/>
                </a:solidFill>
                <a:latin typeface="Georgia" panose="02040502050405020303" pitchFamily="18" charset="0"/>
              </a:rPr>
              <a:t>Poggi</a:t>
            </a:r>
            <a:r>
              <a:rPr lang="fr-FR" sz="2400" i="1" dirty="0">
                <a:solidFill>
                  <a:schemeClr val="tx1"/>
                </a:solidFill>
                <a:latin typeface="Georgia" panose="02040502050405020303" pitchFamily="18" charset="0"/>
              </a:rPr>
              <a:t>-Combaz, 2002) qui pourrait éloigner les défavorisé.es d’une culture plus diversifiée ou d’une pédagogie adaptée.</a:t>
            </a:r>
          </a:p>
          <a:p>
            <a:pPr algn="ctr"/>
            <a:endParaRPr lang="fr-FR" sz="2400" dirty="0">
              <a:solidFill>
                <a:schemeClr val="tx1"/>
              </a:solidFill>
              <a:latin typeface="Georgia" panose="02040502050405020303" pitchFamily="18" charset="0"/>
            </a:endParaRPr>
          </a:p>
          <a:p>
            <a:pPr algn="ctr"/>
            <a:endParaRPr lang="fr-FR" sz="2400" dirty="0">
              <a:solidFill>
                <a:schemeClr val="tx1"/>
              </a:solidFill>
              <a:latin typeface="Georgia" panose="02040502050405020303" pitchFamily="18" charset="0"/>
            </a:endParaRPr>
          </a:p>
          <a:p>
            <a:pPr algn="ctr"/>
            <a:endParaRPr lang="fr-FR" sz="2200" dirty="0">
              <a:solidFill>
                <a:schemeClr val="tx1"/>
              </a:solidFill>
              <a:latin typeface="Georgia" panose="02040502050405020303" pitchFamily="18" charset="0"/>
            </a:endParaRPr>
          </a:p>
        </p:txBody>
      </p:sp>
    </p:spTree>
    <p:extLst>
      <p:ext uri="{BB962C8B-B14F-4D97-AF65-F5344CB8AC3E}">
        <p14:creationId xmlns:p14="http://schemas.microsoft.com/office/powerpoint/2010/main" val="19901489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Connecteur droit 28">
            <a:extLst>
              <a:ext uri="{FF2B5EF4-FFF2-40B4-BE49-F238E27FC236}">
                <a16:creationId xmlns:a16="http://schemas.microsoft.com/office/drawing/2014/main" id="{3030B54C-81F7-49A8-AA9A-BC0923D8999E}"/>
              </a:ext>
            </a:extLst>
          </p:cNvPr>
          <p:cNvCxnSpPr>
            <a:cxnSpLocks/>
          </p:cNvCxnSpPr>
          <p:nvPr/>
        </p:nvCxnSpPr>
        <p:spPr>
          <a:xfrm>
            <a:off x="-12470" y="4221088"/>
            <a:ext cx="9144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E264FD5B-3864-414D-BAE9-8E234CC818E9}"/>
              </a:ext>
            </a:extLst>
          </p:cNvPr>
          <p:cNvCxnSpPr>
            <a:cxnSpLocks/>
          </p:cNvCxnSpPr>
          <p:nvPr/>
        </p:nvCxnSpPr>
        <p:spPr>
          <a:xfrm>
            <a:off x="12700" y="1628800"/>
            <a:ext cx="9144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034147D-4EBF-4570-8949-21D3C797D03F}"/>
              </a:ext>
            </a:extLst>
          </p:cNvPr>
          <p:cNvSpPr/>
          <p:nvPr/>
        </p:nvSpPr>
        <p:spPr>
          <a:xfrm>
            <a:off x="979994" y="1710974"/>
            <a:ext cx="7184011" cy="24279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b="1" dirty="0">
                <a:solidFill>
                  <a:schemeClr val="tx1"/>
                </a:solidFill>
                <a:latin typeface="Milliard Book" panose="02010004040101010103" charset="0"/>
              </a:rPr>
              <a:t>Merci pour votre attention !</a:t>
            </a:r>
          </a:p>
        </p:txBody>
      </p:sp>
      <p:pic>
        <p:nvPicPr>
          <p:cNvPr id="1028" name="Picture 4" descr="Laboratoire SENS - Université Grenoble Alpes - Accueil">
            <a:extLst>
              <a:ext uri="{FF2B5EF4-FFF2-40B4-BE49-F238E27FC236}">
                <a16:creationId xmlns:a16="http://schemas.microsoft.com/office/drawing/2014/main" id="{C6F2597B-06DC-421F-7DC5-617924ACED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55" y="-42717"/>
            <a:ext cx="2171700" cy="10858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es inégalités submergent l'école">
            <a:extLst>
              <a:ext uri="{FF2B5EF4-FFF2-40B4-BE49-F238E27FC236}">
                <a16:creationId xmlns:a16="http://schemas.microsoft.com/office/drawing/2014/main" id="{6DBF6572-4FB9-192A-6552-A365DBC354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70" y="4303263"/>
            <a:ext cx="4297276" cy="2554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09460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Connecteur droit 28">
            <a:extLst>
              <a:ext uri="{FF2B5EF4-FFF2-40B4-BE49-F238E27FC236}">
                <a16:creationId xmlns:a16="http://schemas.microsoft.com/office/drawing/2014/main" id="{3030B54C-81F7-49A8-AA9A-BC0923D8999E}"/>
              </a:ext>
            </a:extLst>
          </p:cNvPr>
          <p:cNvCxnSpPr>
            <a:cxnSpLocks/>
          </p:cNvCxnSpPr>
          <p:nvPr/>
        </p:nvCxnSpPr>
        <p:spPr>
          <a:xfrm>
            <a:off x="-12470" y="4221088"/>
            <a:ext cx="9144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E264FD5B-3864-414D-BAE9-8E234CC818E9}"/>
              </a:ext>
            </a:extLst>
          </p:cNvPr>
          <p:cNvCxnSpPr>
            <a:cxnSpLocks/>
          </p:cNvCxnSpPr>
          <p:nvPr/>
        </p:nvCxnSpPr>
        <p:spPr>
          <a:xfrm>
            <a:off x="12700" y="1628800"/>
            <a:ext cx="9144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034147D-4EBF-4570-8949-21D3C797D03F}"/>
              </a:ext>
            </a:extLst>
          </p:cNvPr>
          <p:cNvSpPr/>
          <p:nvPr/>
        </p:nvSpPr>
        <p:spPr>
          <a:xfrm>
            <a:off x="979994" y="1710974"/>
            <a:ext cx="7184011" cy="24279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b="1" dirty="0">
                <a:solidFill>
                  <a:schemeClr val="tx1"/>
                </a:solidFill>
                <a:latin typeface="Milliard Book" panose="02010004040101010103" charset="0"/>
              </a:rPr>
              <a:t>Diapositives supplémentaires</a:t>
            </a:r>
          </a:p>
        </p:txBody>
      </p:sp>
      <p:pic>
        <p:nvPicPr>
          <p:cNvPr id="1028" name="Picture 4" descr="Laboratoire SENS - Université Grenoble Alpes - Accueil">
            <a:extLst>
              <a:ext uri="{FF2B5EF4-FFF2-40B4-BE49-F238E27FC236}">
                <a16:creationId xmlns:a16="http://schemas.microsoft.com/office/drawing/2014/main" id="{C6F2597B-06DC-421F-7DC5-617924ACED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55" y="-42717"/>
            <a:ext cx="2171700" cy="1085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2185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Connecteur droit 28">
            <a:extLst>
              <a:ext uri="{FF2B5EF4-FFF2-40B4-BE49-F238E27FC236}">
                <a16:creationId xmlns:a16="http://schemas.microsoft.com/office/drawing/2014/main" id="{3030B54C-81F7-49A8-AA9A-BC0923D8999E}"/>
              </a:ext>
            </a:extLst>
          </p:cNvPr>
          <p:cNvCxnSpPr>
            <a:cxnSpLocks/>
          </p:cNvCxnSpPr>
          <p:nvPr/>
        </p:nvCxnSpPr>
        <p:spPr>
          <a:xfrm>
            <a:off x="-12470" y="4221088"/>
            <a:ext cx="9144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E264FD5B-3864-414D-BAE9-8E234CC818E9}"/>
              </a:ext>
            </a:extLst>
          </p:cNvPr>
          <p:cNvCxnSpPr>
            <a:cxnSpLocks/>
          </p:cNvCxnSpPr>
          <p:nvPr/>
        </p:nvCxnSpPr>
        <p:spPr>
          <a:xfrm>
            <a:off x="12700" y="1628800"/>
            <a:ext cx="9144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034147D-4EBF-4570-8949-21D3C797D03F}"/>
              </a:ext>
            </a:extLst>
          </p:cNvPr>
          <p:cNvSpPr/>
          <p:nvPr/>
        </p:nvSpPr>
        <p:spPr>
          <a:xfrm>
            <a:off x="979994" y="1710974"/>
            <a:ext cx="7184011" cy="24279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b="1" dirty="0">
                <a:solidFill>
                  <a:schemeClr val="tx1"/>
                </a:solidFill>
                <a:latin typeface="Milliard Book" panose="02010004040101010103" charset="0"/>
              </a:rPr>
              <a:t>Vers l’AS</a:t>
            </a:r>
          </a:p>
        </p:txBody>
      </p:sp>
      <p:pic>
        <p:nvPicPr>
          <p:cNvPr id="1028" name="Picture 4" descr="Laboratoire SENS - Université Grenoble Alpes - Accueil">
            <a:extLst>
              <a:ext uri="{FF2B5EF4-FFF2-40B4-BE49-F238E27FC236}">
                <a16:creationId xmlns:a16="http://schemas.microsoft.com/office/drawing/2014/main" id="{C6F2597B-06DC-421F-7DC5-617924ACED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55" y="-42717"/>
            <a:ext cx="2171700" cy="1085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37332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8757C-73DE-A4A1-C960-1704BF2E528E}"/>
              </a:ext>
            </a:extLst>
          </p:cNvPr>
          <p:cNvPicPr>
            <a:picLocks noChangeAspect="1"/>
          </p:cNvPicPr>
          <p:nvPr/>
        </p:nvPicPr>
        <p:blipFill>
          <a:blip r:embed="rId3"/>
          <a:stretch>
            <a:fillRect/>
          </a:stretch>
        </p:blipFill>
        <p:spPr>
          <a:xfrm>
            <a:off x="7445754" y="-6060"/>
            <a:ext cx="1730070" cy="802230"/>
          </a:xfrm>
          <a:prstGeom prst="rect">
            <a:avLst/>
          </a:prstGeom>
        </p:spPr>
      </p:pic>
      <p:sp>
        <p:nvSpPr>
          <p:cNvPr id="30" name="ZoneTexte 10">
            <a:extLst>
              <a:ext uri="{FF2B5EF4-FFF2-40B4-BE49-F238E27FC236}">
                <a16:creationId xmlns:a16="http://schemas.microsoft.com/office/drawing/2014/main" id="{BA04A4BF-C9CC-E040-8B0A-2D8A0B984728}"/>
              </a:ext>
            </a:extLst>
          </p:cNvPr>
          <p:cNvSpPr txBox="1"/>
          <p:nvPr/>
        </p:nvSpPr>
        <p:spPr>
          <a:xfrm>
            <a:off x="180890" y="122775"/>
            <a:ext cx="7127414" cy="492443"/>
          </a:xfrm>
          <a:prstGeom prst="rect">
            <a:avLst/>
          </a:prstGeom>
          <a:solidFill>
            <a:schemeClr val="accent5">
              <a:lumMod val="20000"/>
              <a:lumOff val="80000"/>
            </a:schemeClr>
          </a:solidFill>
        </p:spPr>
        <p:txBody>
          <a:bodyPr wrap="square" rtlCol="0">
            <a:spAutoFit/>
          </a:bodyPr>
          <a:lstStyle/>
          <a:p>
            <a:pPr lvl="1"/>
            <a:r>
              <a:rPr lang="fr-FR" sz="2600" dirty="0">
                <a:latin typeface="Milliard Book" panose="02010004040101010103" charset="0"/>
              </a:rPr>
              <a:t>Plus de CA4 et 5 en milieu défavorisé</a:t>
            </a:r>
            <a:endParaRPr lang="fr-FR" sz="2600" dirty="0">
              <a:latin typeface="Alegreya" panose="00000500000000000000"/>
            </a:endParaRPr>
          </a:p>
        </p:txBody>
      </p:sp>
      <p:pic>
        <p:nvPicPr>
          <p:cNvPr id="5" name="Picture 4" descr="A graph of different colored squares&#10;&#10;Description automatically generated">
            <a:extLst>
              <a:ext uri="{FF2B5EF4-FFF2-40B4-BE49-F238E27FC236}">
                <a16:creationId xmlns:a16="http://schemas.microsoft.com/office/drawing/2014/main" id="{AC3D88AA-A6B1-EEFC-936B-88F6C6A4E2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767" y="1052736"/>
            <a:ext cx="8068466" cy="4980534"/>
          </a:xfrm>
          <a:prstGeom prst="rect">
            <a:avLst/>
          </a:prstGeom>
        </p:spPr>
      </p:pic>
      <p:sp>
        <p:nvSpPr>
          <p:cNvPr id="10" name="TextBox 9">
            <a:extLst>
              <a:ext uri="{FF2B5EF4-FFF2-40B4-BE49-F238E27FC236}">
                <a16:creationId xmlns:a16="http://schemas.microsoft.com/office/drawing/2014/main" id="{71896CDE-88B0-B04F-16E7-BCB8C7B18E0B}"/>
              </a:ext>
            </a:extLst>
          </p:cNvPr>
          <p:cNvSpPr txBox="1"/>
          <p:nvPr/>
        </p:nvSpPr>
        <p:spPr>
          <a:xfrm>
            <a:off x="7020272" y="6444089"/>
            <a:ext cx="1944216" cy="338554"/>
          </a:xfrm>
          <a:prstGeom prst="rect">
            <a:avLst/>
          </a:prstGeom>
          <a:noFill/>
        </p:spPr>
        <p:txBody>
          <a:bodyPr wrap="square">
            <a:spAutoFit/>
          </a:bodyPr>
          <a:lstStyle/>
          <a:p>
            <a:r>
              <a:rPr lang="fr-FR" sz="1600" b="1" dirty="0">
                <a:solidFill>
                  <a:srgbClr val="000000"/>
                </a:solidFill>
                <a:latin typeface="Times New Roman" panose="02020603050405020304" pitchFamily="18" charset="0"/>
                <a:ea typeface="Calibri" panose="020F0502020204030204" pitchFamily="34" charset="0"/>
              </a:rPr>
              <a:t>S</a:t>
            </a:r>
            <a:r>
              <a:rPr lang="fr-FR" sz="1600" b="1" dirty="0">
                <a:solidFill>
                  <a:srgbClr val="000000"/>
                </a:solidFill>
                <a:effectLst/>
                <a:latin typeface="Times New Roman" panose="02020603050405020304" pitchFamily="18" charset="0"/>
                <a:ea typeface="Calibri" panose="020F0502020204030204" pitchFamily="34" charset="0"/>
              </a:rPr>
              <a:t>ession 2022 + 2023</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712304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0FE02-530B-D037-FAA2-499FE9FFF7B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01DD18F-B3C4-317A-BA81-FB2EE0EB4666}"/>
              </a:ext>
            </a:extLst>
          </p:cNvPr>
          <p:cNvPicPr>
            <a:picLocks noChangeAspect="1"/>
          </p:cNvPicPr>
          <p:nvPr/>
        </p:nvPicPr>
        <p:blipFill>
          <a:blip r:embed="rId3"/>
          <a:stretch>
            <a:fillRect/>
          </a:stretch>
        </p:blipFill>
        <p:spPr>
          <a:xfrm>
            <a:off x="7445754" y="-6060"/>
            <a:ext cx="1730070" cy="802230"/>
          </a:xfrm>
          <a:prstGeom prst="rect">
            <a:avLst/>
          </a:prstGeom>
        </p:spPr>
      </p:pic>
      <p:sp>
        <p:nvSpPr>
          <p:cNvPr id="30" name="ZoneTexte 10">
            <a:extLst>
              <a:ext uri="{FF2B5EF4-FFF2-40B4-BE49-F238E27FC236}">
                <a16:creationId xmlns:a16="http://schemas.microsoft.com/office/drawing/2014/main" id="{96DF8753-61B0-D622-CF5A-ADF6517EF618}"/>
              </a:ext>
            </a:extLst>
          </p:cNvPr>
          <p:cNvSpPr txBox="1"/>
          <p:nvPr/>
        </p:nvSpPr>
        <p:spPr>
          <a:xfrm>
            <a:off x="180890" y="122775"/>
            <a:ext cx="7127414" cy="492443"/>
          </a:xfrm>
          <a:prstGeom prst="rect">
            <a:avLst/>
          </a:prstGeom>
          <a:solidFill>
            <a:schemeClr val="accent5">
              <a:lumMod val="20000"/>
              <a:lumOff val="80000"/>
            </a:schemeClr>
          </a:solidFill>
        </p:spPr>
        <p:txBody>
          <a:bodyPr wrap="square" rtlCol="0">
            <a:spAutoFit/>
          </a:bodyPr>
          <a:lstStyle/>
          <a:p>
            <a:r>
              <a:rPr lang="fr-FR" sz="2600" dirty="0">
                <a:latin typeface="Milliard Book" panose="02010004040101010103" charset="0"/>
              </a:rPr>
              <a:t>AS et IPS au niveau communal</a:t>
            </a:r>
            <a:endParaRPr lang="fr-FR" sz="2600" dirty="0">
              <a:latin typeface="Alegreya" panose="00000500000000000000"/>
            </a:endParaRPr>
          </a:p>
        </p:txBody>
      </p:sp>
      <p:pic>
        <p:nvPicPr>
          <p:cNvPr id="3" name="Image 2" descr="Une image contenant texte, diagramme, Plan, Dessin technique&#10;&#10;Description générée automatiquement">
            <a:extLst>
              <a:ext uri="{FF2B5EF4-FFF2-40B4-BE49-F238E27FC236}">
                <a16:creationId xmlns:a16="http://schemas.microsoft.com/office/drawing/2014/main" id="{001D7C61-712A-B888-FCDF-CFFED7923BD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393" y="1124744"/>
            <a:ext cx="8615213" cy="5315914"/>
          </a:xfrm>
          <a:prstGeom prst="rect">
            <a:avLst/>
          </a:prstGeom>
          <a:noFill/>
          <a:ln>
            <a:noFill/>
          </a:ln>
        </p:spPr>
      </p:pic>
    </p:spTree>
    <p:extLst>
      <p:ext uri="{BB962C8B-B14F-4D97-AF65-F5344CB8AC3E}">
        <p14:creationId xmlns:p14="http://schemas.microsoft.com/office/powerpoint/2010/main" val="6573152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478AF-A6B8-F0FE-DA83-277F8EB4EA8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5E8CBAB-32CD-53FE-43AA-F6E3AB0A7E63}"/>
              </a:ext>
            </a:extLst>
          </p:cNvPr>
          <p:cNvPicPr>
            <a:picLocks noChangeAspect="1"/>
          </p:cNvPicPr>
          <p:nvPr/>
        </p:nvPicPr>
        <p:blipFill>
          <a:blip r:embed="rId3"/>
          <a:stretch>
            <a:fillRect/>
          </a:stretch>
        </p:blipFill>
        <p:spPr>
          <a:xfrm>
            <a:off x="7445754" y="-6060"/>
            <a:ext cx="1730070" cy="802230"/>
          </a:xfrm>
          <a:prstGeom prst="rect">
            <a:avLst/>
          </a:prstGeom>
        </p:spPr>
      </p:pic>
      <p:sp>
        <p:nvSpPr>
          <p:cNvPr id="30" name="ZoneTexte 10">
            <a:extLst>
              <a:ext uri="{FF2B5EF4-FFF2-40B4-BE49-F238E27FC236}">
                <a16:creationId xmlns:a16="http://schemas.microsoft.com/office/drawing/2014/main" id="{B1CF867E-AF9B-DB8E-5B0A-81CA9E684E17}"/>
              </a:ext>
            </a:extLst>
          </p:cNvPr>
          <p:cNvSpPr txBox="1"/>
          <p:nvPr/>
        </p:nvSpPr>
        <p:spPr>
          <a:xfrm>
            <a:off x="180890" y="122775"/>
            <a:ext cx="7127414" cy="492443"/>
          </a:xfrm>
          <a:prstGeom prst="rect">
            <a:avLst/>
          </a:prstGeom>
          <a:solidFill>
            <a:schemeClr val="accent5">
              <a:lumMod val="20000"/>
              <a:lumOff val="80000"/>
            </a:schemeClr>
          </a:solidFill>
        </p:spPr>
        <p:txBody>
          <a:bodyPr wrap="square" rtlCol="0">
            <a:spAutoFit/>
          </a:bodyPr>
          <a:lstStyle/>
          <a:p>
            <a:r>
              <a:rPr lang="fr-FR" sz="2600" dirty="0">
                <a:latin typeface="Milliard Book" panose="02010004040101010103" charset="0"/>
              </a:rPr>
              <a:t>AS et IPS au individuel</a:t>
            </a:r>
            <a:endParaRPr lang="fr-FR" sz="2600" dirty="0">
              <a:latin typeface="Alegreya" panose="00000500000000000000"/>
            </a:endParaRPr>
          </a:p>
        </p:txBody>
      </p:sp>
      <p:pic>
        <p:nvPicPr>
          <p:cNvPr id="2" name="Image 1" descr="Une image contenant texte, capture d’écran, ligne, Tracé&#10;&#10;Description générée automatiquement">
            <a:extLst>
              <a:ext uri="{FF2B5EF4-FFF2-40B4-BE49-F238E27FC236}">
                <a16:creationId xmlns:a16="http://schemas.microsoft.com/office/drawing/2014/main" id="{4A5C611A-95FD-8B5E-E799-CC50927629D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840" y="1157286"/>
            <a:ext cx="8860199" cy="5467139"/>
          </a:xfrm>
          <a:prstGeom prst="rect">
            <a:avLst/>
          </a:prstGeom>
          <a:noFill/>
          <a:ln>
            <a:noFill/>
          </a:ln>
        </p:spPr>
      </p:pic>
    </p:spTree>
    <p:extLst>
      <p:ext uri="{BB962C8B-B14F-4D97-AF65-F5344CB8AC3E}">
        <p14:creationId xmlns:p14="http://schemas.microsoft.com/office/powerpoint/2010/main" val="18084668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452A5FDE-68CD-6F7F-4431-DC3BBB8659CA}"/>
              </a:ext>
            </a:extLst>
          </p:cNvPr>
          <p:cNvGraphicFramePr>
            <a:graphicFrameLocks noGrp="1"/>
          </p:cNvGraphicFramePr>
          <p:nvPr>
            <p:extLst>
              <p:ext uri="{D42A27DB-BD31-4B8C-83A1-F6EECF244321}">
                <p14:modId xmlns:p14="http://schemas.microsoft.com/office/powerpoint/2010/main" val="2230861302"/>
              </p:ext>
            </p:extLst>
          </p:nvPr>
        </p:nvGraphicFramePr>
        <p:xfrm>
          <a:off x="-108520" y="28419"/>
          <a:ext cx="9252515" cy="6722682"/>
        </p:xfrm>
        <a:graphic>
          <a:graphicData uri="http://schemas.openxmlformats.org/drawingml/2006/table">
            <a:tbl>
              <a:tblPr firstRow="1" firstCol="1" bandRow="1">
                <a:tableStyleId>{D7AC3CCA-C797-4891-BE02-D94E43425B78}</a:tableStyleId>
              </a:tblPr>
              <a:tblGrid>
                <a:gridCol w="1414805">
                  <a:extLst>
                    <a:ext uri="{9D8B030D-6E8A-4147-A177-3AD203B41FA5}">
                      <a16:colId xmlns:a16="http://schemas.microsoft.com/office/drawing/2014/main" val="77111605"/>
                    </a:ext>
                  </a:extLst>
                </a:gridCol>
                <a:gridCol w="1306285">
                  <a:extLst>
                    <a:ext uri="{9D8B030D-6E8A-4147-A177-3AD203B41FA5}">
                      <a16:colId xmlns:a16="http://schemas.microsoft.com/office/drawing/2014/main" val="3696786956"/>
                    </a:ext>
                  </a:extLst>
                </a:gridCol>
                <a:gridCol w="1306285">
                  <a:extLst>
                    <a:ext uri="{9D8B030D-6E8A-4147-A177-3AD203B41FA5}">
                      <a16:colId xmlns:a16="http://schemas.microsoft.com/office/drawing/2014/main" val="4030417839"/>
                    </a:ext>
                  </a:extLst>
                </a:gridCol>
                <a:gridCol w="1306285">
                  <a:extLst>
                    <a:ext uri="{9D8B030D-6E8A-4147-A177-3AD203B41FA5}">
                      <a16:colId xmlns:a16="http://schemas.microsoft.com/office/drawing/2014/main" val="2172100932"/>
                    </a:ext>
                  </a:extLst>
                </a:gridCol>
                <a:gridCol w="1306285">
                  <a:extLst>
                    <a:ext uri="{9D8B030D-6E8A-4147-A177-3AD203B41FA5}">
                      <a16:colId xmlns:a16="http://schemas.microsoft.com/office/drawing/2014/main" val="1596989097"/>
                    </a:ext>
                  </a:extLst>
                </a:gridCol>
                <a:gridCol w="1306285">
                  <a:extLst>
                    <a:ext uri="{9D8B030D-6E8A-4147-A177-3AD203B41FA5}">
                      <a16:colId xmlns:a16="http://schemas.microsoft.com/office/drawing/2014/main" val="2691849358"/>
                    </a:ext>
                  </a:extLst>
                </a:gridCol>
                <a:gridCol w="1306285">
                  <a:extLst>
                    <a:ext uri="{9D8B030D-6E8A-4147-A177-3AD203B41FA5}">
                      <a16:colId xmlns:a16="http://schemas.microsoft.com/office/drawing/2014/main" val="2374733102"/>
                    </a:ext>
                  </a:extLst>
                </a:gridCol>
              </a:tblGrid>
              <a:tr h="215951">
                <a:tc gridSpan="7">
                  <a:txBody>
                    <a:bodyPr/>
                    <a:lstStyle/>
                    <a:p>
                      <a:pPr algn="ctr">
                        <a:lnSpc>
                          <a:spcPct val="107000"/>
                        </a:lnSpc>
                        <a:spcAft>
                          <a:spcPts val="800"/>
                        </a:spcAft>
                      </a:pPr>
                      <a:r>
                        <a:rPr lang="fr-FR" sz="1200" kern="0" dirty="0">
                          <a:effectLst/>
                        </a:rPr>
                        <a:t>Table X. Statistiques Descriptives programmation baccalauréat</a:t>
                      </a:r>
                      <a:endParaRPr lang="fr-FR"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21119" marB="25343" anchor="ct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660917684"/>
                  </a:ext>
                </a:extLst>
              </a:tr>
              <a:tr h="396924">
                <a:tc>
                  <a:txBody>
                    <a:bodyPr/>
                    <a:lstStyle/>
                    <a:p>
                      <a:pPr>
                        <a:lnSpc>
                          <a:spcPct val="107000"/>
                        </a:lnSpc>
                        <a:spcAft>
                          <a:spcPts val="800"/>
                        </a:spcAft>
                      </a:pPr>
                      <a:r>
                        <a:rPr lang="fr-FR" sz="1200" kern="0">
                          <a:effectLst/>
                        </a:rPr>
                        <a:t>Variable</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21119" marB="25343" anchor="b"/>
                </a:tc>
                <a:tc>
                  <a:txBody>
                    <a:bodyPr/>
                    <a:lstStyle/>
                    <a:p>
                      <a:pPr algn="ctr">
                        <a:lnSpc>
                          <a:spcPct val="107000"/>
                        </a:lnSpc>
                        <a:spcAft>
                          <a:spcPts val="800"/>
                        </a:spcAft>
                      </a:pPr>
                      <a:r>
                        <a:rPr lang="fr-FR" sz="1200" kern="0">
                          <a:effectLst/>
                        </a:rPr>
                        <a:t>Overall, N = 647</a:t>
                      </a:r>
                      <a:r>
                        <a:rPr lang="fr-FR" sz="1200" kern="0" baseline="30000">
                          <a:effectLst/>
                        </a:rPr>
                        <a:t>1</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21119" marB="25343" anchor="b"/>
                </a:tc>
                <a:tc>
                  <a:txBody>
                    <a:bodyPr/>
                    <a:lstStyle/>
                    <a:p>
                      <a:pPr algn="ctr">
                        <a:lnSpc>
                          <a:spcPct val="107000"/>
                        </a:lnSpc>
                        <a:spcAft>
                          <a:spcPts val="800"/>
                        </a:spcAft>
                      </a:pPr>
                      <a:r>
                        <a:rPr lang="fr-FR" sz="1200" kern="0">
                          <a:effectLst/>
                        </a:rPr>
                        <a:t>Montpellier, N = 109</a:t>
                      </a:r>
                      <a:r>
                        <a:rPr lang="fr-FR" sz="1200" kern="0" baseline="30000">
                          <a:effectLst/>
                        </a:rPr>
                        <a:t>1</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21119" marB="25343" anchor="b"/>
                </a:tc>
                <a:tc>
                  <a:txBody>
                    <a:bodyPr/>
                    <a:lstStyle/>
                    <a:p>
                      <a:pPr algn="ctr">
                        <a:lnSpc>
                          <a:spcPct val="107000"/>
                        </a:lnSpc>
                        <a:spcAft>
                          <a:spcPts val="800"/>
                        </a:spcAft>
                      </a:pPr>
                      <a:r>
                        <a:rPr lang="fr-FR" sz="1200" kern="0">
                          <a:effectLst/>
                        </a:rPr>
                        <a:t>Reims, N = 86</a:t>
                      </a:r>
                      <a:r>
                        <a:rPr lang="fr-FR" sz="1200" kern="0" baseline="30000">
                          <a:effectLst/>
                        </a:rPr>
                        <a:t>1</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21119" marB="25343" anchor="b"/>
                </a:tc>
                <a:tc>
                  <a:txBody>
                    <a:bodyPr/>
                    <a:lstStyle/>
                    <a:p>
                      <a:pPr algn="ctr">
                        <a:lnSpc>
                          <a:spcPct val="107000"/>
                        </a:lnSpc>
                        <a:spcAft>
                          <a:spcPts val="800"/>
                        </a:spcAft>
                      </a:pPr>
                      <a:r>
                        <a:rPr lang="fr-FR" sz="1200" kern="0">
                          <a:effectLst/>
                        </a:rPr>
                        <a:t>Rennes, N = 118</a:t>
                      </a:r>
                      <a:r>
                        <a:rPr lang="fr-FR" sz="1200" kern="0" baseline="30000">
                          <a:effectLst/>
                        </a:rPr>
                        <a:t>1</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21119" marB="25343" anchor="b"/>
                </a:tc>
                <a:tc>
                  <a:txBody>
                    <a:bodyPr/>
                    <a:lstStyle/>
                    <a:p>
                      <a:pPr algn="ctr">
                        <a:lnSpc>
                          <a:spcPct val="107000"/>
                        </a:lnSpc>
                        <a:spcAft>
                          <a:spcPts val="800"/>
                        </a:spcAft>
                      </a:pPr>
                      <a:r>
                        <a:rPr lang="fr-FR" sz="1200" kern="0">
                          <a:effectLst/>
                        </a:rPr>
                        <a:t>Strasbourg, N = 67</a:t>
                      </a:r>
                      <a:r>
                        <a:rPr lang="fr-FR" sz="1200" kern="0" baseline="30000">
                          <a:effectLst/>
                        </a:rPr>
                        <a:t>1</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21119" marB="25343" anchor="b"/>
                </a:tc>
                <a:tc>
                  <a:txBody>
                    <a:bodyPr/>
                    <a:lstStyle/>
                    <a:p>
                      <a:pPr algn="ctr">
                        <a:lnSpc>
                          <a:spcPct val="107000"/>
                        </a:lnSpc>
                        <a:spcAft>
                          <a:spcPts val="800"/>
                        </a:spcAft>
                      </a:pPr>
                      <a:r>
                        <a:rPr lang="fr-FR" sz="1200" kern="0">
                          <a:effectLst/>
                        </a:rPr>
                        <a:t>Versailles, N = 267</a:t>
                      </a:r>
                      <a:r>
                        <a:rPr lang="fr-FR" sz="1200" kern="0" baseline="30000">
                          <a:effectLst/>
                        </a:rPr>
                        <a:t>1</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21119" marB="25343" anchor="b"/>
                </a:tc>
                <a:extLst>
                  <a:ext uri="{0D108BD9-81ED-4DB2-BD59-A6C34878D82A}">
                    <a16:rowId xmlns:a16="http://schemas.microsoft.com/office/drawing/2014/main" val="1475857614"/>
                  </a:ext>
                </a:extLst>
              </a:tr>
              <a:tr h="597427">
                <a:tc>
                  <a:txBody>
                    <a:bodyPr/>
                    <a:lstStyle/>
                    <a:p>
                      <a:pPr marL="95250" marR="95250">
                        <a:lnSpc>
                          <a:spcPct val="107000"/>
                        </a:lnSpc>
                        <a:spcBef>
                          <a:spcPts val="750"/>
                        </a:spcBef>
                        <a:spcAft>
                          <a:spcPts val="750"/>
                        </a:spcAft>
                      </a:pPr>
                      <a:r>
                        <a:rPr lang="fr-FR" sz="1200" kern="0" dirty="0">
                          <a:effectLst/>
                        </a:rPr>
                        <a:t>Indice de Position Sociale (IPS)</a:t>
                      </a:r>
                      <a:endParaRPr lang="fr-FR"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dirty="0">
                          <a:effectLst/>
                        </a:rPr>
                        <a:t>111 (19)</a:t>
                      </a:r>
                      <a:endParaRPr lang="fr-FR"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104 (15)</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99 (15)</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115 (11)</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112 (14)</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115 (22)</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extLst>
                  <a:ext uri="{0D108BD9-81ED-4DB2-BD59-A6C34878D82A}">
                    <a16:rowId xmlns:a16="http://schemas.microsoft.com/office/drawing/2014/main" val="2374459336"/>
                  </a:ext>
                </a:extLst>
              </a:tr>
              <a:tr h="416454">
                <a:tc>
                  <a:txBody>
                    <a:bodyPr/>
                    <a:lstStyle/>
                    <a:p>
                      <a:pPr marL="95250" marR="95250">
                        <a:lnSpc>
                          <a:spcPct val="107000"/>
                        </a:lnSpc>
                        <a:spcBef>
                          <a:spcPts val="750"/>
                        </a:spcBef>
                        <a:spcAft>
                          <a:spcPts val="750"/>
                        </a:spcAft>
                      </a:pPr>
                      <a:r>
                        <a:rPr lang="fr-FR" sz="1200" kern="0">
                          <a:effectLst/>
                        </a:rPr>
                        <a:t>Taux de boursier</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dirty="0">
                          <a:effectLst/>
                        </a:rPr>
                        <a:t>0.23 (0.14)</a:t>
                      </a:r>
                      <a:endParaRPr lang="fr-FR"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0.33 (0.13)</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0.28 (0.13)</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0.17 (0.08)</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0.20 (0.12)</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0.21 (0.14)</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extLst>
                  <a:ext uri="{0D108BD9-81ED-4DB2-BD59-A6C34878D82A}">
                    <a16:rowId xmlns:a16="http://schemas.microsoft.com/office/drawing/2014/main" val="1847595631"/>
                  </a:ext>
                </a:extLst>
              </a:tr>
              <a:tr h="416454">
                <a:tc>
                  <a:txBody>
                    <a:bodyPr/>
                    <a:lstStyle/>
                    <a:p>
                      <a:pPr marL="95250" marR="95250">
                        <a:lnSpc>
                          <a:spcPct val="107000"/>
                        </a:lnSpc>
                        <a:spcBef>
                          <a:spcPts val="750"/>
                        </a:spcBef>
                        <a:spcAft>
                          <a:spcPts val="750"/>
                        </a:spcAft>
                      </a:pPr>
                      <a:r>
                        <a:rPr lang="fr-FR" sz="1200" kern="0">
                          <a:effectLst/>
                        </a:rPr>
                        <a:t>Pourcentage CA1</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dirty="0">
                          <a:effectLst/>
                        </a:rPr>
                        <a:t>24 (11)</a:t>
                      </a:r>
                      <a:endParaRPr lang="fr-FR"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26 (8)</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23 (17)</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27 (9)</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24 (10)</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23 (10)</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extLst>
                  <a:ext uri="{0D108BD9-81ED-4DB2-BD59-A6C34878D82A}">
                    <a16:rowId xmlns:a16="http://schemas.microsoft.com/office/drawing/2014/main" val="3584327876"/>
                  </a:ext>
                </a:extLst>
              </a:tr>
              <a:tr h="416454">
                <a:tc>
                  <a:txBody>
                    <a:bodyPr/>
                    <a:lstStyle/>
                    <a:p>
                      <a:pPr marL="95250" marR="95250">
                        <a:lnSpc>
                          <a:spcPct val="107000"/>
                        </a:lnSpc>
                        <a:spcBef>
                          <a:spcPts val="750"/>
                        </a:spcBef>
                        <a:spcAft>
                          <a:spcPts val="750"/>
                        </a:spcAft>
                      </a:pPr>
                      <a:r>
                        <a:rPr lang="fr-FR" sz="1200" kern="0">
                          <a:effectLst/>
                        </a:rPr>
                        <a:t>Pourcentage CA2</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dirty="0">
                          <a:effectLst/>
                        </a:rPr>
                        <a:t>11 (11)</a:t>
                      </a:r>
                      <a:endParaRPr lang="fr-FR"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11 (12)</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12 (12)</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11 (11)</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12 (12)</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10 (11)</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extLst>
                  <a:ext uri="{0D108BD9-81ED-4DB2-BD59-A6C34878D82A}">
                    <a16:rowId xmlns:a16="http://schemas.microsoft.com/office/drawing/2014/main" val="1973481702"/>
                  </a:ext>
                </a:extLst>
              </a:tr>
              <a:tr h="416454">
                <a:tc>
                  <a:txBody>
                    <a:bodyPr/>
                    <a:lstStyle/>
                    <a:p>
                      <a:pPr marL="95250" marR="95250">
                        <a:lnSpc>
                          <a:spcPct val="107000"/>
                        </a:lnSpc>
                        <a:spcBef>
                          <a:spcPts val="750"/>
                        </a:spcBef>
                        <a:spcAft>
                          <a:spcPts val="750"/>
                        </a:spcAft>
                      </a:pPr>
                      <a:r>
                        <a:rPr lang="fr-FR" sz="1200" kern="0">
                          <a:effectLst/>
                        </a:rPr>
                        <a:t>Pourcentage CA3</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dirty="0">
                          <a:effectLst/>
                        </a:rPr>
                        <a:t>8 (9)</a:t>
                      </a:r>
                      <a:endParaRPr lang="fr-FR"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6 (8)</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7 (10)</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4 (8)</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6 (8)</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11 (10)</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extLst>
                  <a:ext uri="{0D108BD9-81ED-4DB2-BD59-A6C34878D82A}">
                    <a16:rowId xmlns:a16="http://schemas.microsoft.com/office/drawing/2014/main" val="2816606849"/>
                  </a:ext>
                </a:extLst>
              </a:tr>
              <a:tr h="416454">
                <a:tc>
                  <a:txBody>
                    <a:bodyPr/>
                    <a:lstStyle/>
                    <a:p>
                      <a:pPr marL="95250" marR="95250">
                        <a:lnSpc>
                          <a:spcPct val="107000"/>
                        </a:lnSpc>
                        <a:spcBef>
                          <a:spcPts val="750"/>
                        </a:spcBef>
                        <a:spcAft>
                          <a:spcPts val="750"/>
                        </a:spcAft>
                      </a:pPr>
                      <a:r>
                        <a:rPr lang="fr-FR" sz="1200" kern="0">
                          <a:effectLst/>
                        </a:rPr>
                        <a:t>Pourcentage CA4</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dirty="0">
                          <a:effectLst/>
                        </a:rPr>
                        <a:t>31.8 (5.6)</a:t>
                      </a:r>
                      <a:endParaRPr lang="fr-FR"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dirty="0">
                          <a:effectLst/>
                        </a:rPr>
                        <a:t>31.6 (4.4)</a:t>
                      </a:r>
                      <a:endParaRPr lang="fr-FR"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32.6 (7.2)</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34.1 (6.5)</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32.0 (3.8)</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30.6 (5.1)</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extLst>
                  <a:ext uri="{0D108BD9-81ED-4DB2-BD59-A6C34878D82A}">
                    <a16:rowId xmlns:a16="http://schemas.microsoft.com/office/drawing/2014/main" val="518523798"/>
                  </a:ext>
                </a:extLst>
              </a:tr>
              <a:tr h="416454">
                <a:tc>
                  <a:txBody>
                    <a:bodyPr/>
                    <a:lstStyle/>
                    <a:p>
                      <a:pPr marL="95250" marR="95250">
                        <a:lnSpc>
                          <a:spcPct val="107000"/>
                        </a:lnSpc>
                        <a:spcBef>
                          <a:spcPts val="750"/>
                        </a:spcBef>
                        <a:spcAft>
                          <a:spcPts val="750"/>
                        </a:spcAft>
                      </a:pPr>
                      <a:r>
                        <a:rPr lang="fr-FR" sz="1200" kern="0">
                          <a:effectLst/>
                        </a:rPr>
                        <a:t>Pourcentage CA5</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dirty="0">
                          <a:effectLst/>
                        </a:rPr>
                        <a:t>25 (11)</a:t>
                      </a:r>
                      <a:endParaRPr lang="fr-FR"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26 (10)</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26 (13)</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23 (13)</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26 (9)</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26 (10)</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extLst>
                  <a:ext uri="{0D108BD9-81ED-4DB2-BD59-A6C34878D82A}">
                    <a16:rowId xmlns:a16="http://schemas.microsoft.com/office/drawing/2014/main" val="4242976949"/>
                  </a:ext>
                </a:extLst>
              </a:tr>
              <a:tr h="235481">
                <a:tc>
                  <a:txBody>
                    <a:bodyPr/>
                    <a:lstStyle/>
                    <a:p>
                      <a:pPr marL="95250" marR="95250">
                        <a:lnSpc>
                          <a:spcPct val="107000"/>
                        </a:lnSpc>
                        <a:spcBef>
                          <a:spcPts val="750"/>
                        </a:spcBef>
                        <a:spcAft>
                          <a:spcPts val="750"/>
                        </a:spcAft>
                      </a:pPr>
                      <a:r>
                        <a:rPr lang="fr-FR" sz="1200" kern="0">
                          <a:effectLst/>
                        </a:rPr>
                        <a:t>Secteur</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a:lnSpc>
                          <a:spcPct val="107000"/>
                        </a:lnSpc>
                      </a:pPr>
                      <a:endParaRPr lang="fr-FR" sz="1200" kern="100">
                        <a:effectLst/>
                        <a:latin typeface="Calibri" panose="020F0502020204030204" pitchFamily="34" charset="0"/>
                        <a:cs typeface="Times New Roman" panose="02020603050405020304" pitchFamily="18" charset="0"/>
                      </a:endParaRPr>
                    </a:p>
                  </a:txBody>
                  <a:tcPr marL="21119" marR="21119" marT="33791" marB="33791" anchor="ctr"/>
                </a:tc>
                <a:tc>
                  <a:txBody>
                    <a:bodyPr/>
                    <a:lstStyle/>
                    <a:p>
                      <a:pPr>
                        <a:lnSpc>
                          <a:spcPct val="107000"/>
                        </a:lnSpc>
                      </a:pPr>
                      <a:endParaRPr lang="fr-FR" sz="1200" kern="100">
                        <a:effectLst/>
                        <a:latin typeface="Calibri" panose="020F0502020204030204" pitchFamily="34" charset="0"/>
                        <a:cs typeface="Times New Roman" panose="02020603050405020304" pitchFamily="18" charset="0"/>
                      </a:endParaRPr>
                    </a:p>
                  </a:txBody>
                  <a:tcPr marL="21119" marR="21119" marT="33791" marB="33791" anchor="ctr"/>
                </a:tc>
                <a:tc>
                  <a:txBody>
                    <a:bodyPr/>
                    <a:lstStyle/>
                    <a:p>
                      <a:pPr>
                        <a:lnSpc>
                          <a:spcPct val="107000"/>
                        </a:lnSpc>
                      </a:pPr>
                      <a:endParaRPr lang="fr-FR" sz="1200" kern="100">
                        <a:effectLst/>
                        <a:latin typeface="Calibri" panose="020F0502020204030204" pitchFamily="34" charset="0"/>
                        <a:cs typeface="Times New Roman" panose="02020603050405020304" pitchFamily="18" charset="0"/>
                      </a:endParaRPr>
                    </a:p>
                  </a:txBody>
                  <a:tcPr marL="21119" marR="21119" marT="33791" marB="33791" anchor="ctr"/>
                </a:tc>
                <a:tc>
                  <a:txBody>
                    <a:bodyPr/>
                    <a:lstStyle/>
                    <a:p>
                      <a:pPr>
                        <a:lnSpc>
                          <a:spcPct val="107000"/>
                        </a:lnSpc>
                      </a:pPr>
                      <a:endParaRPr lang="fr-FR" sz="1200" kern="100">
                        <a:effectLst/>
                        <a:latin typeface="Calibri" panose="020F0502020204030204" pitchFamily="34" charset="0"/>
                        <a:cs typeface="Times New Roman" panose="02020603050405020304" pitchFamily="18" charset="0"/>
                      </a:endParaRPr>
                    </a:p>
                  </a:txBody>
                  <a:tcPr marL="21119" marR="21119" marT="33791" marB="33791" anchor="ctr"/>
                </a:tc>
                <a:tc>
                  <a:txBody>
                    <a:bodyPr/>
                    <a:lstStyle/>
                    <a:p>
                      <a:pPr>
                        <a:lnSpc>
                          <a:spcPct val="107000"/>
                        </a:lnSpc>
                      </a:pPr>
                      <a:endParaRPr lang="fr-FR" sz="1200" kern="100">
                        <a:effectLst/>
                        <a:latin typeface="Calibri" panose="020F0502020204030204" pitchFamily="34" charset="0"/>
                        <a:cs typeface="Times New Roman" panose="02020603050405020304" pitchFamily="18" charset="0"/>
                      </a:endParaRPr>
                    </a:p>
                  </a:txBody>
                  <a:tcPr marL="21119" marR="21119" marT="33791" marB="33791" anchor="ctr"/>
                </a:tc>
                <a:tc>
                  <a:txBody>
                    <a:bodyPr/>
                    <a:lstStyle/>
                    <a:p>
                      <a:pPr>
                        <a:lnSpc>
                          <a:spcPct val="107000"/>
                        </a:lnSpc>
                      </a:pPr>
                      <a:endParaRPr lang="fr-FR" sz="1200" kern="100">
                        <a:effectLst/>
                        <a:latin typeface="Calibri" panose="020F0502020204030204" pitchFamily="34" charset="0"/>
                        <a:cs typeface="Times New Roman" panose="02020603050405020304" pitchFamily="18" charset="0"/>
                      </a:endParaRPr>
                    </a:p>
                  </a:txBody>
                  <a:tcPr marL="21119" marR="21119" marT="33791" marB="33791" anchor="ctr"/>
                </a:tc>
                <a:extLst>
                  <a:ext uri="{0D108BD9-81ED-4DB2-BD59-A6C34878D82A}">
                    <a16:rowId xmlns:a16="http://schemas.microsoft.com/office/drawing/2014/main" val="4045050426"/>
                  </a:ext>
                </a:extLst>
              </a:tr>
              <a:tr h="416454">
                <a:tc>
                  <a:txBody>
                    <a:bodyPr/>
                    <a:lstStyle/>
                    <a:p>
                      <a:pPr marL="95250" marR="95250">
                        <a:lnSpc>
                          <a:spcPct val="107000"/>
                        </a:lnSpc>
                        <a:spcBef>
                          <a:spcPts val="750"/>
                        </a:spcBef>
                        <a:spcAft>
                          <a:spcPts val="750"/>
                        </a:spcAft>
                      </a:pPr>
                      <a:r>
                        <a:rPr lang="fr-FR" sz="1200" kern="0">
                          <a:effectLst/>
                        </a:rPr>
                        <a:t>    privé sous contrat</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207 / 647 (32%)</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34 / 109 (31%)</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22 / 86 (26%)</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57 / 118 (48%)</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18 / 67 (27%)</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76 / 267 (28%)</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extLst>
                  <a:ext uri="{0D108BD9-81ED-4DB2-BD59-A6C34878D82A}">
                    <a16:rowId xmlns:a16="http://schemas.microsoft.com/office/drawing/2014/main" val="1610879581"/>
                  </a:ext>
                </a:extLst>
              </a:tr>
              <a:tr h="313929">
                <a:tc>
                  <a:txBody>
                    <a:bodyPr/>
                    <a:lstStyle/>
                    <a:p>
                      <a:pPr marL="95250" marR="95250">
                        <a:lnSpc>
                          <a:spcPct val="107000"/>
                        </a:lnSpc>
                        <a:spcBef>
                          <a:spcPts val="750"/>
                        </a:spcBef>
                        <a:spcAft>
                          <a:spcPts val="750"/>
                        </a:spcAft>
                      </a:pPr>
                      <a:r>
                        <a:rPr lang="fr-FR" sz="1200" kern="0">
                          <a:effectLst/>
                        </a:rPr>
                        <a:t>    public</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440 / 647 (68%)</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75 / 109 (69%)</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64 / 86 (74%)</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61 / 118 (52%)</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49 / 67 (73%)</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191 / 267 (72%)</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extLst>
                  <a:ext uri="{0D108BD9-81ED-4DB2-BD59-A6C34878D82A}">
                    <a16:rowId xmlns:a16="http://schemas.microsoft.com/office/drawing/2014/main" val="3093170223"/>
                  </a:ext>
                </a:extLst>
              </a:tr>
              <a:tr h="235481">
                <a:tc>
                  <a:txBody>
                    <a:bodyPr/>
                    <a:lstStyle/>
                    <a:p>
                      <a:pPr marL="95250" marR="95250">
                        <a:lnSpc>
                          <a:spcPct val="107000"/>
                        </a:lnSpc>
                        <a:spcBef>
                          <a:spcPts val="750"/>
                        </a:spcBef>
                        <a:spcAft>
                          <a:spcPts val="750"/>
                        </a:spcAft>
                      </a:pPr>
                      <a:r>
                        <a:rPr lang="fr-FR" sz="1200" kern="0">
                          <a:effectLst/>
                        </a:rPr>
                        <a:t>Effectif moyen</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779 (447)</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862 (554)</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628 (370)</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777 (381)</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754 (409)</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800 (448)</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extLst>
                  <a:ext uri="{0D108BD9-81ED-4DB2-BD59-A6C34878D82A}">
                    <a16:rowId xmlns:a16="http://schemas.microsoft.com/office/drawing/2014/main" val="3447210270"/>
                  </a:ext>
                </a:extLst>
              </a:tr>
              <a:tr h="235481">
                <a:tc>
                  <a:txBody>
                    <a:bodyPr/>
                    <a:lstStyle/>
                    <a:p>
                      <a:pPr marL="95250" marR="95250">
                        <a:lnSpc>
                          <a:spcPct val="107000"/>
                        </a:lnSpc>
                        <a:spcBef>
                          <a:spcPts val="750"/>
                        </a:spcBef>
                        <a:spcAft>
                          <a:spcPts val="750"/>
                        </a:spcAft>
                      </a:pPr>
                      <a:r>
                        <a:rPr lang="fr-FR" sz="1200" kern="0">
                          <a:effectLst/>
                        </a:rPr>
                        <a:t>Filiere</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a:lnSpc>
                          <a:spcPct val="107000"/>
                        </a:lnSpc>
                      </a:pPr>
                      <a:endParaRPr lang="fr-FR" sz="1200" kern="100">
                        <a:effectLst/>
                        <a:latin typeface="Calibri" panose="020F0502020204030204" pitchFamily="34" charset="0"/>
                        <a:cs typeface="Times New Roman" panose="02020603050405020304" pitchFamily="18" charset="0"/>
                      </a:endParaRPr>
                    </a:p>
                  </a:txBody>
                  <a:tcPr marL="21119" marR="21119" marT="33791" marB="33791" anchor="ctr"/>
                </a:tc>
                <a:tc>
                  <a:txBody>
                    <a:bodyPr/>
                    <a:lstStyle/>
                    <a:p>
                      <a:pPr>
                        <a:lnSpc>
                          <a:spcPct val="107000"/>
                        </a:lnSpc>
                      </a:pPr>
                      <a:endParaRPr lang="fr-FR" sz="1200" kern="100">
                        <a:effectLst/>
                        <a:latin typeface="Calibri" panose="020F0502020204030204" pitchFamily="34" charset="0"/>
                        <a:cs typeface="Times New Roman" panose="02020603050405020304" pitchFamily="18" charset="0"/>
                      </a:endParaRPr>
                    </a:p>
                  </a:txBody>
                  <a:tcPr marL="21119" marR="21119" marT="33791" marB="33791" anchor="ctr"/>
                </a:tc>
                <a:tc>
                  <a:txBody>
                    <a:bodyPr/>
                    <a:lstStyle/>
                    <a:p>
                      <a:pPr>
                        <a:lnSpc>
                          <a:spcPct val="107000"/>
                        </a:lnSpc>
                      </a:pPr>
                      <a:endParaRPr lang="fr-FR" sz="1200" kern="100">
                        <a:effectLst/>
                        <a:latin typeface="Calibri" panose="020F0502020204030204" pitchFamily="34" charset="0"/>
                        <a:cs typeface="Times New Roman" panose="02020603050405020304" pitchFamily="18" charset="0"/>
                      </a:endParaRPr>
                    </a:p>
                  </a:txBody>
                  <a:tcPr marL="21119" marR="21119" marT="33791" marB="33791" anchor="ctr"/>
                </a:tc>
                <a:tc>
                  <a:txBody>
                    <a:bodyPr/>
                    <a:lstStyle/>
                    <a:p>
                      <a:pPr>
                        <a:lnSpc>
                          <a:spcPct val="107000"/>
                        </a:lnSpc>
                      </a:pPr>
                      <a:endParaRPr lang="fr-FR" sz="1200" kern="100">
                        <a:effectLst/>
                        <a:latin typeface="Calibri" panose="020F0502020204030204" pitchFamily="34" charset="0"/>
                        <a:cs typeface="Times New Roman" panose="02020603050405020304" pitchFamily="18" charset="0"/>
                      </a:endParaRPr>
                    </a:p>
                  </a:txBody>
                  <a:tcPr marL="21119" marR="21119" marT="33791" marB="33791" anchor="ctr"/>
                </a:tc>
                <a:tc>
                  <a:txBody>
                    <a:bodyPr/>
                    <a:lstStyle/>
                    <a:p>
                      <a:pPr>
                        <a:lnSpc>
                          <a:spcPct val="107000"/>
                        </a:lnSpc>
                      </a:pPr>
                      <a:endParaRPr lang="fr-FR" sz="1200" kern="100">
                        <a:effectLst/>
                        <a:latin typeface="Calibri" panose="020F0502020204030204" pitchFamily="34" charset="0"/>
                        <a:cs typeface="Times New Roman" panose="02020603050405020304" pitchFamily="18" charset="0"/>
                      </a:endParaRPr>
                    </a:p>
                  </a:txBody>
                  <a:tcPr marL="21119" marR="21119" marT="33791" marB="33791" anchor="ctr"/>
                </a:tc>
                <a:tc>
                  <a:txBody>
                    <a:bodyPr/>
                    <a:lstStyle/>
                    <a:p>
                      <a:pPr>
                        <a:lnSpc>
                          <a:spcPct val="107000"/>
                        </a:lnSpc>
                      </a:pPr>
                      <a:endParaRPr lang="fr-FR" sz="1200" kern="100">
                        <a:effectLst/>
                        <a:latin typeface="Calibri" panose="020F0502020204030204" pitchFamily="34" charset="0"/>
                        <a:cs typeface="Times New Roman" panose="02020603050405020304" pitchFamily="18" charset="0"/>
                      </a:endParaRPr>
                    </a:p>
                  </a:txBody>
                  <a:tcPr marL="21119" marR="21119" marT="33791" marB="33791" anchor="ctr"/>
                </a:tc>
                <a:extLst>
                  <a:ext uri="{0D108BD9-81ED-4DB2-BD59-A6C34878D82A}">
                    <a16:rowId xmlns:a16="http://schemas.microsoft.com/office/drawing/2014/main" val="3321892071"/>
                  </a:ext>
                </a:extLst>
              </a:tr>
              <a:tr h="313929">
                <a:tc>
                  <a:txBody>
                    <a:bodyPr/>
                    <a:lstStyle/>
                    <a:p>
                      <a:pPr marL="95250" marR="95250">
                        <a:lnSpc>
                          <a:spcPct val="107000"/>
                        </a:lnSpc>
                        <a:spcBef>
                          <a:spcPts val="750"/>
                        </a:spcBef>
                        <a:spcAft>
                          <a:spcPts val="750"/>
                        </a:spcAft>
                      </a:pPr>
                      <a:r>
                        <a:rPr lang="fr-FR" sz="1200" kern="0">
                          <a:effectLst/>
                        </a:rPr>
                        <a:t>    LGT</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309 / 647 (48%)</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32 / 109 (29%)</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31 / 86 (36%)</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83 / 118 (70%)</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43 / 67 (64%)</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120 / 267 (45%)</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extLst>
                  <a:ext uri="{0D108BD9-81ED-4DB2-BD59-A6C34878D82A}">
                    <a16:rowId xmlns:a16="http://schemas.microsoft.com/office/drawing/2014/main" val="4279626169"/>
                  </a:ext>
                </a:extLst>
              </a:tr>
              <a:tr h="416454">
                <a:tc>
                  <a:txBody>
                    <a:bodyPr/>
                    <a:lstStyle/>
                    <a:p>
                      <a:pPr marL="95250" marR="95250">
                        <a:lnSpc>
                          <a:spcPct val="107000"/>
                        </a:lnSpc>
                        <a:spcBef>
                          <a:spcPts val="750"/>
                        </a:spcBef>
                        <a:spcAft>
                          <a:spcPts val="750"/>
                        </a:spcAft>
                      </a:pPr>
                      <a:r>
                        <a:rPr lang="fr-FR" sz="1200" kern="0">
                          <a:effectLst/>
                        </a:rPr>
                        <a:t>    Lycée Polyvalent</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240 / 647 (37%)</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52 / 109 (48%)</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34 / 86 (40%)</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34 / 118 (29%)</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24 / 67 (36%)</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96 / 267 (36%)</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extLst>
                  <a:ext uri="{0D108BD9-81ED-4DB2-BD59-A6C34878D82A}">
                    <a16:rowId xmlns:a16="http://schemas.microsoft.com/office/drawing/2014/main" val="3494971024"/>
                  </a:ext>
                </a:extLst>
              </a:tr>
              <a:tr h="416454">
                <a:tc>
                  <a:txBody>
                    <a:bodyPr/>
                    <a:lstStyle/>
                    <a:p>
                      <a:pPr marL="95250" marR="95250">
                        <a:lnSpc>
                          <a:spcPct val="107000"/>
                        </a:lnSpc>
                        <a:spcBef>
                          <a:spcPts val="750"/>
                        </a:spcBef>
                        <a:spcAft>
                          <a:spcPts val="750"/>
                        </a:spcAft>
                      </a:pPr>
                      <a:r>
                        <a:rPr lang="fr-FR" sz="1200" kern="0">
                          <a:effectLst/>
                        </a:rPr>
                        <a:t>    Lycée Professionnel</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98 / 647 (15%)</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25 / 109 (23%)</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21 / 86 (24%)</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1 / 118 (0.8%)</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0 / 67 (0%)</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tc>
                  <a:txBody>
                    <a:bodyPr/>
                    <a:lstStyle/>
                    <a:p>
                      <a:pPr marL="95250" marR="95250" algn="ctr">
                        <a:lnSpc>
                          <a:spcPct val="107000"/>
                        </a:lnSpc>
                        <a:spcBef>
                          <a:spcPts val="750"/>
                        </a:spcBef>
                        <a:spcAft>
                          <a:spcPts val="750"/>
                        </a:spcAft>
                      </a:pPr>
                      <a:r>
                        <a:rPr lang="fr-FR" sz="1200" kern="0">
                          <a:effectLst/>
                        </a:rPr>
                        <a:t>51 / 267 (19%)</a:t>
                      </a:r>
                      <a:endParaRPr lang="fr-F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33791" marB="33791" anchor="ctr"/>
                </a:tc>
                <a:extLst>
                  <a:ext uri="{0D108BD9-81ED-4DB2-BD59-A6C34878D82A}">
                    <a16:rowId xmlns:a16="http://schemas.microsoft.com/office/drawing/2014/main" val="2039281626"/>
                  </a:ext>
                </a:extLst>
              </a:tr>
              <a:tr h="204233">
                <a:tc gridSpan="7">
                  <a:txBody>
                    <a:bodyPr/>
                    <a:lstStyle/>
                    <a:p>
                      <a:pPr>
                        <a:lnSpc>
                          <a:spcPct val="107000"/>
                        </a:lnSpc>
                        <a:spcAft>
                          <a:spcPts val="800"/>
                        </a:spcAft>
                      </a:pPr>
                      <a:r>
                        <a:rPr lang="fr-FR" sz="1200" kern="0" baseline="30000" dirty="0">
                          <a:effectLst/>
                        </a:rPr>
                        <a:t>1</a:t>
                      </a:r>
                      <a:r>
                        <a:rPr lang="fr-FR" sz="1200" kern="0" dirty="0">
                          <a:effectLst/>
                        </a:rPr>
                        <a:t> Chaque observation correspond à un établissement</a:t>
                      </a:r>
                      <a:endParaRPr lang="fr-FR"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1119" marR="21119" marT="16895" marB="16895" anchor="ct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63764805"/>
                  </a:ext>
                </a:extLst>
              </a:tr>
            </a:tbl>
          </a:graphicData>
        </a:graphic>
      </p:graphicFrame>
    </p:spTree>
    <p:extLst>
      <p:ext uri="{BB962C8B-B14F-4D97-AF65-F5344CB8AC3E}">
        <p14:creationId xmlns:p14="http://schemas.microsoft.com/office/powerpoint/2010/main" val="6663810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8757C-73DE-A4A1-C960-1704BF2E528E}"/>
              </a:ext>
            </a:extLst>
          </p:cNvPr>
          <p:cNvPicPr>
            <a:picLocks noChangeAspect="1"/>
          </p:cNvPicPr>
          <p:nvPr/>
        </p:nvPicPr>
        <p:blipFill>
          <a:blip r:embed="rId3"/>
          <a:stretch>
            <a:fillRect/>
          </a:stretch>
        </p:blipFill>
        <p:spPr>
          <a:xfrm>
            <a:off x="7413930" y="-6059"/>
            <a:ext cx="1730070" cy="802230"/>
          </a:xfrm>
          <a:prstGeom prst="rect">
            <a:avLst/>
          </a:prstGeom>
        </p:spPr>
      </p:pic>
      <p:sp>
        <p:nvSpPr>
          <p:cNvPr id="30" name="ZoneTexte 10">
            <a:extLst>
              <a:ext uri="{FF2B5EF4-FFF2-40B4-BE49-F238E27FC236}">
                <a16:creationId xmlns:a16="http://schemas.microsoft.com/office/drawing/2014/main" id="{BA04A4BF-C9CC-E040-8B0A-2D8A0B984728}"/>
              </a:ext>
            </a:extLst>
          </p:cNvPr>
          <p:cNvSpPr txBox="1"/>
          <p:nvPr/>
        </p:nvSpPr>
        <p:spPr>
          <a:xfrm>
            <a:off x="180890" y="122775"/>
            <a:ext cx="6806255" cy="523220"/>
          </a:xfrm>
          <a:prstGeom prst="rect">
            <a:avLst/>
          </a:prstGeom>
          <a:solidFill>
            <a:schemeClr val="accent5">
              <a:lumMod val="20000"/>
              <a:lumOff val="80000"/>
            </a:schemeClr>
          </a:solidFill>
        </p:spPr>
        <p:txBody>
          <a:bodyPr wrap="square" rtlCol="0">
            <a:spAutoFit/>
          </a:bodyPr>
          <a:lstStyle/>
          <a:p>
            <a:r>
              <a:rPr lang="fr-FR" sz="2800" dirty="0">
                <a:latin typeface="Milliard Book" panose="02010004040101010103" charset="0"/>
              </a:rPr>
              <a:t>IPS – Style motivationnel</a:t>
            </a:r>
            <a:endParaRPr lang="fr-FR" sz="2800" dirty="0">
              <a:latin typeface="Alegreya" panose="00000500000000000000"/>
            </a:endParaRPr>
          </a:p>
        </p:txBody>
      </p:sp>
      <p:pic>
        <p:nvPicPr>
          <p:cNvPr id="5" name="Picture 4">
            <a:extLst>
              <a:ext uri="{FF2B5EF4-FFF2-40B4-BE49-F238E27FC236}">
                <a16:creationId xmlns:a16="http://schemas.microsoft.com/office/drawing/2014/main" id="{F96D0690-2221-76A9-996F-72D04A4EDB87}"/>
              </a:ext>
            </a:extLst>
          </p:cNvPr>
          <p:cNvPicPr>
            <a:picLocks noChangeAspect="1"/>
          </p:cNvPicPr>
          <p:nvPr/>
        </p:nvPicPr>
        <p:blipFill>
          <a:blip r:embed="rId4"/>
          <a:stretch>
            <a:fillRect/>
          </a:stretch>
        </p:blipFill>
        <p:spPr>
          <a:xfrm>
            <a:off x="0" y="606778"/>
            <a:ext cx="9144000" cy="5644444"/>
          </a:xfrm>
          <a:prstGeom prst="rect">
            <a:avLst/>
          </a:prstGeom>
        </p:spPr>
      </p:pic>
    </p:spTree>
    <p:extLst>
      <p:ext uri="{BB962C8B-B14F-4D97-AF65-F5344CB8AC3E}">
        <p14:creationId xmlns:p14="http://schemas.microsoft.com/office/powerpoint/2010/main" val="1819108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8757C-73DE-A4A1-C960-1704BF2E528E}"/>
              </a:ext>
            </a:extLst>
          </p:cNvPr>
          <p:cNvPicPr>
            <a:picLocks noChangeAspect="1"/>
          </p:cNvPicPr>
          <p:nvPr/>
        </p:nvPicPr>
        <p:blipFill>
          <a:blip r:embed="rId3"/>
          <a:stretch>
            <a:fillRect/>
          </a:stretch>
        </p:blipFill>
        <p:spPr>
          <a:xfrm>
            <a:off x="7413930" y="-6059"/>
            <a:ext cx="1730070" cy="802230"/>
          </a:xfrm>
          <a:prstGeom prst="rect">
            <a:avLst/>
          </a:prstGeom>
        </p:spPr>
      </p:pic>
      <p:sp>
        <p:nvSpPr>
          <p:cNvPr id="2" name="ZoneTexte 5">
            <a:extLst>
              <a:ext uri="{FF2B5EF4-FFF2-40B4-BE49-F238E27FC236}">
                <a16:creationId xmlns:a16="http://schemas.microsoft.com/office/drawing/2014/main" id="{8F086F1A-5C99-6313-4988-76FC182F9264}"/>
              </a:ext>
            </a:extLst>
          </p:cNvPr>
          <p:cNvSpPr txBox="1"/>
          <p:nvPr/>
        </p:nvSpPr>
        <p:spPr>
          <a:xfrm>
            <a:off x="67458" y="180109"/>
            <a:ext cx="5368637" cy="492443"/>
          </a:xfrm>
          <a:prstGeom prst="rect">
            <a:avLst/>
          </a:prstGeom>
          <a:solidFill>
            <a:schemeClr val="accent4">
              <a:lumMod val="20000"/>
              <a:lumOff val="80000"/>
            </a:schemeClr>
          </a:solidFill>
        </p:spPr>
        <p:txBody>
          <a:bodyPr wrap="square" rtlCol="0">
            <a:spAutoFit/>
          </a:bodyPr>
          <a:lstStyle/>
          <a:p>
            <a:r>
              <a:rPr lang="fr-FR" sz="2600" b="1" dirty="0">
                <a:latin typeface="Milliard Book" panose="02010004040101010103" charset="0"/>
              </a:rPr>
              <a:t>Indice de Position Sociale (IPS)</a:t>
            </a:r>
            <a:endParaRPr lang="fr-FR" sz="2600" dirty="0">
              <a:latin typeface="Milliard Book" panose="02010004040101010103" charset="0"/>
            </a:endParaRPr>
          </a:p>
        </p:txBody>
      </p:sp>
      <p:pic>
        <p:nvPicPr>
          <p:cNvPr id="2050" name="Picture 2">
            <a:extLst>
              <a:ext uri="{FF2B5EF4-FFF2-40B4-BE49-F238E27FC236}">
                <a16:creationId xmlns:a16="http://schemas.microsoft.com/office/drawing/2014/main" id="{D7134748-EBC3-C08F-7951-8CF5F29B09C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528" y="1628800"/>
            <a:ext cx="9073008" cy="3307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297787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8757C-73DE-A4A1-C960-1704BF2E528E}"/>
              </a:ext>
            </a:extLst>
          </p:cNvPr>
          <p:cNvPicPr>
            <a:picLocks noChangeAspect="1"/>
          </p:cNvPicPr>
          <p:nvPr/>
        </p:nvPicPr>
        <p:blipFill>
          <a:blip r:embed="rId3"/>
          <a:stretch>
            <a:fillRect/>
          </a:stretch>
        </p:blipFill>
        <p:spPr>
          <a:xfrm>
            <a:off x="7413930" y="-6059"/>
            <a:ext cx="1730070" cy="802230"/>
          </a:xfrm>
          <a:prstGeom prst="rect">
            <a:avLst/>
          </a:prstGeom>
        </p:spPr>
      </p:pic>
      <p:sp>
        <p:nvSpPr>
          <p:cNvPr id="10" name="Oval 9">
            <a:extLst>
              <a:ext uri="{FF2B5EF4-FFF2-40B4-BE49-F238E27FC236}">
                <a16:creationId xmlns:a16="http://schemas.microsoft.com/office/drawing/2014/main" id="{AF9885A4-937B-AD94-4A00-101F7CE56C31}"/>
              </a:ext>
            </a:extLst>
          </p:cNvPr>
          <p:cNvSpPr/>
          <p:nvPr/>
        </p:nvSpPr>
        <p:spPr>
          <a:xfrm>
            <a:off x="8388424" y="6391402"/>
            <a:ext cx="649251" cy="432048"/>
          </a:xfrm>
          <a:prstGeom prst="ellipse">
            <a:avLst/>
          </a:prstGeom>
          <a:ln>
            <a:solidFill>
              <a:srgbClr val="2C2A4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dirty="0">
                <a:latin typeface="Milliard Book" panose="02010004040101010103" charset="0"/>
              </a:rPr>
              <a:t>11</a:t>
            </a:r>
          </a:p>
        </p:txBody>
      </p:sp>
      <p:sp>
        <p:nvSpPr>
          <p:cNvPr id="2" name="ZoneTexte 5">
            <a:extLst>
              <a:ext uri="{FF2B5EF4-FFF2-40B4-BE49-F238E27FC236}">
                <a16:creationId xmlns:a16="http://schemas.microsoft.com/office/drawing/2014/main" id="{8F086F1A-5C99-6313-4988-76FC182F9264}"/>
              </a:ext>
            </a:extLst>
          </p:cNvPr>
          <p:cNvSpPr txBox="1"/>
          <p:nvPr/>
        </p:nvSpPr>
        <p:spPr>
          <a:xfrm>
            <a:off x="67459" y="180109"/>
            <a:ext cx="2508859" cy="492443"/>
          </a:xfrm>
          <a:prstGeom prst="rect">
            <a:avLst/>
          </a:prstGeom>
          <a:solidFill>
            <a:schemeClr val="accent4">
              <a:lumMod val="20000"/>
              <a:lumOff val="80000"/>
            </a:schemeClr>
          </a:solidFill>
        </p:spPr>
        <p:txBody>
          <a:bodyPr wrap="square" rtlCol="0">
            <a:spAutoFit/>
          </a:bodyPr>
          <a:lstStyle/>
          <a:p>
            <a:r>
              <a:rPr lang="fr-FR" sz="2600" b="1" dirty="0">
                <a:latin typeface="Milliard Book" panose="02010004040101010103" charset="0"/>
              </a:rPr>
              <a:t>Méthodologie</a:t>
            </a:r>
            <a:endParaRPr lang="fr-FR" sz="2600" dirty="0">
              <a:latin typeface="Milliard Book" panose="02010004040101010103" charset="0"/>
            </a:endParaRPr>
          </a:p>
        </p:txBody>
      </p:sp>
      <p:sp>
        <p:nvSpPr>
          <p:cNvPr id="3" name="ZoneTexte 15">
            <a:extLst>
              <a:ext uri="{FF2B5EF4-FFF2-40B4-BE49-F238E27FC236}">
                <a16:creationId xmlns:a16="http://schemas.microsoft.com/office/drawing/2014/main" id="{3CE8F4D4-48FD-3F96-93EF-E90AB56B381A}"/>
              </a:ext>
            </a:extLst>
          </p:cNvPr>
          <p:cNvSpPr txBox="1"/>
          <p:nvPr/>
        </p:nvSpPr>
        <p:spPr>
          <a:xfrm>
            <a:off x="6393741" y="5295498"/>
            <a:ext cx="2635370" cy="584775"/>
          </a:xfrm>
          <a:prstGeom prst="rect">
            <a:avLst/>
          </a:prstGeom>
          <a:noFill/>
        </p:spPr>
        <p:txBody>
          <a:bodyPr wrap="square">
            <a:spAutoFit/>
          </a:bodyPr>
          <a:lstStyle/>
          <a:p>
            <a:pPr algn="ctr"/>
            <a:r>
              <a:rPr lang="fr-FR" b="1" dirty="0">
                <a:latin typeface="Milliard (Body)"/>
              </a:rPr>
              <a:t>Emotions</a:t>
            </a:r>
          </a:p>
          <a:p>
            <a:pPr algn="ctr"/>
            <a:r>
              <a:rPr lang="fr-FR" sz="1400" dirty="0" err="1">
                <a:latin typeface="Milliard (Body)"/>
              </a:rPr>
              <a:t>Motl</a:t>
            </a:r>
            <a:r>
              <a:rPr lang="fr-FR" sz="1400" dirty="0">
                <a:latin typeface="Milliard (Body)"/>
              </a:rPr>
              <a:t> et al., 2001</a:t>
            </a:r>
          </a:p>
        </p:txBody>
      </p:sp>
      <p:sp>
        <p:nvSpPr>
          <p:cNvPr id="5" name="ZoneTexte 15">
            <a:extLst>
              <a:ext uri="{FF2B5EF4-FFF2-40B4-BE49-F238E27FC236}">
                <a16:creationId xmlns:a16="http://schemas.microsoft.com/office/drawing/2014/main" id="{8216171B-6FC9-0285-E807-A223C3DB68DC}"/>
              </a:ext>
            </a:extLst>
          </p:cNvPr>
          <p:cNvSpPr txBox="1"/>
          <p:nvPr/>
        </p:nvSpPr>
        <p:spPr>
          <a:xfrm>
            <a:off x="1424393" y="2796491"/>
            <a:ext cx="2635370" cy="615553"/>
          </a:xfrm>
          <a:prstGeom prst="rect">
            <a:avLst/>
          </a:prstGeom>
          <a:noFill/>
        </p:spPr>
        <p:txBody>
          <a:bodyPr wrap="square">
            <a:spAutoFit/>
          </a:bodyPr>
          <a:lstStyle/>
          <a:p>
            <a:pPr algn="ctr"/>
            <a:r>
              <a:rPr lang="fr-FR" sz="2000" b="1" dirty="0">
                <a:latin typeface="Milliard (Body)"/>
              </a:rPr>
              <a:t>Statut économique</a:t>
            </a:r>
          </a:p>
          <a:p>
            <a:pPr algn="ctr"/>
            <a:r>
              <a:rPr lang="fr-FR" sz="1400" i="1" dirty="0" err="1">
                <a:latin typeface="Milliard (Body)"/>
              </a:rPr>
              <a:t>Torsheim</a:t>
            </a:r>
            <a:r>
              <a:rPr lang="fr-FR" sz="1400" i="1" dirty="0">
                <a:latin typeface="Milliard (Body)"/>
              </a:rPr>
              <a:t>, 2016</a:t>
            </a:r>
          </a:p>
        </p:txBody>
      </p:sp>
      <p:sp>
        <p:nvSpPr>
          <p:cNvPr id="6" name="ZoneTexte 15">
            <a:extLst>
              <a:ext uri="{FF2B5EF4-FFF2-40B4-BE49-F238E27FC236}">
                <a16:creationId xmlns:a16="http://schemas.microsoft.com/office/drawing/2014/main" id="{58B174DA-EB67-B59A-E260-04CA1ABC7C4C}"/>
              </a:ext>
            </a:extLst>
          </p:cNvPr>
          <p:cNvSpPr txBox="1"/>
          <p:nvPr/>
        </p:nvSpPr>
        <p:spPr>
          <a:xfrm>
            <a:off x="5084238" y="2796491"/>
            <a:ext cx="2635370" cy="615553"/>
          </a:xfrm>
          <a:prstGeom prst="rect">
            <a:avLst/>
          </a:prstGeom>
          <a:noFill/>
        </p:spPr>
        <p:txBody>
          <a:bodyPr wrap="square">
            <a:spAutoFit/>
          </a:bodyPr>
          <a:lstStyle/>
          <a:p>
            <a:pPr algn="ctr"/>
            <a:r>
              <a:rPr lang="fr-FR" sz="2000" b="1" dirty="0">
                <a:latin typeface="Milliard (Body)"/>
              </a:rPr>
              <a:t>Soutien perçu </a:t>
            </a:r>
          </a:p>
          <a:p>
            <a:pPr algn="ctr"/>
            <a:r>
              <a:rPr lang="fr-FR" sz="1400" dirty="0" err="1">
                <a:latin typeface="Milliard (Body)"/>
              </a:rPr>
              <a:t>Papaianou</a:t>
            </a:r>
            <a:r>
              <a:rPr lang="fr-FR" sz="1400" dirty="0">
                <a:latin typeface="Milliard (Body)"/>
              </a:rPr>
              <a:t> et al., 2023</a:t>
            </a:r>
          </a:p>
        </p:txBody>
      </p:sp>
      <p:sp>
        <p:nvSpPr>
          <p:cNvPr id="7" name="ZoneTexte 15">
            <a:extLst>
              <a:ext uri="{FF2B5EF4-FFF2-40B4-BE49-F238E27FC236}">
                <a16:creationId xmlns:a16="http://schemas.microsoft.com/office/drawing/2014/main" id="{7ED041B1-BA9D-0056-A824-D6E0CAEE6FA7}"/>
              </a:ext>
            </a:extLst>
          </p:cNvPr>
          <p:cNvSpPr txBox="1"/>
          <p:nvPr/>
        </p:nvSpPr>
        <p:spPr>
          <a:xfrm>
            <a:off x="539552" y="5347795"/>
            <a:ext cx="2635370" cy="615553"/>
          </a:xfrm>
          <a:prstGeom prst="rect">
            <a:avLst/>
          </a:prstGeom>
          <a:noFill/>
        </p:spPr>
        <p:txBody>
          <a:bodyPr wrap="square">
            <a:spAutoFit/>
          </a:bodyPr>
          <a:lstStyle/>
          <a:p>
            <a:pPr algn="ctr"/>
            <a:r>
              <a:rPr lang="fr-FR" sz="2000" b="1" dirty="0">
                <a:latin typeface="Milliard (Body)"/>
              </a:rPr>
              <a:t>Autodétermination</a:t>
            </a:r>
          </a:p>
          <a:p>
            <a:pPr algn="ctr"/>
            <a:r>
              <a:rPr lang="en-US" sz="1400" dirty="0">
                <a:solidFill>
                  <a:srgbClr val="000000"/>
                </a:solidFill>
                <a:effectLst/>
                <a:latin typeface="Milliard (Body)"/>
                <a:ea typeface="Calibri" panose="020F0502020204030204" pitchFamily="34" charset="0"/>
              </a:rPr>
              <a:t>Markland &amp; Tobin, 2004</a:t>
            </a:r>
            <a:endParaRPr lang="fr-FR" sz="1400" i="1" dirty="0">
              <a:latin typeface="Milliard (Body)"/>
            </a:endParaRPr>
          </a:p>
        </p:txBody>
      </p:sp>
      <p:sp>
        <p:nvSpPr>
          <p:cNvPr id="8" name="ZoneTexte 15">
            <a:extLst>
              <a:ext uri="{FF2B5EF4-FFF2-40B4-BE49-F238E27FC236}">
                <a16:creationId xmlns:a16="http://schemas.microsoft.com/office/drawing/2014/main" id="{5B4B0643-7841-5D28-0293-65747F5857F2}"/>
              </a:ext>
            </a:extLst>
          </p:cNvPr>
          <p:cNvSpPr txBox="1"/>
          <p:nvPr/>
        </p:nvSpPr>
        <p:spPr>
          <a:xfrm>
            <a:off x="3462712" y="5456587"/>
            <a:ext cx="2635370" cy="615553"/>
          </a:xfrm>
          <a:prstGeom prst="rect">
            <a:avLst/>
          </a:prstGeom>
          <a:noFill/>
        </p:spPr>
        <p:txBody>
          <a:bodyPr wrap="square">
            <a:spAutoFit/>
          </a:bodyPr>
          <a:lstStyle/>
          <a:p>
            <a:pPr algn="ctr"/>
            <a:r>
              <a:rPr lang="fr-FR" sz="2000" b="1" dirty="0">
                <a:latin typeface="Milliard (Body)"/>
              </a:rPr>
              <a:t>Intention</a:t>
            </a:r>
          </a:p>
          <a:p>
            <a:pPr algn="ctr"/>
            <a:r>
              <a:rPr lang="fr-FR" sz="1400" dirty="0" err="1">
                <a:latin typeface="Milliard (Body)"/>
              </a:rPr>
              <a:t>Standage</a:t>
            </a:r>
            <a:r>
              <a:rPr lang="fr-FR" sz="1400" dirty="0">
                <a:latin typeface="Milliard (Body)"/>
              </a:rPr>
              <a:t> et al., 2003</a:t>
            </a:r>
          </a:p>
        </p:txBody>
      </p:sp>
      <p:pic>
        <p:nvPicPr>
          <p:cNvPr id="17" name="Image 16">
            <a:extLst>
              <a:ext uri="{FF2B5EF4-FFF2-40B4-BE49-F238E27FC236}">
                <a16:creationId xmlns:a16="http://schemas.microsoft.com/office/drawing/2014/main" id="{47D4131A-4AC1-1FDD-FA20-EEF5926447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0022" y="4156066"/>
            <a:ext cx="1254430" cy="1143252"/>
          </a:xfrm>
          <a:prstGeom prst="rect">
            <a:avLst/>
          </a:prstGeom>
        </p:spPr>
      </p:pic>
      <p:sp>
        <p:nvSpPr>
          <p:cNvPr id="13" name="ZoneTexte 15">
            <a:extLst>
              <a:ext uri="{FF2B5EF4-FFF2-40B4-BE49-F238E27FC236}">
                <a16:creationId xmlns:a16="http://schemas.microsoft.com/office/drawing/2014/main" id="{381416A2-CAF6-C174-2D04-AC0D64EC6B34}"/>
              </a:ext>
            </a:extLst>
          </p:cNvPr>
          <p:cNvSpPr txBox="1"/>
          <p:nvPr/>
        </p:nvSpPr>
        <p:spPr>
          <a:xfrm>
            <a:off x="1460216" y="1651109"/>
            <a:ext cx="2635370" cy="1200329"/>
          </a:xfrm>
          <a:prstGeom prst="rect">
            <a:avLst/>
          </a:prstGeom>
          <a:noFill/>
        </p:spPr>
        <p:txBody>
          <a:bodyPr wrap="square">
            <a:spAutoFit/>
          </a:bodyPr>
          <a:lstStyle/>
          <a:p>
            <a:pPr algn="ctr"/>
            <a:r>
              <a:rPr lang="fr-FR" i="1" dirty="0">
                <a:latin typeface="Milliard (Body)"/>
              </a:rPr>
              <a:t>Combien de salles de bains (pièces avec baignoire) y a-t-il dans ta maison ?</a:t>
            </a:r>
          </a:p>
        </p:txBody>
      </p:sp>
      <p:sp>
        <p:nvSpPr>
          <p:cNvPr id="18" name="ZoneTexte 15">
            <a:extLst>
              <a:ext uri="{FF2B5EF4-FFF2-40B4-BE49-F238E27FC236}">
                <a16:creationId xmlns:a16="http://schemas.microsoft.com/office/drawing/2014/main" id="{4ACCE402-4E7D-BCD0-2940-61A86A1B148C}"/>
              </a:ext>
            </a:extLst>
          </p:cNvPr>
          <p:cNvSpPr txBox="1"/>
          <p:nvPr/>
        </p:nvSpPr>
        <p:spPr>
          <a:xfrm>
            <a:off x="5102914" y="1886899"/>
            <a:ext cx="2635370" cy="923330"/>
          </a:xfrm>
          <a:prstGeom prst="rect">
            <a:avLst/>
          </a:prstGeom>
          <a:noFill/>
        </p:spPr>
        <p:txBody>
          <a:bodyPr wrap="square">
            <a:spAutoFit/>
          </a:bodyPr>
          <a:lstStyle/>
          <a:p>
            <a:pPr algn="ctr"/>
            <a:r>
              <a:rPr lang="fr-FR" i="1" dirty="0">
                <a:latin typeface="Milliard (Body)"/>
              </a:rPr>
              <a:t>« J'ai décidé quelles activités je voulais faire en EPS »</a:t>
            </a:r>
          </a:p>
        </p:txBody>
      </p:sp>
      <p:sp>
        <p:nvSpPr>
          <p:cNvPr id="19" name="ZoneTexte 15">
            <a:extLst>
              <a:ext uri="{FF2B5EF4-FFF2-40B4-BE49-F238E27FC236}">
                <a16:creationId xmlns:a16="http://schemas.microsoft.com/office/drawing/2014/main" id="{3CCDE8A4-80C1-883E-5DE0-8D41FEC11F69}"/>
              </a:ext>
            </a:extLst>
          </p:cNvPr>
          <p:cNvSpPr txBox="1"/>
          <p:nvPr/>
        </p:nvSpPr>
        <p:spPr>
          <a:xfrm>
            <a:off x="3298742" y="3719821"/>
            <a:ext cx="2927095" cy="1754326"/>
          </a:xfrm>
          <a:prstGeom prst="rect">
            <a:avLst/>
          </a:prstGeom>
          <a:noFill/>
        </p:spPr>
        <p:txBody>
          <a:bodyPr wrap="square">
            <a:spAutoFit/>
          </a:bodyPr>
          <a:lstStyle/>
          <a:p>
            <a:pPr algn="ctr"/>
            <a:r>
              <a:rPr lang="fr-FR" i="1" dirty="0">
                <a:latin typeface="Milliard (Body)"/>
              </a:rPr>
              <a:t>« Durant le prochain mois, J'ai l'intention de faire du sport/ de l'activité physique au moins 3 fois par semaine, pendant 60 minutes à chaque fois. »</a:t>
            </a:r>
          </a:p>
        </p:txBody>
      </p:sp>
      <p:sp>
        <p:nvSpPr>
          <p:cNvPr id="22" name="TextBox 21">
            <a:extLst>
              <a:ext uri="{FF2B5EF4-FFF2-40B4-BE49-F238E27FC236}">
                <a16:creationId xmlns:a16="http://schemas.microsoft.com/office/drawing/2014/main" id="{B8FCD938-B646-57E7-D48F-820A54471768}"/>
              </a:ext>
            </a:extLst>
          </p:cNvPr>
          <p:cNvSpPr txBox="1"/>
          <p:nvPr/>
        </p:nvSpPr>
        <p:spPr>
          <a:xfrm>
            <a:off x="6606974" y="4127527"/>
            <a:ext cx="2059789" cy="1200329"/>
          </a:xfrm>
          <a:prstGeom prst="rect">
            <a:avLst/>
          </a:prstGeom>
          <a:noFill/>
        </p:spPr>
        <p:txBody>
          <a:bodyPr wrap="square">
            <a:spAutoFit/>
          </a:bodyPr>
          <a:lstStyle/>
          <a:p>
            <a:pPr algn="ctr"/>
            <a:r>
              <a:rPr lang="fr-FR" i="1" dirty="0">
                <a:solidFill>
                  <a:srgbClr val="000000"/>
                </a:solidFill>
                <a:effectLst/>
                <a:latin typeface="Milliard (Body)"/>
                <a:ea typeface="Calibri" panose="020F0502020204030204" pitchFamily="34" charset="0"/>
              </a:rPr>
              <a:t>« Quand je suis actif en éducation physique, je trouve cela plaisant »</a:t>
            </a:r>
            <a:endParaRPr lang="fr-FR" i="1" dirty="0">
              <a:latin typeface="Milliard (Body)"/>
            </a:endParaRPr>
          </a:p>
        </p:txBody>
      </p:sp>
    </p:spTree>
    <p:extLst>
      <p:ext uri="{BB962C8B-B14F-4D97-AF65-F5344CB8AC3E}">
        <p14:creationId xmlns:p14="http://schemas.microsoft.com/office/powerpoint/2010/main" val="33136816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8757C-73DE-A4A1-C960-1704BF2E528E}"/>
              </a:ext>
            </a:extLst>
          </p:cNvPr>
          <p:cNvPicPr>
            <a:picLocks noChangeAspect="1"/>
          </p:cNvPicPr>
          <p:nvPr/>
        </p:nvPicPr>
        <p:blipFill>
          <a:blip r:embed="rId3"/>
          <a:stretch>
            <a:fillRect/>
          </a:stretch>
        </p:blipFill>
        <p:spPr>
          <a:xfrm>
            <a:off x="7445754" y="-6060"/>
            <a:ext cx="1730070" cy="802230"/>
          </a:xfrm>
          <a:prstGeom prst="rect">
            <a:avLst/>
          </a:prstGeom>
        </p:spPr>
      </p:pic>
      <p:sp>
        <p:nvSpPr>
          <p:cNvPr id="30" name="ZoneTexte 10">
            <a:extLst>
              <a:ext uri="{FF2B5EF4-FFF2-40B4-BE49-F238E27FC236}">
                <a16:creationId xmlns:a16="http://schemas.microsoft.com/office/drawing/2014/main" id="{BA04A4BF-C9CC-E040-8B0A-2D8A0B984728}"/>
              </a:ext>
            </a:extLst>
          </p:cNvPr>
          <p:cNvSpPr txBox="1"/>
          <p:nvPr/>
        </p:nvSpPr>
        <p:spPr>
          <a:xfrm>
            <a:off x="180890" y="122775"/>
            <a:ext cx="7127414" cy="892552"/>
          </a:xfrm>
          <a:prstGeom prst="rect">
            <a:avLst/>
          </a:prstGeom>
          <a:solidFill>
            <a:schemeClr val="accent5">
              <a:lumMod val="20000"/>
              <a:lumOff val="80000"/>
            </a:schemeClr>
          </a:solidFill>
        </p:spPr>
        <p:txBody>
          <a:bodyPr wrap="square" rtlCol="0">
            <a:spAutoFit/>
          </a:bodyPr>
          <a:lstStyle/>
          <a:p>
            <a:pPr lvl="1"/>
            <a:r>
              <a:rPr lang="fr-FR" sz="2600" dirty="0">
                <a:latin typeface="Milliard Book" panose="02010004040101010103" charset="0"/>
              </a:rPr>
              <a:t>Dispense à creuser dans les établissements très défavorisés ?</a:t>
            </a:r>
            <a:endParaRPr lang="fr-FR" sz="2600" dirty="0">
              <a:latin typeface="Alegreya" panose="00000500000000000000"/>
            </a:endParaRPr>
          </a:p>
        </p:txBody>
      </p:sp>
      <p:pic>
        <p:nvPicPr>
          <p:cNvPr id="2" name="Picture 1" descr="A graph with different colored bars&#10;&#10;Description automatically generated">
            <a:extLst>
              <a:ext uri="{FF2B5EF4-FFF2-40B4-BE49-F238E27FC236}">
                <a16:creationId xmlns:a16="http://schemas.microsoft.com/office/drawing/2014/main" id="{F868197B-EC43-FECC-C29A-16CFF69E102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554" y="1354475"/>
            <a:ext cx="8693949" cy="5365328"/>
          </a:xfrm>
          <a:prstGeom prst="rect">
            <a:avLst/>
          </a:prstGeom>
          <a:noFill/>
          <a:ln>
            <a:noFill/>
          </a:ln>
        </p:spPr>
      </p:pic>
    </p:spTree>
    <p:extLst>
      <p:ext uri="{BB962C8B-B14F-4D97-AF65-F5344CB8AC3E}">
        <p14:creationId xmlns:p14="http://schemas.microsoft.com/office/powerpoint/2010/main" val="17153380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8757C-73DE-A4A1-C960-1704BF2E528E}"/>
              </a:ext>
            </a:extLst>
          </p:cNvPr>
          <p:cNvPicPr>
            <a:picLocks noChangeAspect="1"/>
          </p:cNvPicPr>
          <p:nvPr/>
        </p:nvPicPr>
        <p:blipFill>
          <a:blip r:embed="rId3"/>
          <a:stretch>
            <a:fillRect/>
          </a:stretch>
        </p:blipFill>
        <p:spPr>
          <a:xfrm>
            <a:off x="7445754" y="-6060"/>
            <a:ext cx="1730070" cy="802230"/>
          </a:xfrm>
          <a:prstGeom prst="rect">
            <a:avLst/>
          </a:prstGeom>
        </p:spPr>
      </p:pic>
      <p:sp>
        <p:nvSpPr>
          <p:cNvPr id="30" name="ZoneTexte 10">
            <a:extLst>
              <a:ext uri="{FF2B5EF4-FFF2-40B4-BE49-F238E27FC236}">
                <a16:creationId xmlns:a16="http://schemas.microsoft.com/office/drawing/2014/main" id="{BA04A4BF-C9CC-E040-8B0A-2D8A0B984728}"/>
              </a:ext>
            </a:extLst>
          </p:cNvPr>
          <p:cNvSpPr txBox="1"/>
          <p:nvPr/>
        </p:nvSpPr>
        <p:spPr>
          <a:xfrm>
            <a:off x="180890" y="122775"/>
            <a:ext cx="7127414" cy="492443"/>
          </a:xfrm>
          <a:prstGeom prst="rect">
            <a:avLst/>
          </a:prstGeom>
          <a:solidFill>
            <a:schemeClr val="accent5">
              <a:lumMod val="20000"/>
              <a:lumOff val="80000"/>
            </a:schemeClr>
          </a:solidFill>
        </p:spPr>
        <p:txBody>
          <a:bodyPr wrap="square" rtlCol="0">
            <a:spAutoFit/>
          </a:bodyPr>
          <a:lstStyle/>
          <a:p>
            <a:pPr lvl="1"/>
            <a:r>
              <a:rPr lang="fr-FR" sz="2600" dirty="0">
                <a:latin typeface="Milliard Book" panose="02010004040101010103" charset="0"/>
              </a:rPr>
              <a:t>Disparités de contenus</a:t>
            </a:r>
            <a:endParaRPr lang="fr-FR" sz="2600" dirty="0">
              <a:latin typeface="Alegreya" panose="00000500000000000000"/>
            </a:endParaRPr>
          </a:p>
        </p:txBody>
      </p:sp>
      <p:pic>
        <p:nvPicPr>
          <p:cNvPr id="2" name="Image 17">
            <a:extLst>
              <a:ext uri="{FF2B5EF4-FFF2-40B4-BE49-F238E27FC236}">
                <a16:creationId xmlns:a16="http://schemas.microsoft.com/office/drawing/2014/main" id="{8CE92B00-28C8-0676-B699-697A8D793194}"/>
              </a:ext>
            </a:extLst>
          </p:cNvPr>
          <p:cNvPicPr>
            <a:picLocks noChangeAspect="1"/>
          </p:cNvPicPr>
          <p:nvPr/>
        </p:nvPicPr>
        <p:blipFill>
          <a:blip r:embed="rId4"/>
          <a:stretch>
            <a:fillRect/>
          </a:stretch>
        </p:blipFill>
        <p:spPr>
          <a:xfrm>
            <a:off x="323528" y="721009"/>
            <a:ext cx="7649321" cy="6041709"/>
          </a:xfrm>
          <a:prstGeom prst="rect">
            <a:avLst/>
          </a:prstGeom>
        </p:spPr>
      </p:pic>
    </p:spTree>
    <p:extLst>
      <p:ext uri="{BB962C8B-B14F-4D97-AF65-F5344CB8AC3E}">
        <p14:creationId xmlns:p14="http://schemas.microsoft.com/office/powerpoint/2010/main" val="12056696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8757C-73DE-A4A1-C960-1704BF2E528E}"/>
              </a:ext>
            </a:extLst>
          </p:cNvPr>
          <p:cNvPicPr>
            <a:picLocks noChangeAspect="1"/>
          </p:cNvPicPr>
          <p:nvPr/>
        </p:nvPicPr>
        <p:blipFill>
          <a:blip r:embed="rId3"/>
          <a:stretch>
            <a:fillRect/>
          </a:stretch>
        </p:blipFill>
        <p:spPr>
          <a:xfrm>
            <a:off x="7413930" y="-6059"/>
            <a:ext cx="1730070" cy="802230"/>
          </a:xfrm>
          <a:prstGeom prst="rect">
            <a:avLst/>
          </a:prstGeom>
        </p:spPr>
      </p:pic>
      <p:sp>
        <p:nvSpPr>
          <p:cNvPr id="12" name="ZoneTexte 10">
            <a:extLst>
              <a:ext uri="{FF2B5EF4-FFF2-40B4-BE49-F238E27FC236}">
                <a16:creationId xmlns:a16="http://schemas.microsoft.com/office/drawing/2014/main" id="{5E33C04E-047D-BAF2-ADB7-1FA9BB747D05}"/>
              </a:ext>
            </a:extLst>
          </p:cNvPr>
          <p:cNvSpPr txBox="1"/>
          <p:nvPr/>
        </p:nvSpPr>
        <p:spPr>
          <a:xfrm>
            <a:off x="107504" y="116632"/>
            <a:ext cx="7488832" cy="523220"/>
          </a:xfrm>
          <a:prstGeom prst="rect">
            <a:avLst/>
          </a:prstGeom>
          <a:solidFill>
            <a:schemeClr val="accent5">
              <a:lumMod val="20000"/>
              <a:lumOff val="80000"/>
            </a:schemeClr>
          </a:solidFill>
        </p:spPr>
        <p:txBody>
          <a:bodyPr wrap="square" rtlCol="0">
            <a:spAutoFit/>
          </a:bodyPr>
          <a:lstStyle/>
          <a:p>
            <a:r>
              <a:rPr lang="fr-FR" sz="2800" dirty="0">
                <a:latin typeface="Milliard Book" panose="02010004040101010103" charset="0"/>
              </a:rPr>
              <a:t>Étude 5: Méthode et Résultats</a:t>
            </a:r>
            <a:endParaRPr lang="fr-FR" sz="2800" dirty="0">
              <a:latin typeface="Alegreya" panose="00000500000000000000"/>
            </a:endParaRPr>
          </a:p>
        </p:txBody>
      </p:sp>
      <p:pic>
        <p:nvPicPr>
          <p:cNvPr id="7" name="Picture 6">
            <a:extLst>
              <a:ext uri="{FF2B5EF4-FFF2-40B4-BE49-F238E27FC236}">
                <a16:creationId xmlns:a16="http://schemas.microsoft.com/office/drawing/2014/main" id="{15FB00D3-7F2A-FD0C-D918-DD744067CB4D}"/>
              </a:ext>
            </a:extLst>
          </p:cNvPr>
          <p:cNvPicPr>
            <a:picLocks noChangeAspect="1"/>
          </p:cNvPicPr>
          <p:nvPr/>
        </p:nvPicPr>
        <p:blipFill>
          <a:blip r:embed="rId4"/>
          <a:stretch>
            <a:fillRect/>
          </a:stretch>
        </p:blipFill>
        <p:spPr>
          <a:xfrm>
            <a:off x="876559" y="811205"/>
            <a:ext cx="6719777" cy="5930163"/>
          </a:xfrm>
          <a:prstGeom prst="rect">
            <a:avLst/>
          </a:prstGeom>
        </p:spPr>
      </p:pic>
    </p:spTree>
    <p:extLst>
      <p:ext uri="{BB962C8B-B14F-4D97-AF65-F5344CB8AC3E}">
        <p14:creationId xmlns:p14="http://schemas.microsoft.com/office/powerpoint/2010/main" val="144481198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8757C-73DE-A4A1-C960-1704BF2E528E}"/>
              </a:ext>
            </a:extLst>
          </p:cNvPr>
          <p:cNvPicPr>
            <a:picLocks noChangeAspect="1"/>
          </p:cNvPicPr>
          <p:nvPr/>
        </p:nvPicPr>
        <p:blipFill>
          <a:blip r:embed="rId3"/>
          <a:stretch>
            <a:fillRect/>
          </a:stretch>
        </p:blipFill>
        <p:spPr>
          <a:xfrm>
            <a:off x="7445754" y="-6060"/>
            <a:ext cx="1730070" cy="802230"/>
          </a:xfrm>
          <a:prstGeom prst="rect">
            <a:avLst/>
          </a:prstGeom>
        </p:spPr>
      </p:pic>
      <p:sp>
        <p:nvSpPr>
          <p:cNvPr id="30" name="ZoneTexte 10">
            <a:extLst>
              <a:ext uri="{FF2B5EF4-FFF2-40B4-BE49-F238E27FC236}">
                <a16:creationId xmlns:a16="http://schemas.microsoft.com/office/drawing/2014/main" id="{BA04A4BF-C9CC-E040-8B0A-2D8A0B984728}"/>
              </a:ext>
            </a:extLst>
          </p:cNvPr>
          <p:cNvSpPr txBox="1"/>
          <p:nvPr/>
        </p:nvSpPr>
        <p:spPr>
          <a:xfrm>
            <a:off x="180890" y="122775"/>
            <a:ext cx="7127414" cy="492443"/>
          </a:xfrm>
          <a:prstGeom prst="rect">
            <a:avLst/>
          </a:prstGeom>
          <a:solidFill>
            <a:schemeClr val="accent5">
              <a:lumMod val="20000"/>
              <a:lumOff val="80000"/>
            </a:schemeClr>
          </a:solidFill>
        </p:spPr>
        <p:txBody>
          <a:bodyPr wrap="square" rtlCol="0">
            <a:spAutoFit/>
          </a:bodyPr>
          <a:lstStyle/>
          <a:p>
            <a:pPr lvl="1"/>
            <a:r>
              <a:rPr lang="fr-FR" sz="2600" dirty="0">
                <a:latin typeface="Milliard Book" panose="02010004040101010103" charset="0"/>
              </a:rPr>
              <a:t>Disparité de contenus</a:t>
            </a:r>
            <a:endParaRPr lang="fr-FR" sz="2600" dirty="0">
              <a:latin typeface="Alegreya" panose="00000500000000000000"/>
            </a:endParaRPr>
          </a:p>
        </p:txBody>
      </p:sp>
      <p:pic>
        <p:nvPicPr>
          <p:cNvPr id="3" name="Image 24">
            <a:extLst>
              <a:ext uri="{FF2B5EF4-FFF2-40B4-BE49-F238E27FC236}">
                <a16:creationId xmlns:a16="http://schemas.microsoft.com/office/drawing/2014/main" id="{C6A22C24-F4E0-82F3-A308-F086C6B050B9}"/>
              </a:ext>
            </a:extLst>
          </p:cNvPr>
          <p:cNvPicPr>
            <a:picLocks noChangeAspect="1"/>
          </p:cNvPicPr>
          <p:nvPr/>
        </p:nvPicPr>
        <p:blipFill>
          <a:blip r:embed="rId4"/>
          <a:stretch>
            <a:fillRect/>
          </a:stretch>
        </p:blipFill>
        <p:spPr>
          <a:xfrm>
            <a:off x="323528" y="980728"/>
            <a:ext cx="8208912" cy="5200464"/>
          </a:xfrm>
          <a:prstGeom prst="rect">
            <a:avLst/>
          </a:prstGeom>
        </p:spPr>
      </p:pic>
    </p:spTree>
    <p:extLst>
      <p:ext uri="{BB962C8B-B14F-4D97-AF65-F5344CB8AC3E}">
        <p14:creationId xmlns:p14="http://schemas.microsoft.com/office/powerpoint/2010/main" val="3586932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8757C-73DE-A4A1-C960-1704BF2E528E}"/>
              </a:ext>
            </a:extLst>
          </p:cNvPr>
          <p:cNvPicPr>
            <a:picLocks noChangeAspect="1"/>
          </p:cNvPicPr>
          <p:nvPr/>
        </p:nvPicPr>
        <p:blipFill>
          <a:blip r:embed="rId3"/>
          <a:stretch>
            <a:fillRect/>
          </a:stretch>
        </p:blipFill>
        <p:spPr>
          <a:xfrm>
            <a:off x="7445754" y="-6060"/>
            <a:ext cx="1730070" cy="802230"/>
          </a:xfrm>
          <a:prstGeom prst="rect">
            <a:avLst/>
          </a:prstGeom>
        </p:spPr>
      </p:pic>
      <p:sp>
        <p:nvSpPr>
          <p:cNvPr id="30" name="ZoneTexte 10">
            <a:extLst>
              <a:ext uri="{FF2B5EF4-FFF2-40B4-BE49-F238E27FC236}">
                <a16:creationId xmlns:a16="http://schemas.microsoft.com/office/drawing/2014/main" id="{BA04A4BF-C9CC-E040-8B0A-2D8A0B984728}"/>
              </a:ext>
            </a:extLst>
          </p:cNvPr>
          <p:cNvSpPr txBox="1"/>
          <p:nvPr/>
        </p:nvSpPr>
        <p:spPr>
          <a:xfrm>
            <a:off x="180890" y="122775"/>
            <a:ext cx="7127414" cy="492443"/>
          </a:xfrm>
          <a:prstGeom prst="rect">
            <a:avLst/>
          </a:prstGeom>
          <a:solidFill>
            <a:schemeClr val="accent5">
              <a:lumMod val="20000"/>
              <a:lumOff val="80000"/>
            </a:schemeClr>
          </a:solidFill>
        </p:spPr>
        <p:txBody>
          <a:bodyPr wrap="square" rtlCol="0">
            <a:spAutoFit/>
          </a:bodyPr>
          <a:lstStyle/>
          <a:p>
            <a:r>
              <a:rPr lang="fr-FR" sz="2600" dirty="0">
                <a:latin typeface="Milliard Book" panose="02010004040101010103" charset="0"/>
              </a:rPr>
              <a:t>IPS et pourcentage de dispense</a:t>
            </a:r>
            <a:endParaRPr lang="fr-FR" sz="2600" dirty="0">
              <a:latin typeface="Alegreya" panose="00000500000000000000"/>
            </a:endParaRPr>
          </a:p>
        </p:txBody>
      </p:sp>
      <p:pic>
        <p:nvPicPr>
          <p:cNvPr id="3" name="Picture 2" descr="A graph with lines and lines&#10;&#10;Description automatically generated">
            <a:extLst>
              <a:ext uri="{FF2B5EF4-FFF2-40B4-BE49-F238E27FC236}">
                <a16:creationId xmlns:a16="http://schemas.microsoft.com/office/drawing/2014/main" id="{F7A706DC-2A12-22EF-D686-BCA40CD7313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4757" y="796170"/>
            <a:ext cx="9091716" cy="5610691"/>
          </a:xfrm>
          <a:prstGeom prst="rect">
            <a:avLst/>
          </a:prstGeom>
          <a:noFill/>
          <a:ln>
            <a:noFill/>
          </a:ln>
        </p:spPr>
      </p:pic>
    </p:spTree>
    <p:extLst>
      <p:ext uri="{BB962C8B-B14F-4D97-AF65-F5344CB8AC3E}">
        <p14:creationId xmlns:p14="http://schemas.microsoft.com/office/powerpoint/2010/main" val="37654682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8757C-73DE-A4A1-C960-1704BF2E528E}"/>
              </a:ext>
            </a:extLst>
          </p:cNvPr>
          <p:cNvPicPr>
            <a:picLocks noChangeAspect="1"/>
          </p:cNvPicPr>
          <p:nvPr/>
        </p:nvPicPr>
        <p:blipFill>
          <a:blip r:embed="rId3"/>
          <a:stretch>
            <a:fillRect/>
          </a:stretch>
        </p:blipFill>
        <p:spPr>
          <a:xfrm>
            <a:off x="7413930" y="-6059"/>
            <a:ext cx="1730070" cy="802230"/>
          </a:xfrm>
          <a:prstGeom prst="rect">
            <a:avLst/>
          </a:prstGeom>
        </p:spPr>
      </p:pic>
      <p:sp>
        <p:nvSpPr>
          <p:cNvPr id="12" name="ZoneTexte 10">
            <a:extLst>
              <a:ext uri="{FF2B5EF4-FFF2-40B4-BE49-F238E27FC236}">
                <a16:creationId xmlns:a16="http://schemas.microsoft.com/office/drawing/2014/main" id="{5E33C04E-047D-BAF2-ADB7-1FA9BB747D05}"/>
              </a:ext>
            </a:extLst>
          </p:cNvPr>
          <p:cNvSpPr txBox="1"/>
          <p:nvPr/>
        </p:nvSpPr>
        <p:spPr>
          <a:xfrm>
            <a:off x="81450" y="133446"/>
            <a:ext cx="7332480" cy="523220"/>
          </a:xfrm>
          <a:prstGeom prst="rect">
            <a:avLst/>
          </a:prstGeom>
          <a:solidFill>
            <a:schemeClr val="accent5">
              <a:lumMod val="20000"/>
              <a:lumOff val="80000"/>
            </a:schemeClr>
          </a:solidFill>
        </p:spPr>
        <p:txBody>
          <a:bodyPr wrap="square" rtlCol="0">
            <a:spAutoFit/>
          </a:bodyPr>
          <a:lstStyle/>
          <a:p>
            <a:r>
              <a:rPr lang="fr-FR" sz="2800" dirty="0">
                <a:latin typeface="Alegreya" panose="00000500000000000000"/>
              </a:rPr>
              <a:t>Des enseignant-e-s moins soutenants ?</a:t>
            </a:r>
          </a:p>
        </p:txBody>
      </p:sp>
      <p:sp>
        <p:nvSpPr>
          <p:cNvPr id="11" name="ZoneTexte 6">
            <a:extLst>
              <a:ext uri="{FF2B5EF4-FFF2-40B4-BE49-F238E27FC236}">
                <a16:creationId xmlns:a16="http://schemas.microsoft.com/office/drawing/2014/main" id="{C9B4BED0-4F83-55B3-E16C-C9AB473073BD}"/>
              </a:ext>
            </a:extLst>
          </p:cNvPr>
          <p:cNvSpPr txBox="1"/>
          <p:nvPr/>
        </p:nvSpPr>
        <p:spPr>
          <a:xfrm>
            <a:off x="2372203" y="3668159"/>
            <a:ext cx="1646662" cy="1292662"/>
          </a:xfrm>
          <a:prstGeom prst="rect">
            <a:avLst/>
          </a:prstGeom>
          <a:noFill/>
        </p:spPr>
        <p:txBody>
          <a:bodyPr wrap="square">
            <a:spAutoFit/>
          </a:bodyPr>
          <a:lstStyle/>
          <a:p>
            <a:pPr algn="ctr"/>
            <a:r>
              <a:rPr lang="fr-FR" b="1" dirty="0">
                <a:latin typeface="Milliard (Body)"/>
              </a:rPr>
              <a:t>Perception défavorisés</a:t>
            </a:r>
          </a:p>
          <a:p>
            <a:pPr algn="ctr"/>
            <a:r>
              <a:rPr lang="fr-FR" sz="1400" dirty="0">
                <a:latin typeface="Milliard (Body)"/>
              </a:rPr>
              <a:t>Chouinard et al., 2010;Turetsky et al., 2021</a:t>
            </a:r>
          </a:p>
        </p:txBody>
      </p:sp>
      <p:pic>
        <p:nvPicPr>
          <p:cNvPr id="16386" name="Picture 2" descr="Bandit">
            <a:extLst>
              <a:ext uri="{FF2B5EF4-FFF2-40B4-BE49-F238E27FC236}">
                <a16:creationId xmlns:a16="http://schemas.microsoft.com/office/drawing/2014/main" id="{06AFFB06-093B-19A8-D5F2-0A5DEDFCED6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1170" y="1977829"/>
            <a:ext cx="1621526" cy="162152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5AA5C8B1-EE3D-051C-B041-8B0B4A235005}"/>
              </a:ext>
            </a:extLst>
          </p:cNvPr>
          <p:cNvPicPr>
            <a:picLocks noChangeAspect="1"/>
          </p:cNvPicPr>
          <p:nvPr/>
        </p:nvPicPr>
        <p:blipFill>
          <a:blip r:embed="rId5"/>
          <a:stretch>
            <a:fillRect/>
          </a:stretch>
        </p:blipFill>
        <p:spPr>
          <a:xfrm>
            <a:off x="192878" y="2060848"/>
            <a:ext cx="1796057" cy="1538507"/>
          </a:xfrm>
          <a:prstGeom prst="rect">
            <a:avLst/>
          </a:prstGeom>
        </p:spPr>
      </p:pic>
      <p:pic>
        <p:nvPicPr>
          <p:cNvPr id="20" name="Picture 19">
            <a:extLst>
              <a:ext uri="{FF2B5EF4-FFF2-40B4-BE49-F238E27FC236}">
                <a16:creationId xmlns:a16="http://schemas.microsoft.com/office/drawing/2014/main" id="{6C2AB024-145F-F468-E28B-E8C0BAABE428}"/>
              </a:ext>
            </a:extLst>
          </p:cNvPr>
          <p:cNvPicPr>
            <a:picLocks noChangeAspect="1"/>
          </p:cNvPicPr>
          <p:nvPr/>
        </p:nvPicPr>
        <p:blipFill>
          <a:blip r:embed="rId6"/>
          <a:stretch>
            <a:fillRect/>
          </a:stretch>
        </p:blipFill>
        <p:spPr>
          <a:xfrm>
            <a:off x="1898687" y="2689647"/>
            <a:ext cx="638200" cy="638200"/>
          </a:xfrm>
          <a:prstGeom prst="rect">
            <a:avLst/>
          </a:prstGeom>
        </p:spPr>
      </p:pic>
      <p:sp>
        <p:nvSpPr>
          <p:cNvPr id="5" name="ZoneTexte 6">
            <a:extLst>
              <a:ext uri="{FF2B5EF4-FFF2-40B4-BE49-F238E27FC236}">
                <a16:creationId xmlns:a16="http://schemas.microsoft.com/office/drawing/2014/main" id="{1D224824-2620-CDBA-7281-6B49AAF17A2D}"/>
              </a:ext>
            </a:extLst>
          </p:cNvPr>
          <p:cNvSpPr txBox="1"/>
          <p:nvPr/>
        </p:nvSpPr>
        <p:spPr>
          <a:xfrm>
            <a:off x="328602" y="3695125"/>
            <a:ext cx="1646662" cy="1077218"/>
          </a:xfrm>
          <a:prstGeom prst="rect">
            <a:avLst/>
          </a:prstGeom>
          <a:noFill/>
        </p:spPr>
        <p:txBody>
          <a:bodyPr wrap="square">
            <a:spAutoFit/>
          </a:bodyPr>
          <a:lstStyle/>
          <a:p>
            <a:pPr algn="ctr"/>
            <a:r>
              <a:rPr lang="fr-FR" b="1" dirty="0">
                <a:latin typeface="Milliard (Body)"/>
              </a:rPr>
              <a:t>Pressions </a:t>
            </a:r>
          </a:p>
          <a:p>
            <a:pPr algn="ctr"/>
            <a:r>
              <a:rPr lang="fr-FR" b="1" dirty="0">
                <a:latin typeface="Milliard (Body)"/>
              </a:rPr>
              <a:t> </a:t>
            </a:r>
            <a:r>
              <a:rPr lang="fr-FR" b="1" i="1" dirty="0">
                <a:latin typeface="Milliard (Body)"/>
              </a:rPr>
              <a:t>du dessous </a:t>
            </a:r>
            <a:endParaRPr lang="fr-FR" b="1" dirty="0">
              <a:latin typeface="Milliard (Body)"/>
            </a:endParaRPr>
          </a:p>
          <a:p>
            <a:pPr algn="ctr"/>
            <a:r>
              <a:rPr lang="en-GB" sz="1400" dirty="0">
                <a:solidFill>
                  <a:srgbClr val="000000"/>
                </a:solidFill>
                <a:effectLst/>
                <a:latin typeface="Milliard (Body)"/>
                <a:ea typeface="Calibri" panose="020F0502020204030204" pitchFamily="34" charset="0"/>
              </a:rPr>
              <a:t>Pelletier et al., 2002</a:t>
            </a:r>
          </a:p>
          <a:p>
            <a:pPr algn="ctr"/>
            <a:r>
              <a:rPr lang="en-GB" sz="1400" dirty="0">
                <a:solidFill>
                  <a:srgbClr val="000000"/>
                </a:solidFill>
                <a:latin typeface="Milliard (Body)"/>
              </a:rPr>
              <a:t>Reeve, 2009</a:t>
            </a:r>
            <a:endParaRPr lang="fr-FR" dirty="0">
              <a:latin typeface="Milliard (Body)"/>
            </a:endParaRPr>
          </a:p>
        </p:txBody>
      </p:sp>
      <p:sp>
        <p:nvSpPr>
          <p:cNvPr id="7" name="ZoneTexte 6">
            <a:extLst>
              <a:ext uri="{FF2B5EF4-FFF2-40B4-BE49-F238E27FC236}">
                <a16:creationId xmlns:a16="http://schemas.microsoft.com/office/drawing/2014/main" id="{C773DABF-DF58-367D-76FB-A114DF8F26E4}"/>
              </a:ext>
            </a:extLst>
          </p:cNvPr>
          <p:cNvSpPr txBox="1"/>
          <p:nvPr/>
        </p:nvSpPr>
        <p:spPr>
          <a:xfrm>
            <a:off x="4978663" y="3759739"/>
            <a:ext cx="1646662" cy="861774"/>
          </a:xfrm>
          <a:prstGeom prst="rect">
            <a:avLst/>
          </a:prstGeom>
          <a:noFill/>
        </p:spPr>
        <p:txBody>
          <a:bodyPr wrap="square">
            <a:spAutoFit/>
          </a:bodyPr>
          <a:lstStyle/>
          <a:p>
            <a:pPr algn="ctr"/>
            <a:r>
              <a:rPr lang="fr-FR" b="1" dirty="0">
                <a:latin typeface="Milliard (Body)"/>
              </a:rPr>
              <a:t>Enseignant.e.s débutants</a:t>
            </a:r>
          </a:p>
          <a:p>
            <a:pPr algn="ctr"/>
            <a:r>
              <a:rPr lang="en-GB" sz="1400" dirty="0" err="1">
                <a:solidFill>
                  <a:srgbClr val="000000"/>
                </a:solidFill>
                <a:effectLst/>
                <a:latin typeface="Milliard (Body)"/>
                <a:ea typeface="Calibri" panose="020F0502020204030204" pitchFamily="34" charset="0"/>
              </a:rPr>
              <a:t>Benhenda</a:t>
            </a:r>
            <a:r>
              <a:rPr lang="en-GB" sz="1400" dirty="0">
                <a:solidFill>
                  <a:srgbClr val="000000"/>
                </a:solidFill>
                <a:effectLst/>
                <a:latin typeface="Milliard (Body)"/>
                <a:ea typeface="Calibri" panose="020F0502020204030204" pitchFamily="34" charset="0"/>
              </a:rPr>
              <a:t>., 2020</a:t>
            </a:r>
            <a:endParaRPr lang="fr-FR" dirty="0">
              <a:latin typeface="Milliard (Body)"/>
            </a:endParaRPr>
          </a:p>
        </p:txBody>
      </p:sp>
      <p:pic>
        <p:nvPicPr>
          <p:cNvPr id="9" name="Picture 8">
            <a:extLst>
              <a:ext uri="{FF2B5EF4-FFF2-40B4-BE49-F238E27FC236}">
                <a16:creationId xmlns:a16="http://schemas.microsoft.com/office/drawing/2014/main" id="{B3A774AE-8672-085C-62A3-378205B7B214}"/>
              </a:ext>
            </a:extLst>
          </p:cNvPr>
          <p:cNvPicPr>
            <a:picLocks noChangeAspect="1"/>
          </p:cNvPicPr>
          <p:nvPr/>
        </p:nvPicPr>
        <p:blipFill>
          <a:blip r:embed="rId7"/>
          <a:stretch>
            <a:fillRect/>
          </a:stretch>
        </p:blipFill>
        <p:spPr>
          <a:xfrm>
            <a:off x="5045396" y="2161605"/>
            <a:ext cx="1537384" cy="1537384"/>
          </a:xfrm>
          <a:prstGeom prst="rect">
            <a:avLst/>
          </a:prstGeom>
        </p:spPr>
      </p:pic>
      <p:sp>
        <p:nvSpPr>
          <p:cNvPr id="10" name="ZoneTexte 6">
            <a:extLst>
              <a:ext uri="{FF2B5EF4-FFF2-40B4-BE49-F238E27FC236}">
                <a16:creationId xmlns:a16="http://schemas.microsoft.com/office/drawing/2014/main" id="{D3A42A82-7EE8-3BD3-FE88-C2F76D53027D}"/>
              </a:ext>
            </a:extLst>
          </p:cNvPr>
          <p:cNvSpPr txBox="1"/>
          <p:nvPr/>
        </p:nvSpPr>
        <p:spPr>
          <a:xfrm>
            <a:off x="7369546" y="3734364"/>
            <a:ext cx="1767994" cy="861774"/>
          </a:xfrm>
          <a:prstGeom prst="rect">
            <a:avLst/>
          </a:prstGeom>
          <a:noFill/>
        </p:spPr>
        <p:txBody>
          <a:bodyPr wrap="square">
            <a:spAutoFit/>
          </a:bodyPr>
          <a:lstStyle/>
          <a:p>
            <a:pPr algn="ctr"/>
            <a:r>
              <a:rPr lang="fr-FR" b="1" dirty="0">
                <a:latin typeface="Milliard (Body)"/>
              </a:rPr>
              <a:t>Difficulté à soutenir</a:t>
            </a:r>
          </a:p>
          <a:p>
            <a:pPr algn="ctr"/>
            <a:r>
              <a:rPr lang="en-GB" sz="1400" dirty="0">
                <a:solidFill>
                  <a:srgbClr val="000000"/>
                </a:solidFill>
                <a:effectLst/>
                <a:latin typeface="Milliard (Body)"/>
                <a:ea typeface="Calibri" panose="020F0502020204030204" pitchFamily="34" charset="0"/>
              </a:rPr>
              <a:t>Escriva-</a:t>
            </a:r>
            <a:r>
              <a:rPr lang="en-GB" sz="1400" dirty="0" err="1">
                <a:solidFill>
                  <a:srgbClr val="000000"/>
                </a:solidFill>
                <a:effectLst/>
                <a:latin typeface="Milliard (Body)"/>
                <a:ea typeface="Calibri" panose="020F0502020204030204" pitchFamily="34" charset="0"/>
              </a:rPr>
              <a:t>Boulley</a:t>
            </a:r>
            <a:r>
              <a:rPr lang="en-GB" sz="1400" dirty="0">
                <a:solidFill>
                  <a:srgbClr val="000000"/>
                </a:solidFill>
                <a:effectLst/>
                <a:latin typeface="Milliard (Body)"/>
                <a:ea typeface="Calibri" panose="020F0502020204030204" pitchFamily="34" charset="0"/>
              </a:rPr>
              <a:t>, 2021</a:t>
            </a:r>
            <a:endParaRPr lang="fr-FR" dirty="0">
              <a:latin typeface="Milliard (Body)"/>
            </a:endParaRPr>
          </a:p>
        </p:txBody>
      </p:sp>
      <p:pic>
        <p:nvPicPr>
          <p:cNvPr id="16" name="Picture 15">
            <a:extLst>
              <a:ext uri="{FF2B5EF4-FFF2-40B4-BE49-F238E27FC236}">
                <a16:creationId xmlns:a16="http://schemas.microsoft.com/office/drawing/2014/main" id="{4B780293-2BBD-C117-6219-AE3ABA77C5E8}"/>
              </a:ext>
            </a:extLst>
          </p:cNvPr>
          <p:cNvPicPr>
            <a:picLocks noChangeAspect="1"/>
          </p:cNvPicPr>
          <p:nvPr/>
        </p:nvPicPr>
        <p:blipFill>
          <a:blip r:embed="rId8"/>
          <a:stretch>
            <a:fillRect/>
          </a:stretch>
        </p:blipFill>
        <p:spPr>
          <a:xfrm>
            <a:off x="6626772" y="2806906"/>
            <a:ext cx="969870" cy="676939"/>
          </a:xfrm>
          <a:prstGeom prst="rect">
            <a:avLst/>
          </a:prstGeom>
        </p:spPr>
      </p:pic>
      <p:pic>
        <p:nvPicPr>
          <p:cNvPr id="25" name="Picture 2" descr="Homme d'affaire">
            <a:extLst>
              <a:ext uri="{FF2B5EF4-FFF2-40B4-BE49-F238E27FC236}">
                <a16:creationId xmlns:a16="http://schemas.microsoft.com/office/drawing/2014/main" id="{E0E85365-AB4A-BAB4-49A0-2779DB44F30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21544" y="2262110"/>
            <a:ext cx="1388976" cy="1388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50512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8757C-73DE-A4A1-C960-1704BF2E528E}"/>
              </a:ext>
            </a:extLst>
          </p:cNvPr>
          <p:cNvPicPr>
            <a:picLocks noChangeAspect="1"/>
          </p:cNvPicPr>
          <p:nvPr/>
        </p:nvPicPr>
        <p:blipFill>
          <a:blip r:embed="rId3"/>
          <a:stretch>
            <a:fillRect/>
          </a:stretch>
        </p:blipFill>
        <p:spPr>
          <a:xfrm>
            <a:off x="7413930" y="-6059"/>
            <a:ext cx="1730070" cy="802230"/>
          </a:xfrm>
          <a:prstGeom prst="rect">
            <a:avLst/>
          </a:prstGeom>
        </p:spPr>
      </p:pic>
      <p:sp>
        <p:nvSpPr>
          <p:cNvPr id="30" name="ZoneTexte 10">
            <a:extLst>
              <a:ext uri="{FF2B5EF4-FFF2-40B4-BE49-F238E27FC236}">
                <a16:creationId xmlns:a16="http://schemas.microsoft.com/office/drawing/2014/main" id="{BA04A4BF-C9CC-E040-8B0A-2D8A0B984728}"/>
              </a:ext>
            </a:extLst>
          </p:cNvPr>
          <p:cNvSpPr txBox="1"/>
          <p:nvPr/>
        </p:nvSpPr>
        <p:spPr>
          <a:xfrm>
            <a:off x="180890" y="122775"/>
            <a:ext cx="6806255" cy="523220"/>
          </a:xfrm>
          <a:prstGeom prst="rect">
            <a:avLst/>
          </a:prstGeom>
          <a:solidFill>
            <a:schemeClr val="accent5">
              <a:lumMod val="20000"/>
              <a:lumOff val="80000"/>
            </a:schemeClr>
          </a:solidFill>
        </p:spPr>
        <p:txBody>
          <a:bodyPr wrap="square" rtlCol="0">
            <a:spAutoFit/>
          </a:bodyPr>
          <a:lstStyle/>
          <a:p>
            <a:r>
              <a:rPr lang="fr-FR" sz="2800" dirty="0">
                <a:latin typeface="Milliard Book" panose="02010004040101010103" charset="0"/>
              </a:rPr>
              <a:t>La croyance d’une EPS « à part »</a:t>
            </a:r>
            <a:endParaRPr lang="fr-FR" sz="2800" dirty="0">
              <a:latin typeface="Alegreya" panose="00000500000000000000"/>
            </a:endParaRPr>
          </a:p>
        </p:txBody>
      </p:sp>
      <p:sp>
        <p:nvSpPr>
          <p:cNvPr id="2" name="Rectangle 1">
            <a:extLst>
              <a:ext uri="{FF2B5EF4-FFF2-40B4-BE49-F238E27FC236}">
                <a16:creationId xmlns:a16="http://schemas.microsoft.com/office/drawing/2014/main" id="{7A29173F-FBEE-6CB3-2957-FCBC7E8F75FE}"/>
              </a:ext>
            </a:extLst>
          </p:cNvPr>
          <p:cNvSpPr/>
          <p:nvPr/>
        </p:nvSpPr>
        <p:spPr>
          <a:xfrm>
            <a:off x="836946" y="1700808"/>
            <a:ext cx="7470107" cy="3888432"/>
          </a:xfrm>
          <a:custGeom>
            <a:avLst/>
            <a:gdLst>
              <a:gd name="connsiteX0" fmla="*/ 0 w 7470107"/>
              <a:gd name="connsiteY0" fmla="*/ 0 h 3888432"/>
              <a:gd name="connsiteX1" fmla="*/ 7470107 w 7470107"/>
              <a:gd name="connsiteY1" fmla="*/ 0 h 3888432"/>
              <a:gd name="connsiteX2" fmla="*/ 7470107 w 7470107"/>
              <a:gd name="connsiteY2" fmla="*/ 3888432 h 3888432"/>
              <a:gd name="connsiteX3" fmla="*/ 0 w 7470107"/>
              <a:gd name="connsiteY3" fmla="*/ 3888432 h 3888432"/>
              <a:gd name="connsiteX4" fmla="*/ 0 w 7470107"/>
              <a:gd name="connsiteY4" fmla="*/ 0 h 3888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0107" h="3888432" fill="none" extrusionOk="0">
                <a:moveTo>
                  <a:pt x="0" y="0"/>
                </a:moveTo>
                <a:cubicBezTo>
                  <a:pt x="2982686" y="48306"/>
                  <a:pt x="6652103" y="-78720"/>
                  <a:pt x="7470107" y="0"/>
                </a:cubicBezTo>
                <a:cubicBezTo>
                  <a:pt x="7638653" y="1886795"/>
                  <a:pt x="7429920" y="3281320"/>
                  <a:pt x="7470107" y="3888432"/>
                </a:cubicBezTo>
                <a:cubicBezTo>
                  <a:pt x="4013986" y="3942719"/>
                  <a:pt x="994918" y="3854456"/>
                  <a:pt x="0" y="3888432"/>
                </a:cubicBezTo>
                <a:cubicBezTo>
                  <a:pt x="-153299" y="2768019"/>
                  <a:pt x="-103380" y="957636"/>
                  <a:pt x="0" y="0"/>
                </a:cubicBezTo>
                <a:close/>
              </a:path>
              <a:path w="7470107" h="3888432" stroke="0" extrusionOk="0">
                <a:moveTo>
                  <a:pt x="0" y="0"/>
                </a:moveTo>
                <a:cubicBezTo>
                  <a:pt x="3464660" y="-17"/>
                  <a:pt x="5936910" y="25846"/>
                  <a:pt x="7470107" y="0"/>
                </a:cubicBezTo>
                <a:cubicBezTo>
                  <a:pt x="7442337" y="1170677"/>
                  <a:pt x="7499930" y="2235999"/>
                  <a:pt x="7470107" y="3888432"/>
                </a:cubicBezTo>
                <a:cubicBezTo>
                  <a:pt x="5733264" y="3815057"/>
                  <a:pt x="1055259" y="4015085"/>
                  <a:pt x="0" y="3888432"/>
                </a:cubicBezTo>
                <a:cubicBezTo>
                  <a:pt x="-162948" y="2188110"/>
                  <a:pt x="124332" y="746999"/>
                  <a:pt x="0" y="0"/>
                </a:cubicBezTo>
                <a:close/>
              </a:path>
            </a:pathLst>
          </a:custGeom>
          <a:solidFill>
            <a:schemeClr val="bg1">
              <a:lumMod val="95000"/>
            </a:schemeClr>
          </a:solidFill>
          <a:ln w="38100">
            <a:solidFill>
              <a:schemeClr val="tx1"/>
            </a:solidFill>
            <a:extLst>
              <a:ext uri="{C807C97D-BFC1-408E-A445-0C87EB9F89A2}">
                <ask:lineSketchStyleProps xmlns:ask="http://schemas.microsoft.com/office/drawing/2018/sketchyshapes" sd="2238002578">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i="1" dirty="0">
                <a:solidFill>
                  <a:schemeClr val="tx1"/>
                </a:solidFill>
                <a:latin typeface="Milliard Book" panose="02010004040101010103" charset="0"/>
              </a:rPr>
              <a:t>« Ceux qui prétendraient que cette thèse n’a ni le courage ni l’originalité d’aborder une question nouvelle connaitraient sans doute mal le monde de l’EPS et des STAPS ou règne, en effet, un discours angélique et tenace sur le rôle « naturel » et évident de l’éducation physique dans la lutte contre les inégalités sociales » </a:t>
            </a:r>
          </a:p>
          <a:p>
            <a:pPr algn="ctr"/>
            <a:r>
              <a:rPr lang="fr-FR" i="1" dirty="0">
                <a:solidFill>
                  <a:schemeClr val="tx1"/>
                </a:solidFill>
                <a:latin typeface="Milliard Book" panose="02010004040101010103" charset="0"/>
              </a:rPr>
              <a:t>(Duret, Compte rendu de Combaz, Sociologie de l'Éducation Physique, 1992)</a:t>
            </a:r>
            <a:endParaRPr lang="fr-FR" dirty="0">
              <a:solidFill>
                <a:schemeClr val="tx1"/>
              </a:solidFill>
              <a:latin typeface="Milliard Book" panose="02010004040101010103" charset="0"/>
            </a:endParaRPr>
          </a:p>
        </p:txBody>
      </p:sp>
    </p:spTree>
    <p:extLst>
      <p:ext uri="{BB962C8B-B14F-4D97-AF65-F5344CB8AC3E}">
        <p14:creationId xmlns:p14="http://schemas.microsoft.com/office/powerpoint/2010/main" val="9695156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03F54-043F-739A-6671-879829E6F904}"/>
            </a:ext>
          </a:extLst>
        </p:cNvPr>
        <p:cNvGrpSpPr/>
        <p:nvPr/>
      </p:nvGrpSpPr>
      <p:grpSpPr>
        <a:xfrm>
          <a:off x="0" y="0"/>
          <a:ext cx="0" cy="0"/>
          <a:chOff x="0" y="0"/>
          <a:chExt cx="0" cy="0"/>
        </a:xfrm>
      </p:grpSpPr>
      <p:cxnSp>
        <p:nvCxnSpPr>
          <p:cNvPr id="29" name="Connecteur droit 28">
            <a:extLst>
              <a:ext uri="{FF2B5EF4-FFF2-40B4-BE49-F238E27FC236}">
                <a16:creationId xmlns:a16="http://schemas.microsoft.com/office/drawing/2014/main" id="{A042BC0F-05AE-9C39-5703-EED527F7CBA5}"/>
              </a:ext>
            </a:extLst>
          </p:cNvPr>
          <p:cNvCxnSpPr>
            <a:cxnSpLocks/>
          </p:cNvCxnSpPr>
          <p:nvPr/>
        </p:nvCxnSpPr>
        <p:spPr>
          <a:xfrm>
            <a:off x="17247" y="5157192"/>
            <a:ext cx="9144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C62B37A8-B748-8154-7969-E10550B5556F}"/>
              </a:ext>
            </a:extLst>
          </p:cNvPr>
          <p:cNvCxnSpPr>
            <a:cxnSpLocks/>
          </p:cNvCxnSpPr>
          <p:nvPr/>
        </p:nvCxnSpPr>
        <p:spPr>
          <a:xfrm>
            <a:off x="0" y="1772816"/>
            <a:ext cx="9144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3EFAB836-5C0C-044C-C36F-D3B661063C04}"/>
              </a:ext>
            </a:extLst>
          </p:cNvPr>
          <p:cNvSpPr/>
          <p:nvPr/>
        </p:nvSpPr>
        <p:spPr>
          <a:xfrm>
            <a:off x="287524" y="1844825"/>
            <a:ext cx="8568952" cy="31510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b="1" dirty="0">
                <a:solidFill>
                  <a:schemeClr val="tx1"/>
                </a:solidFill>
                <a:latin typeface="Milliard Book" panose="02010004040101010103" charset="0"/>
              </a:rPr>
              <a:t>TBA</a:t>
            </a:r>
          </a:p>
        </p:txBody>
      </p:sp>
    </p:spTree>
    <p:extLst>
      <p:ext uri="{BB962C8B-B14F-4D97-AF65-F5344CB8AC3E}">
        <p14:creationId xmlns:p14="http://schemas.microsoft.com/office/powerpoint/2010/main" val="82509344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A7DAF-5D27-2E31-64D9-81B48B2EBB9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C5818C0-D6C3-5015-46C4-598C5EDA2DFB}"/>
              </a:ext>
            </a:extLst>
          </p:cNvPr>
          <p:cNvPicPr>
            <a:picLocks noChangeAspect="1"/>
          </p:cNvPicPr>
          <p:nvPr/>
        </p:nvPicPr>
        <p:blipFill>
          <a:blip r:embed="rId3"/>
          <a:stretch>
            <a:fillRect/>
          </a:stretch>
        </p:blipFill>
        <p:spPr>
          <a:xfrm>
            <a:off x="7413930" y="-6059"/>
            <a:ext cx="1730070" cy="802230"/>
          </a:xfrm>
          <a:prstGeom prst="rect">
            <a:avLst/>
          </a:prstGeom>
        </p:spPr>
      </p:pic>
      <p:sp>
        <p:nvSpPr>
          <p:cNvPr id="30" name="ZoneTexte 10">
            <a:extLst>
              <a:ext uri="{FF2B5EF4-FFF2-40B4-BE49-F238E27FC236}">
                <a16:creationId xmlns:a16="http://schemas.microsoft.com/office/drawing/2014/main" id="{E4E2B17F-3892-803E-EE8B-9C3F68B6DC9A}"/>
              </a:ext>
            </a:extLst>
          </p:cNvPr>
          <p:cNvSpPr txBox="1"/>
          <p:nvPr/>
        </p:nvSpPr>
        <p:spPr>
          <a:xfrm>
            <a:off x="180890" y="122775"/>
            <a:ext cx="7487454" cy="523220"/>
          </a:xfrm>
          <a:prstGeom prst="rect">
            <a:avLst/>
          </a:prstGeom>
          <a:solidFill>
            <a:schemeClr val="accent5">
              <a:lumMod val="20000"/>
              <a:lumOff val="80000"/>
            </a:schemeClr>
          </a:solidFill>
        </p:spPr>
        <p:txBody>
          <a:bodyPr wrap="square" rtlCol="0">
            <a:spAutoFit/>
          </a:bodyPr>
          <a:lstStyle/>
          <a:p>
            <a:r>
              <a:rPr lang="fr-FR" sz="2800" dirty="0">
                <a:latin typeface="Milliard Book" panose="02010004040101010103" charset="0"/>
              </a:rPr>
              <a:t>Théorie des buts d’accomplissement</a:t>
            </a:r>
            <a:endParaRPr lang="fr-FR" sz="2800" dirty="0">
              <a:latin typeface="Alegreya" panose="00000500000000000000"/>
            </a:endParaRPr>
          </a:p>
        </p:txBody>
      </p:sp>
      <p:pic>
        <p:nvPicPr>
          <p:cNvPr id="3" name="Picture 1">
            <a:extLst>
              <a:ext uri="{FF2B5EF4-FFF2-40B4-BE49-F238E27FC236}">
                <a16:creationId xmlns:a16="http://schemas.microsoft.com/office/drawing/2014/main" id="{F19AB2F4-CB07-0603-047A-2F1B4B34D15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576" y="781367"/>
            <a:ext cx="7704856" cy="5295265"/>
          </a:xfrm>
          <a:prstGeom prst="rect">
            <a:avLst/>
          </a:prstGeom>
          <a:noFill/>
        </p:spPr>
      </p:pic>
    </p:spTree>
    <p:extLst>
      <p:ext uri="{BB962C8B-B14F-4D97-AF65-F5344CB8AC3E}">
        <p14:creationId xmlns:p14="http://schemas.microsoft.com/office/powerpoint/2010/main" val="1359464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260096A-DF6B-E5D8-911D-FB1EE1CB9810}"/>
              </a:ext>
            </a:extLst>
          </p:cNvPr>
          <p:cNvSpPr txBox="1"/>
          <p:nvPr/>
        </p:nvSpPr>
        <p:spPr>
          <a:xfrm>
            <a:off x="5459506" y="6438695"/>
            <a:ext cx="5486399" cy="336959"/>
          </a:xfrm>
          <a:prstGeom prst="rect">
            <a:avLst/>
          </a:prstGeom>
        </p:spPr>
        <p:txBody>
          <a:bodyPr vert="horz" lIns="91440" tIns="45720" rIns="91440" bIns="45720" rtlCol="0" anchor="t">
            <a:normAutofit/>
          </a:bodyPr>
          <a:lstStyle/>
          <a:p>
            <a:pPr algn="ctr">
              <a:lnSpc>
                <a:spcPct val="90000"/>
              </a:lnSpc>
              <a:spcBef>
                <a:spcPts val="1000"/>
              </a:spcBef>
            </a:pPr>
            <a:r>
              <a:rPr lang="en-US" sz="1400" b="1" i="1" kern="1200" dirty="0">
                <a:solidFill>
                  <a:schemeClr val="tx1">
                    <a:lumMod val="85000"/>
                    <a:lumOff val="15000"/>
                  </a:schemeClr>
                </a:solidFill>
                <a:latin typeface="+mn-lt"/>
                <a:ea typeface="+mn-ea"/>
                <a:cs typeface="+mn-cs"/>
              </a:rPr>
              <a:t>CNESCO, 2019</a:t>
            </a:r>
          </a:p>
        </p:txBody>
      </p:sp>
      <p:pic>
        <p:nvPicPr>
          <p:cNvPr id="6" name="Picture 5">
            <a:extLst>
              <a:ext uri="{FF2B5EF4-FFF2-40B4-BE49-F238E27FC236}">
                <a16:creationId xmlns:a16="http://schemas.microsoft.com/office/drawing/2014/main" id="{1F694EA2-7ECA-D0FE-4432-97BE79F1118D}"/>
              </a:ext>
            </a:extLst>
          </p:cNvPr>
          <p:cNvPicPr>
            <a:picLocks noChangeAspect="1"/>
          </p:cNvPicPr>
          <p:nvPr/>
        </p:nvPicPr>
        <p:blipFill>
          <a:blip r:embed="rId3"/>
          <a:stretch>
            <a:fillRect/>
          </a:stretch>
        </p:blipFill>
        <p:spPr>
          <a:xfrm>
            <a:off x="-9550" y="785007"/>
            <a:ext cx="7233952" cy="5539556"/>
          </a:xfrm>
          <a:prstGeom prst="rect">
            <a:avLst/>
          </a:prstGeom>
        </p:spPr>
      </p:pic>
      <p:sp>
        <p:nvSpPr>
          <p:cNvPr id="8" name="ZoneTexte 10">
            <a:extLst>
              <a:ext uri="{FF2B5EF4-FFF2-40B4-BE49-F238E27FC236}">
                <a16:creationId xmlns:a16="http://schemas.microsoft.com/office/drawing/2014/main" id="{3789D4D4-038A-8396-C99E-FBE9A21B5C2E}"/>
              </a:ext>
            </a:extLst>
          </p:cNvPr>
          <p:cNvSpPr txBox="1"/>
          <p:nvPr/>
        </p:nvSpPr>
        <p:spPr>
          <a:xfrm>
            <a:off x="153270" y="121692"/>
            <a:ext cx="7044290" cy="523220"/>
          </a:xfrm>
          <a:prstGeom prst="rect">
            <a:avLst/>
          </a:prstGeom>
          <a:solidFill>
            <a:schemeClr val="accent5">
              <a:lumMod val="20000"/>
              <a:lumOff val="80000"/>
            </a:schemeClr>
          </a:solidFill>
        </p:spPr>
        <p:txBody>
          <a:bodyPr wrap="square" rtlCol="0">
            <a:spAutoFit/>
          </a:bodyPr>
          <a:lstStyle/>
          <a:p>
            <a:r>
              <a:rPr lang="fr-FR" sz="2800" dirty="0">
                <a:latin typeface="Milliard Book" panose="02010004040101010103" charset="0"/>
              </a:rPr>
              <a:t>Des inégalités scolaires ?</a:t>
            </a:r>
            <a:endParaRPr lang="fr-FR" sz="2800" dirty="0">
              <a:latin typeface="Alegreya" panose="00000500000000000000"/>
            </a:endParaRPr>
          </a:p>
        </p:txBody>
      </p:sp>
    </p:spTree>
    <p:extLst>
      <p:ext uri="{BB962C8B-B14F-4D97-AF65-F5344CB8AC3E}">
        <p14:creationId xmlns:p14="http://schemas.microsoft.com/office/powerpoint/2010/main" val="72628416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96020-E938-D3BB-5D9A-3821CB94502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411C4B9-2E28-DE9D-CBCF-88C7BA377961}"/>
              </a:ext>
            </a:extLst>
          </p:cNvPr>
          <p:cNvPicPr>
            <a:picLocks noChangeAspect="1"/>
          </p:cNvPicPr>
          <p:nvPr/>
        </p:nvPicPr>
        <p:blipFill>
          <a:blip r:embed="rId3"/>
          <a:stretch>
            <a:fillRect/>
          </a:stretch>
        </p:blipFill>
        <p:spPr>
          <a:xfrm>
            <a:off x="7413930" y="-6059"/>
            <a:ext cx="1730070" cy="802230"/>
          </a:xfrm>
          <a:prstGeom prst="rect">
            <a:avLst/>
          </a:prstGeom>
        </p:spPr>
      </p:pic>
      <p:sp>
        <p:nvSpPr>
          <p:cNvPr id="30" name="ZoneTexte 10">
            <a:extLst>
              <a:ext uri="{FF2B5EF4-FFF2-40B4-BE49-F238E27FC236}">
                <a16:creationId xmlns:a16="http://schemas.microsoft.com/office/drawing/2014/main" id="{75211CBB-B058-1D73-2CAD-8346F3D9D727}"/>
              </a:ext>
            </a:extLst>
          </p:cNvPr>
          <p:cNvSpPr txBox="1"/>
          <p:nvPr/>
        </p:nvSpPr>
        <p:spPr>
          <a:xfrm>
            <a:off x="180890" y="122775"/>
            <a:ext cx="7487454" cy="523220"/>
          </a:xfrm>
          <a:prstGeom prst="rect">
            <a:avLst/>
          </a:prstGeom>
          <a:solidFill>
            <a:schemeClr val="accent5">
              <a:lumMod val="20000"/>
              <a:lumOff val="80000"/>
            </a:schemeClr>
          </a:solidFill>
        </p:spPr>
        <p:txBody>
          <a:bodyPr wrap="square" rtlCol="0">
            <a:spAutoFit/>
          </a:bodyPr>
          <a:lstStyle/>
          <a:p>
            <a:r>
              <a:rPr lang="fr-FR" sz="2800" dirty="0">
                <a:latin typeface="Milliard Book" panose="02010004040101010103" charset="0"/>
              </a:rPr>
              <a:t>Hypothèse de l’antécédant</a:t>
            </a:r>
            <a:endParaRPr lang="fr-FR" sz="2800" dirty="0">
              <a:latin typeface="Alegreya" panose="00000500000000000000"/>
            </a:endParaRPr>
          </a:p>
        </p:txBody>
      </p:sp>
      <p:pic>
        <p:nvPicPr>
          <p:cNvPr id="2" name="Picture 1" descr="A screenshot of a graph&#10;&#10;Description automatically generated">
            <a:extLst>
              <a:ext uri="{FF2B5EF4-FFF2-40B4-BE49-F238E27FC236}">
                <a16:creationId xmlns:a16="http://schemas.microsoft.com/office/drawing/2014/main" id="{52280332-B1E8-B793-A0BB-4E05832F6B3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382" y="772160"/>
            <a:ext cx="8611235" cy="5313680"/>
          </a:xfrm>
          <a:prstGeom prst="rect">
            <a:avLst/>
          </a:prstGeom>
          <a:noFill/>
          <a:ln>
            <a:noFill/>
          </a:ln>
        </p:spPr>
      </p:pic>
    </p:spTree>
    <p:extLst>
      <p:ext uri="{BB962C8B-B14F-4D97-AF65-F5344CB8AC3E}">
        <p14:creationId xmlns:p14="http://schemas.microsoft.com/office/powerpoint/2010/main" val="40911679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63ACC-709A-405E-1A60-20F48A4CCC2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701EA7A-5E0E-B360-AE44-318631517376}"/>
              </a:ext>
            </a:extLst>
          </p:cNvPr>
          <p:cNvPicPr>
            <a:picLocks noChangeAspect="1"/>
          </p:cNvPicPr>
          <p:nvPr/>
        </p:nvPicPr>
        <p:blipFill>
          <a:blip r:embed="rId3"/>
          <a:stretch>
            <a:fillRect/>
          </a:stretch>
        </p:blipFill>
        <p:spPr>
          <a:xfrm>
            <a:off x="7413930" y="-6059"/>
            <a:ext cx="1730070" cy="802230"/>
          </a:xfrm>
          <a:prstGeom prst="rect">
            <a:avLst/>
          </a:prstGeom>
        </p:spPr>
      </p:pic>
      <p:sp>
        <p:nvSpPr>
          <p:cNvPr id="30" name="ZoneTexte 10">
            <a:extLst>
              <a:ext uri="{FF2B5EF4-FFF2-40B4-BE49-F238E27FC236}">
                <a16:creationId xmlns:a16="http://schemas.microsoft.com/office/drawing/2014/main" id="{1004630F-3CC1-43AF-1E22-0982DC70BC9E}"/>
              </a:ext>
            </a:extLst>
          </p:cNvPr>
          <p:cNvSpPr txBox="1"/>
          <p:nvPr/>
        </p:nvSpPr>
        <p:spPr>
          <a:xfrm>
            <a:off x="180890" y="122775"/>
            <a:ext cx="7487454" cy="523220"/>
          </a:xfrm>
          <a:prstGeom prst="rect">
            <a:avLst/>
          </a:prstGeom>
          <a:solidFill>
            <a:schemeClr val="accent5">
              <a:lumMod val="20000"/>
              <a:lumOff val="80000"/>
            </a:schemeClr>
          </a:solidFill>
        </p:spPr>
        <p:txBody>
          <a:bodyPr wrap="square" rtlCol="0">
            <a:spAutoFit/>
          </a:bodyPr>
          <a:lstStyle/>
          <a:p>
            <a:r>
              <a:rPr lang="fr-FR" sz="2800" dirty="0">
                <a:latin typeface="Milliard Book" panose="02010004040101010103" charset="0"/>
              </a:rPr>
              <a:t>Hypothèse de modération</a:t>
            </a:r>
            <a:endParaRPr lang="fr-FR" sz="2800" dirty="0">
              <a:latin typeface="Alegreya" panose="00000500000000000000"/>
            </a:endParaRPr>
          </a:p>
        </p:txBody>
      </p:sp>
      <p:pic>
        <p:nvPicPr>
          <p:cNvPr id="3" name="Picture 3" descr="A graph with colorful lines and dots&#10;&#10;Description automatically generated">
            <a:extLst>
              <a:ext uri="{FF2B5EF4-FFF2-40B4-BE49-F238E27FC236}">
                <a16:creationId xmlns:a16="http://schemas.microsoft.com/office/drawing/2014/main" id="{B9C2D5AA-C61A-5183-AF77-34CA559F3B3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637" y="698817"/>
            <a:ext cx="8848725" cy="5460365"/>
          </a:xfrm>
          <a:prstGeom prst="rect">
            <a:avLst/>
          </a:prstGeom>
          <a:noFill/>
          <a:ln>
            <a:noFill/>
          </a:ln>
        </p:spPr>
      </p:pic>
    </p:spTree>
    <p:extLst>
      <p:ext uri="{BB962C8B-B14F-4D97-AF65-F5344CB8AC3E}">
        <p14:creationId xmlns:p14="http://schemas.microsoft.com/office/powerpoint/2010/main" val="50952604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DEDA4-34B5-7E72-3488-5CBF283387A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57D6BB3-A753-A647-638E-3458F4235B67}"/>
              </a:ext>
            </a:extLst>
          </p:cNvPr>
          <p:cNvPicPr>
            <a:picLocks noChangeAspect="1"/>
          </p:cNvPicPr>
          <p:nvPr/>
        </p:nvPicPr>
        <p:blipFill>
          <a:blip r:embed="rId3"/>
          <a:stretch>
            <a:fillRect/>
          </a:stretch>
        </p:blipFill>
        <p:spPr>
          <a:xfrm>
            <a:off x="7445754" y="-6060"/>
            <a:ext cx="1730070" cy="802230"/>
          </a:xfrm>
          <a:prstGeom prst="rect">
            <a:avLst/>
          </a:prstGeom>
        </p:spPr>
      </p:pic>
      <p:sp>
        <p:nvSpPr>
          <p:cNvPr id="30" name="ZoneTexte 10">
            <a:extLst>
              <a:ext uri="{FF2B5EF4-FFF2-40B4-BE49-F238E27FC236}">
                <a16:creationId xmlns:a16="http://schemas.microsoft.com/office/drawing/2014/main" id="{03B92110-5276-0DA4-8E49-D66E8CFDD607}"/>
              </a:ext>
            </a:extLst>
          </p:cNvPr>
          <p:cNvSpPr txBox="1"/>
          <p:nvPr/>
        </p:nvSpPr>
        <p:spPr>
          <a:xfrm>
            <a:off x="180890" y="122775"/>
            <a:ext cx="7127414" cy="492443"/>
          </a:xfrm>
          <a:prstGeom prst="rect">
            <a:avLst/>
          </a:prstGeom>
          <a:solidFill>
            <a:schemeClr val="accent5">
              <a:lumMod val="20000"/>
              <a:lumOff val="80000"/>
            </a:schemeClr>
          </a:solidFill>
        </p:spPr>
        <p:txBody>
          <a:bodyPr wrap="square" rtlCol="0">
            <a:spAutoFit/>
          </a:bodyPr>
          <a:lstStyle/>
          <a:p>
            <a:r>
              <a:rPr lang="fr-FR" sz="2600" dirty="0">
                <a:latin typeface="Milliard Book" panose="02010004040101010103" charset="0"/>
              </a:rPr>
              <a:t>Dimensions du SSE</a:t>
            </a:r>
            <a:endParaRPr lang="fr-FR" sz="2600" dirty="0">
              <a:latin typeface="Alegreya" panose="00000500000000000000"/>
            </a:endParaRPr>
          </a:p>
        </p:txBody>
      </p:sp>
      <p:pic>
        <p:nvPicPr>
          <p:cNvPr id="2" name="Picture 3">
            <a:extLst>
              <a:ext uri="{FF2B5EF4-FFF2-40B4-BE49-F238E27FC236}">
                <a16:creationId xmlns:a16="http://schemas.microsoft.com/office/drawing/2014/main" id="{B58EE2BA-AEE8-9188-0DD8-9A61E38010F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329" y="1484784"/>
            <a:ext cx="8651144" cy="2901667"/>
          </a:xfrm>
          <a:prstGeom prst="rect">
            <a:avLst/>
          </a:prstGeom>
          <a:noFill/>
        </p:spPr>
      </p:pic>
    </p:spTree>
    <p:extLst>
      <p:ext uri="{BB962C8B-B14F-4D97-AF65-F5344CB8AC3E}">
        <p14:creationId xmlns:p14="http://schemas.microsoft.com/office/powerpoint/2010/main" val="425108745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a:spAutoFit/>
      </a:bodyPr>
      <a:lstStyle>
        <a:defPPr algn="ctr">
          <a:defRPr b="1" dirty="0" smtClean="0"/>
        </a:defPPr>
      </a:lstStyle>
    </a:tx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43371</TotalTime>
  <Words>4703</Words>
  <Application>Microsoft Office PowerPoint</Application>
  <PresentationFormat>Affichage à l'écran (4:3)</PresentationFormat>
  <Paragraphs>632</Paragraphs>
  <Slides>92</Slides>
  <Notes>92</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92</vt:i4>
      </vt:variant>
    </vt:vector>
  </HeadingPairs>
  <TitlesOfParts>
    <vt:vector size="102" baseType="lpstr">
      <vt:lpstr>Alegreya</vt:lpstr>
      <vt:lpstr>Arial</vt:lpstr>
      <vt:lpstr>Calibri</vt:lpstr>
      <vt:lpstr>Georgia</vt:lpstr>
      <vt:lpstr>Milliard</vt:lpstr>
      <vt:lpstr>Milliard (Body)</vt:lpstr>
      <vt:lpstr>Milliard Book</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Gwénaël Rigaud</dc:creator>
  <cp:lastModifiedBy>Stephane Rocher</cp:lastModifiedBy>
  <cp:revision>3839</cp:revision>
  <dcterms:created xsi:type="dcterms:W3CDTF">2018-02-26T21:04:55Z</dcterms:created>
  <dcterms:modified xsi:type="dcterms:W3CDTF">2026-04-27T14:31:43Z</dcterms:modified>
</cp:coreProperties>
</file>