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1" roundtripDataSignature="AMtx7mg02dNokUjX4wETq4Y3Gsa9aTkst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43"/>
  </p:normalViewPr>
  <p:slideViewPr>
    <p:cSldViewPr snapToGrid="0">
      <p:cViewPr varScale="1">
        <p:scale>
          <a:sx n="115" d="100"/>
          <a:sy n="115" d="100"/>
        </p:scale>
        <p:origin x="3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8" name="Google Shape;22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" name="Google Shape;234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" name="Google Shape;248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Diapositive de titre" type="title">
  <p:cSld name="TITL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oogle Shape;23;p1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Google Shape;24;p18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w="9525" cap="flat" cmpd="sng">
              <a:solidFill>
                <a:srgbClr val="262626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" name="Google Shape;25;p18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w="9525" cap="flat" cmpd="sng">
              <a:solidFill>
                <a:srgbClr val="262626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6" name="Google Shape;26;p18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 extrusionOk="0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196"/>
              </a:scheme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7" name="Google Shape;27;p18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 extrusionOk="0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8" name="Google Shape;28;p18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156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18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 extrusionOk="0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8">
                <a:alpha val="70196"/>
              </a:srgb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0" name="Google Shape;30;p1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 extrusionOk="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BFE471">
                <a:alpha val="70196"/>
              </a:srgb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1" name="Google Shape;31;p18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 extrusionOk="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98"/>
              </a:scheme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2" name="Google Shape;32;p18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" name="Google Shape;34;p18"/>
          <p:cNvSpPr txBox="1"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Trebuchet MS"/>
              <a:buNone/>
              <a:defRPr sz="5400">
                <a:solidFill>
                  <a:schemeClr val="accen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8"/>
          <p:cNvSpPr txBox="1"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r">
              <a:spcBef>
                <a:spcPts val="1000"/>
              </a:spcBef>
              <a:spcAft>
                <a:spcPts val="0"/>
              </a:spcAft>
              <a:buSzPts val="1440"/>
              <a:buNone/>
              <a:defRPr>
                <a:solidFill>
                  <a:srgbClr val="FEFEFE"/>
                </a:solidFill>
              </a:defRPr>
            </a:lvl1pPr>
            <a:lvl2pPr lvl="1" algn="ctr">
              <a:spcBef>
                <a:spcPts val="1000"/>
              </a:spcBef>
              <a:spcAft>
                <a:spcPts val="0"/>
              </a:spcAft>
              <a:buSzPts val="1280"/>
              <a:buNone/>
              <a:defRPr>
                <a:solidFill>
                  <a:schemeClr val="lt1"/>
                </a:solidFill>
              </a:defRPr>
            </a:lvl2pPr>
            <a:lvl3pPr lvl="2" algn="ctr">
              <a:spcBef>
                <a:spcPts val="1000"/>
              </a:spcBef>
              <a:spcAft>
                <a:spcPts val="0"/>
              </a:spcAft>
              <a:buSzPts val="1120"/>
              <a:buNone/>
              <a:defRPr>
                <a:solidFill>
                  <a:schemeClr val="lt1"/>
                </a:solidFill>
              </a:defRPr>
            </a:lvl3pPr>
            <a:lvl4pPr lvl="3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chemeClr val="lt1"/>
                </a:solidFill>
              </a:defRPr>
            </a:lvl4pPr>
            <a:lvl5pPr lvl="4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chemeClr val="lt1"/>
                </a:solidFill>
              </a:defRPr>
            </a:lvl5pPr>
            <a:lvl6pPr lvl="5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chemeClr val="lt1"/>
                </a:solidFill>
              </a:defRPr>
            </a:lvl6pPr>
            <a:lvl7pPr lvl="6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chemeClr val="lt1"/>
                </a:solidFill>
              </a:defRPr>
            </a:lvl7pPr>
            <a:lvl8pPr lvl="7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chemeClr val="lt1"/>
                </a:solidFill>
              </a:defRPr>
            </a:lvl8pPr>
            <a:lvl9pPr lvl="8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18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8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8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légende">
  <p:cSld name="Titre et légende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7"/>
          <p:cNvSpPr txBox="1"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27"/>
          <p:cNvSpPr txBox="1"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FEFEFE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93" name="Google Shape;93;p27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27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27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itation avec légende">
  <p:cSld name="Citation avec légende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8"/>
          <p:cNvSpPr txBox="1"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28"/>
          <p:cNvSpPr txBox="1">
            <a:spLocks noGrp="1"/>
          </p:cNvSpPr>
          <p:nvPr>
            <p:ph type="body" idx="1"/>
          </p:nvPr>
        </p:nvSpPr>
        <p:spPr>
          <a:xfrm>
            <a:off x="1366139" y="3632200"/>
            <a:ext cx="7224524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 sz="1600">
                <a:solidFill>
                  <a:srgbClr val="FEFEFE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marL="2743200" lvl="5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99" name="Google Shape;99;p28"/>
          <p:cNvSpPr txBox="1">
            <a:spLocks noGrp="1"/>
          </p:cNvSpPr>
          <p:nvPr>
            <p:ph type="body" idx="2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FEFEFE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00" name="Google Shape;100;p28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28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28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sp>
        <p:nvSpPr>
          <p:cNvPr id="103" name="Google Shape;103;p28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8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04" name="Google Shape;104;p28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8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rte nom">
  <p:cSld name="Carte nom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9"/>
          <p:cNvSpPr txBox="1"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29"/>
          <p:cNvSpPr txBox="1"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FEFEFE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08" name="Google Shape;108;p29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29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29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rte nom citation">
  <p:cSld name="Carte nom citation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0"/>
          <p:cNvSpPr txBox="1"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30"/>
          <p:cNvSpPr txBox="1">
            <a:spLocks noGrp="1"/>
          </p:cNvSpPr>
          <p:nvPr>
            <p:ph type="body" idx="1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rgbClr val="FEFEFE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marL="2743200" lvl="5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14" name="Google Shape;114;p30"/>
          <p:cNvSpPr txBox="1">
            <a:spLocks noGrp="1"/>
          </p:cNvSpPr>
          <p:nvPr>
            <p:ph type="body" idx="2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FEFEFE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15" name="Google Shape;115;p30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30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30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sp>
        <p:nvSpPr>
          <p:cNvPr id="118" name="Google Shape;118;p30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8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19" name="Google Shape;119;p30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8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rai ou faux">
  <p:cSld name="Vrai ou faux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1"/>
          <p:cNvSpPr txBox="1"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31"/>
          <p:cNvSpPr txBox="1">
            <a:spLocks noGrp="1"/>
          </p:cNvSpPr>
          <p:nvPr>
            <p:ph type="body" idx="1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chemeClr val="accent1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marL="2743200" lvl="5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23" name="Google Shape;123;p31"/>
          <p:cNvSpPr txBox="1">
            <a:spLocks noGrp="1"/>
          </p:cNvSpPr>
          <p:nvPr>
            <p:ph type="body" idx="2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FEFEFE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4" name="Google Shape;124;p31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31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31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texte vertical" type="vertTx">
  <p:cSld name="VERTICAL_TEXT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2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32"/>
          <p:cNvSpPr txBox="1">
            <a:spLocks noGrp="1"/>
          </p:cNvSpPr>
          <p:nvPr>
            <p:ph type="body" idx="1"/>
          </p:nvPr>
        </p:nvSpPr>
        <p:spPr>
          <a:xfrm rot="5400000">
            <a:off x="3035281" y="-197358"/>
            <a:ext cx="3880773" cy="85966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30" name="Google Shape;130;p32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32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32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vertical et texte" type="vertTitleAndTx">
  <p:cSld name="VERTICAL_TITLE_AND_VERTICAL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3"/>
          <p:cNvSpPr txBox="1">
            <a:spLocks noGrp="1"/>
          </p:cNvSpPr>
          <p:nvPr>
            <p:ph type="title"/>
          </p:nvPr>
        </p:nvSpPr>
        <p:spPr>
          <a:xfrm rot="5400000">
            <a:off x="5994319" y="2582953"/>
            <a:ext cx="5251451" cy="13047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33"/>
          <p:cNvSpPr txBox="1">
            <a:spLocks noGrp="1"/>
          </p:cNvSpPr>
          <p:nvPr>
            <p:ph type="body" idx="1"/>
          </p:nvPr>
        </p:nvSpPr>
        <p:spPr>
          <a:xfrm rot="5400000">
            <a:off x="1581685" y="-294750"/>
            <a:ext cx="5251450" cy="706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36" name="Google Shape;136;p33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7" name="Google Shape;137;p33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33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contenu" type="obj">
  <p:cSld name="OBJEC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9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sz="36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9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42" name="Google Shape;42;p19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9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9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de section" type="secHead">
  <p:cSld name="SECTION_HEADER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0"/>
          <p:cNvSpPr txBox="1"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Trebuchet MS"/>
              <a:buNone/>
              <a:defRPr sz="40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0"/>
          <p:cNvSpPr txBox="1"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FEFEFE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20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0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0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ux contenus" type="twoObj">
  <p:cSld name="TWO_OBJECTS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1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1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4184035" cy="38807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54" name="Google Shape;54;p21"/>
          <p:cNvSpPr txBox="1">
            <a:spLocks noGrp="1"/>
          </p:cNvSpPr>
          <p:nvPr>
            <p:ph type="body" idx="2"/>
          </p:nvPr>
        </p:nvSpPr>
        <p:spPr>
          <a:xfrm>
            <a:off x="5089970" y="2160589"/>
            <a:ext cx="4184034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55" name="Google Shape;55;p21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1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1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ison" type="twoTxTwoObj">
  <p:cSld name="TWO_OBJECTS_WITH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2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2"/>
          <p:cNvSpPr txBox="1"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None/>
              <a:defRPr sz="2400" b="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9pPr>
          </a:lstStyle>
          <a:p>
            <a:endParaRPr/>
          </a:p>
        </p:txBody>
      </p:sp>
      <p:sp>
        <p:nvSpPr>
          <p:cNvPr id="61" name="Google Shape;61;p22"/>
          <p:cNvSpPr txBox="1">
            <a:spLocks noGrp="1"/>
          </p:cNvSpPr>
          <p:nvPr>
            <p:ph type="body" idx="2"/>
          </p:nvPr>
        </p:nvSpPr>
        <p:spPr>
          <a:xfrm>
            <a:off x="675745" y="2737245"/>
            <a:ext cx="4185623" cy="3304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62" name="Google Shape;62;p22"/>
          <p:cNvSpPr txBox="1">
            <a:spLocks noGrp="1"/>
          </p:cNvSpPr>
          <p:nvPr>
            <p:ph type="body" idx="3"/>
          </p:nvPr>
        </p:nvSpPr>
        <p:spPr>
          <a:xfrm>
            <a:off x="5088383" y="2160983"/>
            <a:ext cx="4185618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None/>
              <a:defRPr sz="2400" b="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9pPr>
          </a:lstStyle>
          <a:p>
            <a:endParaRPr/>
          </a:p>
        </p:txBody>
      </p:sp>
      <p:sp>
        <p:nvSpPr>
          <p:cNvPr id="63" name="Google Shape;63;p22"/>
          <p:cNvSpPr txBox="1">
            <a:spLocks noGrp="1"/>
          </p:cNvSpPr>
          <p:nvPr>
            <p:ph type="body" idx="4"/>
          </p:nvPr>
        </p:nvSpPr>
        <p:spPr>
          <a:xfrm>
            <a:off x="5088384" y="2737245"/>
            <a:ext cx="4185617" cy="3304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64" name="Google Shape;64;p22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2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2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seul" type="titleOnly">
  <p:cSld name="TITLE_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3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3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3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3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" type="blank">
  <p:cSld name="BLANK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4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4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24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 avec légende" type="objTx">
  <p:cSld name="OBJECT_WITH_CAPTION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5"/>
          <p:cNvSpPr txBox="1"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Trebuchet MS"/>
              <a:buNone/>
              <a:defRPr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5"/>
          <p:cNvSpPr txBox="1">
            <a:spLocks noGrp="1"/>
          </p:cNvSpPr>
          <p:nvPr>
            <p:ph type="body" idx="1"/>
          </p:nvPr>
        </p:nvSpPr>
        <p:spPr>
          <a:xfrm>
            <a:off x="4760461" y="514924"/>
            <a:ext cx="4513541" cy="5526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79" name="Google Shape;79;p25"/>
          <p:cNvSpPr txBox="1">
            <a:spLocks noGrp="1"/>
          </p:cNvSpPr>
          <p:nvPr>
            <p:ph type="body" idx="2"/>
          </p:nvPr>
        </p:nvSpPr>
        <p:spPr>
          <a:xfrm>
            <a:off x="677334" y="2777069"/>
            <a:ext cx="3854528" cy="2584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9pPr>
          </a:lstStyle>
          <a:p>
            <a:endParaRPr/>
          </a:p>
        </p:txBody>
      </p:sp>
      <p:sp>
        <p:nvSpPr>
          <p:cNvPr id="80" name="Google Shape;80;p25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25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5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avec légende" type="picTx">
  <p:cSld name="PICTURE_WITH_CAPTION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6"/>
          <p:cNvSpPr txBox="1"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rebuchet MS"/>
              <a:buNone/>
              <a:defRPr sz="2400"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26"/>
          <p:cNvSpPr>
            <a:spLocks noGrp="1"/>
          </p:cNvSpPr>
          <p:nvPr>
            <p:ph type="pic" idx="2"/>
          </p:nvPr>
        </p:nvSpPr>
        <p:spPr>
          <a:xfrm>
            <a:off x="677334" y="609600"/>
            <a:ext cx="8596668" cy="3845718"/>
          </a:xfrm>
          <a:prstGeom prst="rect">
            <a:avLst/>
          </a:prstGeom>
          <a:noFill/>
          <a:ln>
            <a:noFill/>
          </a:ln>
        </p:spPr>
      </p:sp>
      <p:sp>
        <p:nvSpPr>
          <p:cNvPr id="86" name="Google Shape;86;p26"/>
          <p:cNvSpPr txBox="1">
            <a:spLocks noGrp="1"/>
          </p:cNvSpPr>
          <p:nvPr>
            <p:ph type="body" idx="1"/>
          </p:nvPr>
        </p:nvSpPr>
        <p:spPr>
          <a:xfrm>
            <a:off x="677334" y="5367338"/>
            <a:ext cx="8596667" cy="674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>
            <a:endParaRPr/>
          </a:p>
        </p:txBody>
      </p:sp>
      <p:sp>
        <p:nvSpPr>
          <p:cNvPr id="87" name="Google Shape;87;p26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26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26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7" name="Google Shape;7;p17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w="9525" cap="flat" cmpd="sng">
              <a:solidFill>
                <a:srgbClr val="262626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8" name="Google Shape;8;p17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w="9525" cap="flat" cmpd="sng">
              <a:solidFill>
                <a:srgbClr val="262626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9" name="Google Shape;9;p17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 extrusionOk="0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196"/>
              </a:scheme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0" name="Google Shape;10;p17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 extrusionOk="0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" name="Google Shape;11;p17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156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1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 extrusionOk="0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8">
                <a:alpha val="70196"/>
              </a:srgb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" name="Google Shape;13;p17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 extrusionOk="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BFE471">
                <a:alpha val="70196"/>
              </a:srgb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" name="Google Shape;14;p17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 extrusionOk="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98"/>
              </a:scheme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" name="Google Shape;15;p1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1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9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" name="Google Shape;17;p17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sz="36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17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2004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800" b="0" i="0" u="none" strike="noStrike" cap="none">
                <a:solidFill>
                  <a:srgbClr val="FEFEF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0988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  <a:defRPr sz="1600" b="0" i="0" u="none" strike="noStrike" cap="none">
                <a:solidFill>
                  <a:srgbClr val="FEFEF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29972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►"/>
              <a:defRPr sz="1400" b="0" i="0" u="none" strike="noStrike" cap="none">
                <a:solidFill>
                  <a:srgbClr val="FEFEF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FEFEF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FEFEF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FEFEF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FEFEF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FEFEF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FEFEF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9" name="Google Shape;19;p17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0" name="Google Shape;20;p17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1" name="Google Shape;21;p17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"/>
          <p:cNvSpPr txBox="1"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Trebuchet MS"/>
              <a:buNone/>
            </a:pPr>
            <a:r>
              <a:rPr lang="fr-FR"/>
              <a:t>Gestion des Inégalités &amp; Logique du CA2</a:t>
            </a:r>
            <a:endParaRPr/>
          </a:p>
        </p:txBody>
      </p:sp>
      <p:sp>
        <p:nvSpPr>
          <p:cNvPr id="144" name="Google Shape;144;p1"/>
          <p:cNvSpPr txBox="1"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fr-FR"/>
              <a:t>La course d’Orientation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0"/>
          <p:cNvSpPr txBox="1">
            <a:spLocks noGrp="1"/>
          </p:cNvSpPr>
          <p:nvPr>
            <p:ph type="title"/>
          </p:nvPr>
        </p:nvSpPr>
        <p:spPr>
          <a:xfrm>
            <a:off x="677334" y="278859"/>
            <a:ext cx="10490019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rebuchet MS"/>
              <a:buNone/>
            </a:pPr>
            <a:r>
              <a:rPr lang="fr-FR"/>
              <a:t>Comment proposer de l’Incertitude dans un milieu connu ou non afin de développer de l’adaptabilité chez mes élèves?</a:t>
            </a:r>
            <a:endParaRPr/>
          </a:p>
        </p:txBody>
      </p:sp>
      <p:sp>
        <p:nvSpPr>
          <p:cNvPr id="201" name="Google Shape;201;p10"/>
          <p:cNvSpPr txBox="1">
            <a:spLocks noGrp="1"/>
          </p:cNvSpPr>
          <p:nvPr>
            <p:ph type="body" idx="1"/>
          </p:nvPr>
        </p:nvSpPr>
        <p:spPr>
          <a:xfrm>
            <a:off x="677333" y="2160589"/>
            <a:ext cx="10840215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2240"/>
              <a:buChar char="►"/>
            </a:pPr>
            <a:r>
              <a:rPr lang="fr-FR" sz="2800" u="sng"/>
              <a:t>Déstructurer la carte pour forcer les élèves à réinitialiser leur capacité à faire la liaison « carte-terrain »</a:t>
            </a:r>
            <a:endParaRPr/>
          </a:p>
        </p:txBody>
      </p:sp>
      <p:pic>
        <p:nvPicPr>
          <p:cNvPr id="202" name="Google Shape;202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3625" y="3782945"/>
            <a:ext cx="2664749" cy="2625961"/>
          </a:xfrm>
          <a:prstGeom prst="rect">
            <a:avLst/>
          </a:prstGeom>
          <a:noFill/>
          <a:ln>
            <a:noFill/>
          </a:ln>
        </p:spPr>
      </p:pic>
      <p:pic>
        <p:nvPicPr>
          <p:cNvPr id="203" name="Google Shape;203;p10"/>
          <p:cNvPicPr preferRelativeResize="0"/>
          <p:nvPr/>
        </p:nvPicPr>
        <p:blipFill rotWithShape="1">
          <a:blip r:embed="rId4">
            <a:alphaModFix/>
          </a:blip>
          <a:srcRect l="2017" t="3861" r="2068" b="10617"/>
          <a:stretch/>
        </p:blipFill>
        <p:spPr>
          <a:xfrm>
            <a:off x="190902" y="3943451"/>
            <a:ext cx="4035141" cy="221415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4" name="Google Shape;204;p10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965956" y="3966603"/>
            <a:ext cx="4035140" cy="2304948"/>
          </a:xfrm>
          <a:prstGeom prst="rect">
            <a:avLst/>
          </a:prstGeom>
          <a:noFill/>
          <a:ln>
            <a:noFill/>
          </a:ln>
        </p:spPr>
      </p:pic>
      <p:sp>
        <p:nvSpPr>
          <p:cNvPr id="205" name="Google Shape;205;p10"/>
          <p:cNvSpPr txBox="1"/>
          <p:nvPr/>
        </p:nvSpPr>
        <p:spPr>
          <a:xfrm>
            <a:off x="1318391" y="3303985"/>
            <a:ext cx="178016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800" b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COULOIR</a:t>
            </a:r>
            <a:endParaRPr/>
          </a:p>
        </p:txBody>
      </p:sp>
      <p:sp>
        <p:nvSpPr>
          <p:cNvPr id="206" name="Google Shape;206;p10"/>
          <p:cNvSpPr txBox="1"/>
          <p:nvPr/>
        </p:nvSpPr>
        <p:spPr>
          <a:xfrm>
            <a:off x="5205918" y="3226279"/>
            <a:ext cx="1681265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800" b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SHAKER</a:t>
            </a:r>
            <a:endParaRPr/>
          </a:p>
        </p:txBody>
      </p:sp>
      <p:sp>
        <p:nvSpPr>
          <p:cNvPr id="207" name="Google Shape;207;p10"/>
          <p:cNvSpPr txBox="1"/>
          <p:nvPr/>
        </p:nvSpPr>
        <p:spPr>
          <a:xfrm>
            <a:off x="8547731" y="3314574"/>
            <a:ext cx="2966935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800" b="1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Carte Complète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1"/>
          <p:cNvSpPr txBox="1">
            <a:spLocks noGrp="1"/>
          </p:cNvSpPr>
          <p:nvPr>
            <p:ph type="title"/>
          </p:nvPr>
        </p:nvSpPr>
        <p:spPr>
          <a:xfrm>
            <a:off x="677334" y="278859"/>
            <a:ext cx="10490019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rebuchet MS"/>
              <a:buNone/>
            </a:pPr>
            <a:r>
              <a:rPr lang="fr-FR"/>
              <a:t>Comment proposer de l’Incertitude dans un milieu connu ou non afin de développer de l’adaptabilité chez mes élèves?</a:t>
            </a:r>
            <a:endParaRPr/>
          </a:p>
        </p:txBody>
      </p:sp>
      <p:sp>
        <p:nvSpPr>
          <p:cNvPr id="213" name="Google Shape;213;p11"/>
          <p:cNvSpPr txBox="1">
            <a:spLocks noGrp="1"/>
          </p:cNvSpPr>
          <p:nvPr>
            <p:ph type="body" idx="1"/>
          </p:nvPr>
        </p:nvSpPr>
        <p:spPr>
          <a:xfrm>
            <a:off x="677333" y="2160589"/>
            <a:ext cx="10840215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2240"/>
              <a:buChar char="►"/>
            </a:pPr>
            <a:r>
              <a:rPr lang="fr-FR" sz="2800" u="sng"/>
              <a:t>Déstructurer la carte pour forcer les élèves à réinitialiser leur capacité à faire la liaison « carte-terrain »</a:t>
            </a:r>
            <a:endParaRPr/>
          </a:p>
        </p:txBody>
      </p:sp>
      <p:sp>
        <p:nvSpPr>
          <p:cNvPr id="214" name="Google Shape;214;p11"/>
          <p:cNvSpPr/>
          <p:nvPr/>
        </p:nvSpPr>
        <p:spPr>
          <a:xfrm>
            <a:off x="500108" y="4660465"/>
            <a:ext cx="4172506" cy="1918676"/>
          </a:xfrm>
          <a:prstGeom prst="rect">
            <a:avLst/>
          </a:prstGeom>
          <a:solidFill>
            <a:schemeClr val="accent5"/>
          </a:solidFill>
          <a:ln w="19050" cap="rnd" cmpd="sng">
            <a:solidFill>
              <a:srgbClr val="52130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Partie 3 de la séquence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15" name="Google Shape;215;p11"/>
          <p:cNvSpPr/>
          <p:nvPr/>
        </p:nvSpPr>
        <p:spPr>
          <a:xfrm>
            <a:off x="501424" y="5193125"/>
            <a:ext cx="3230157" cy="1366450"/>
          </a:xfrm>
          <a:prstGeom prst="rect">
            <a:avLst/>
          </a:prstGeom>
          <a:solidFill>
            <a:schemeClr val="accent6"/>
          </a:solidFill>
          <a:ln w="19050" cap="rnd" cmpd="sng">
            <a:solidFill>
              <a:srgbClr val="3D382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Partie 2 de la séquence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16" name="Google Shape;216;p11"/>
          <p:cNvSpPr/>
          <p:nvPr/>
        </p:nvSpPr>
        <p:spPr>
          <a:xfrm>
            <a:off x="500108" y="5676139"/>
            <a:ext cx="1944210" cy="883436"/>
          </a:xfrm>
          <a:prstGeom prst="rect">
            <a:avLst/>
          </a:prstGeom>
          <a:solidFill>
            <a:schemeClr val="accent1"/>
          </a:solidFill>
          <a:ln w="19050" cap="rnd" cmpd="sng">
            <a:solidFill>
              <a:srgbClr val="3C511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Partie 1 de la séquence</a:t>
            </a:r>
            <a:endParaRPr/>
          </a:p>
        </p:txBody>
      </p:sp>
      <p:sp>
        <p:nvSpPr>
          <p:cNvPr id="217" name="Google Shape;217;p11"/>
          <p:cNvSpPr/>
          <p:nvPr/>
        </p:nvSpPr>
        <p:spPr>
          <a:xfrm>
            <a:off x="7636213" y="3083668"/>
            <a:ext cx="3967849" cy="3774332"/>
          </a:xfrm>
          <a:prstGeom prst="ellipse">
            <a:avLst/>
          </a:prstGeom>
          <a:solidFill>
            <a:schemeClr val="accent5"/>
          </a:solidFill>
          <a:ln w="19050" cap="rnd" cmpd="sng">
            <a:solidFill>
              <a:srgbClr val="52130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18" name="Google Shape;218;p11"/>
          <p:cNvSpPr/>
          <p:nvPr/>
        </p:nvSpPr>
        <p:spPr>
          <a:xfrm>
            <a:off x="8269027" y="3785559"/>
            <a:ext cx="2702219" cy="2419187"/>
          </a:xfrm>
          <a:prstGeom prst="ellipse">
            <a:avLst/>
          </a:prstGeom>
          <a:solidFill>
            <a:schemeClr val="accent6"/>
          </a:solidFill>
          <a:ln w="19050" cap="rnd" cmpd="sng">
            <a:solidFill>
              <a:srgbClr val="3D382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19" name="Google Shape;219;p11"/>
          <p:cNvSpPr/>
          <p:nvPr/>
        </p:nvSpPr>
        <p:spPr>
          <a:xfrm>
            <a:off x="8855496" y="4333935"/>
            <a:ext cx="1592601" cy="1285868"/>
          </a:xfrm>
          <a:prstGeom prst="ellipse">
            <a:avLst/>
          </a:prstGeom>
          <a:solidFill>
            <a:schemeClr val="accent1"/>
          </a:solidFill>
          <a:ln w="19050" cap="rnd" cmpd="sng">
            <a:solidFill>
              <a:srgbClr val="3C511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Partie 1 de la séquence</a:t>
            </a:r>
            <a:endParaRPr/>
          </a:p>
        </p:txBody>
      </p:sp>
      <p:sp>
        <p:nvSpPr>
          <p:cNvPr id="220" name="Google Shape;220;p11"/>
          <p:cNvSpPr txBox="1"/>
          <p:nvPr/>
        </p:nvSpPr>
        <p:spPr>
          <a:xfrm>
            <a:off x="8802288" y="3860246"/>
            <a:ext cx="1699015" cy="800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Partie 2 de la séquence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21" name="Google Shape;221;p11"/>
          <p:cNvSpPr txBox="1"/>
          <p:nvPr/>
        </p:nvSpPr>
        <p:spPr>
          <a:xfrm>
            <a:off x="8770628" y="3179672"/>
            <a:ext cx="1699015" cy="800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Partie 3 de la séquence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22" name="Google Shape;222;p11"/>
          <p:cNvSpPr txBox="1"/>
          <p:nvPr/>
        </p:nvSpPr>
        <p:spPr>
          <a:xfrm>
            <a:off x="5110502" y="3669631"/>
            <a:ext cx="2525709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S’excentrer au fur et à mesure de la séquence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La partie précédente devient une zone d’appui de la zone à découvrir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Levier de différenciation où les élèves peuvent stabiliser la partie la partie précédente quand d’autres s‘éloignent</a:t>
            </a:r>
            <a:endParaRPr/>
          </a:p>
        </p:txBody>
      </p:sp>
      <p:sp>
        <p:nvSpPr>
          <p:cNvPr id="223" name="Google Shape;223;p11"/>
          <p:cNvSpPr/>
          <p:nvPr/>
        </p:nvSpPr>
        <p:spPr>
          <a:xfrm>
            <a:off x="4859899" y="3759084"/>
            <a:ext cx="244645" cy="194332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9050" cap="rnd" cmpd="sng">
            <a:solidFill>
              <a:srgbClr val="3C511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24" name="Google Shape;224;p11"/>
          <p:cNvSpPr/>
          <p:nvPr/>
        </p:nvSpPr>
        <p:spPr>
          <a:xfrm>
            <a:off x="4899567" y="4466133"/>
            <a:ext cx="244645" cy="194332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9050" cap="rnd" cmpd="sng">
            <a:solidFill>
              <a:srgbClr val="3C511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25" name="Google Shape;225;p11"/>
          <p:cNvSpPr/>
          <p:nvPr/>
        </p:nvSpPr>
        <p:spPr>
          <a:xfrm>
            <a:off x="4853729" y="5454745"/>
            <a:ext cx="244645" cy="194332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9050" cap="rnd" cmpd="sng">
            <a:solidFill>
              <a:srgbClr val="3C511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2"/>
          <p:cNvSpPr txBox="1">
            <a:spLocks noGrp="1"/>
          </p:cNvSpPr>
          <p:nvPr>
            <p:ph type="title"/>
          </p:nvPr>
        </p:nvSpPr>
        <p:spPr>
          <a:xfrm>
            <a:off x="667606" y="1524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fr-FR"/>
              <a:t>Tracer une CO, C’est penser l’activité de l’élève agissant</a:t>
            </a:r>
            <a:endParaRPr/>
          </a:p>
        </p:txBody>
      </p:sp>
      <p:sp>
        <p:nvSpPr>
          <p:cNvPr id="231" name="Google Shape;231;p12"/>
          <p:cNvSpPr txBox="1">
            <a:spLocks noGrp="1"/>
          </p:cNvSpPr>
          <p:nvPr>
            <p:ph type="body" idx="1"/>
          </p:nvPr>
        </p:nvSpPr>
        <p:spPr>
          <a:xfrm>
            <a:off x="223736" y="2071991"/>
            <a:ext cx="11968264" cy="44455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2240"/>
              <a:buChar char="►"/>
            </a:pPr>
            <a:r>
              <a:rPr lang="fr-FR" sz="2800"/>
              <a:t>L’élève repose sa capacité à orienter sur la liaison carte-terrain qui va lui permettre de faire des choix de lignes d’appui (ou directrices) qui l’amène à la balise</a:t>
            </a:r>
            <a:endParaRPr/>
          </a:p>
          <a:p>
            <a:pPr marL="742950" lvl="1" indent="-285750" algn="l" rtl="0">
              <a:spcBef>
                <a:spcPts val="1000"/>
              </a:spcBef>
              <a:spcAft>
                <a:spcPts val="0"/>
              </a:spcAft>
              <a:buSzPts val="1920"/>
              <a:buChar char="►"/>
            </a:pPr>
            <a:r>
              <a:rPr lang="fr-FR" sz="2400"/>
              <a:t>Niveau 1 : Claire et Visible : Routes, Chemins, Sentiers visibles</a:t>
            </a:r>
            <a:endParaRPr/>
          </a:p>
          <a:p>
            <a:pPr marL="742950" lvl="1" indent="-285750" algn="l" rtl="0">
              <a:spcBef>
                <a:spcPts val="1000"/>
              </a:spcBef>
              <a:spcAft>
                <a:spcPts val="0"/>
              </a:spcAft>
              <a:buSzPts val="1920"/>
              <a:buChar char="►"/>
            </a:pPr>
            <a:r>
              <a:rPr lang="fr-FR" sz="2400"/>
              <a:t>Niveau 1 Indirect : Clôture, Mains courantes, Longer des Batiments</a:t>
            </a:r>
            <a:endParaRPr sz="2400"/>
          </a:p>
          <a:p>
            <a:pPr marL="742950" lvl="1" indent="-285750" algn="l" rtl="0">
              <a:spcBef>
                <a:spcPts val="1000"/>
              </a:spcBef>
              <a:spcAft>
                <a:spcPts val="0"/>
              </a:spcAft>
              <a:buSzPts val="1920"/>
              <a:buChar char="►"/>
            </a:pPr>
            <a:r>
              <a:rPr lang="fr-FR" sz="2400"/>
              <a:t>Niveau 2 : Visible : Fossé, Talus, Levées de terrain…</a:t>
            </a:r>
            <a:endParaRPr/>
          </a:p>
          <a:p>
            <a:pPr marL="742950" lvl="1" indent="-285750" algn="l" rtl="0">
              <a:spcBef>
                <a:spcPts val="1000"/>
              </a:spcBef>
              <a:spcAft>
                <a:spcPts val="0"/>
              </a:spcAft>
              <a:buSzPts val="1920"/>
              <a:buChar char="►"/>
            </a:pPr>
            <a:r>
              <a:rPr lang="fr-FR" sz="2400"/>
              <a:t>Niveau 2 Indirect : Limite de champ, de forêt (limite de végétation)</a:t>
            </a:r>
            <a:endParaRPr/>
          </a:p>
          <a:p>
            <a:pPr marL="0" lvl="1" indent="0" algn="l" rtl="0">
              <a:spcBef>
                <a:spcPts val="1000"/>
              </a:spcBef>
              <a:spcAft>
                <a:spcPts val="0"/>
              </a:spcAft>
              <a:buSzPts val="1120"/>
              <a:buNone/>
            </a:pPr>
            <a:endParaRPr sz="1400"/>
          </a:p>
          <a:p>
            <a:pPr marL="174625" lvl="1" indent="0" algn="l" rtl="0">
              <a:spcBef>
                <a:spcPts val="1000"/>
              </a:spcBef>
              <a:spcAft>
                <a:spcPts val="0"/>
              </a:spcAft>
              <a:buSzPts val="2240"/>
              <a:buNone/>
            </a:pPr>
            <a:r>
              <a:rPr lang="fr-FR" sz="2800">
                <a:solidFill>
                  <a:schemeClr val="accent4"/>
                </a:solidFill>
              </a:rPr>
              <a:t>	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3"/>
          <p:cNvSpPr txBox="1">
            <a:spLocks noGrp="1"/>
          </p:cNvSpPr>
          <p:nvPr>
            <p:ph type="title"/>
          </p:nvPr>
        </p:nvSpPr>
        <p:spPr>
          <a:xfrm>
            <a:off x="667606" y="1524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fr-FR"/>
              <a:t>Tracer une CO, C’est penser l’activité de l’élève agissant</a:t>
            </a:r>
            <a:endParaRPr/>
          </a:p>
        </p:txBody>
      </p:sp>
      <p:sp>
        <p:nvSpPr>
          <p:cNvPr id="237" name="Google Shape;237;p13"/>
          <p:cNvSpPr txBox="1">
            <a:spLocks noGrp="1"/>
          </p:cNvSpPr>
          <p:nvPr>
            <p:ph type="body" idx="1"/>
          </p:nvPr>
        </p:nvSpPr>
        <p:spPr>
          <a:xfrm>
            <a:off x="223737" y="1473200"/>
            <a:ext cx="11968264" cy="5306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920"/>
              <a:buChar char="►"/>
            </a:pPr>
            <a:r>
              <a:rPr lang="fr-FR" sz="2400"/>
              <a:t>L’élève repose sa capacité d’orientation sur la liaison carte-terrain qui va lui permettre de faire des choix de ligne d’appui (ou directrices) qui l’amène à la balise</a:t>
            </a:r>
            <a:endParaRPr/>
          </a:p>
          <a:p>
            <a:pPr marL="742950" lvl="1" indent="-285750" algn="l" rtl="0">
              <a:spcBef>
                <a:spcPts val="1000"/>
              </a:spcBef>
              <a:spcAft>
                <a:spcPts val="0"/>
              </a:spcAft>
              <a:buSzPts val="1760"/>
              <a:buChar char="►"/>
            </a:pPr>
            <a:r>
              <a:rPr lang="fr-FR" sz="2200"/>
              <a:t>Niveau 1 : Claire et Visible : Routes, Chemins, Sentiers visibles</a:t>
            </a:r>
            <a:endParaRPr/>
          </a:p>
          <a:p>
            <a:pPr marL="742950" lvl="1" indent="-285750" algn="l" rtl="0">
              <a:spcBef>
                <a:spcPts val="1000"/>
              </a:spcBef>
              <a:spcAft>
                <a:spcPts val="0"/>
              </a:spcAft>
              <a:buSzPts val="1760"/>
              <a:buChar char="►"/>
            </a:pPr>
            <a:r>
              <a:rPr lang="fr-FR" sz="2200"/>
              <a:t>Niveau 1 Indirect : Clôture, Mains courantes, Longer des Batiments</a:t>
            </a:r>
            <a:endParaRPr sz="2200"/>
          </a:p>
          <a:p>
            <a:pPr marL="742950" lvl="1" indent="-285750" algn="l" rtl="0">
              <a:spcBef>
                <a:spcPts val="1000"/>
              </a:spcBef>
              <a:spcAft>
                <a:spcPts val="0"/>
              </a:spcAft>
              <a:buSzPts val="1760"/>
              <a:buChar char="►"/>
            </a:pPr>
            <a:r>
              <a:rPr lang="fr-FR" sz="2200"/>
              <a:t>Niveau 2 : Visible : Fossé, Talus, Levées de terrain…</a:t>
            </a:r>
            <a:endParaRPr/>
          </a:p>
          <a:p>
            <a:pPr marL="742950" lvl="1" indent="-285750" algn="l" rtl="0">
              <a:spcBef>
                <a:spcPts val="1000"/>
              </a:spcBef>
              <a:spcAft>
                <a:spcPts val="0"/>
              </a:spcAft>
              <a:buSzPts val="1760"/>
              <a:buChar char="►"/>
            </a:pPr>
            <a:r>
              <a:rPr lang="fr-FR" sz="2200"/>
              <a:t>Niveau 2 Indirect : Limite de champ, de forêt (limite de végétation)</a:t>
            </a:r>
            <a:endParaRPr/>
          </a:p>
          <a:p>
            <a:pPr marL="0" lvl="1" indent="0" algn="l" rtl="0">
              <a:spcBef>
                <a:spcPts val="1000"/>
              </a:spcBef>
              <a:spcAft>
                <a:spcPts val="0"/>
              </a:spcAft>
              <a:buSzPts val="1120"/>
              <a:buNone/>
            </a:pPr>
            <a:endParaRPr sz="1400"/>
          </a:p>
          <a:p>
            <a:pPr marL="174625" lvl="1" indent="0" algn="l" rtl="0">
              <a:spcBef>
                <a:spcPts val="1000"/>
              </a:spcBef>
              <a:spcAft>
                <a:spcPts val="0"/>
              </a:spcAft>
              <a:buSzPts val="2240"/>
              <a:buNone/>
            </a:pPr>
            <a:r>
              <a:rPr lang="fr-FR" sz="2800">
                <a:solidFill>
                  <a:schemeClr val="accent4"/>
                </a:solidFill>
              </a:rPr>
              <a:t>	Tracer C’est donc laisser apparaitre ou non des lignes de niveaux différents selon le moment de la séquence ou du parcours de formation.</a:t>
            </a:r>
            <a:endParaRPr/>
          </a:p>
          <a:p>
            <a:pPr marL="174625" lvl="1" indent="0" algn="l" rtl="0">
              <a:spcBef>
                <a:spcPts val="1000"/>
              </a:spcBef>
              <a:spcAft>
                <a:spcPts val="0"/>
              </a:spcAft>
              <a:buSzPts val="2240"/>
              <a:buNone/>
            </a:pPr>
            <a:r>
              <a:rPr lang="fr-FR" sz="2800">
                <a:solidFill>
                  <a:schemeClr val="accent4"/>
                </a:solidFill>
              </a:rPr>
              <a:t>	Quelles solutions offrent la carte </a:t>
            </a:r>
            <a:r>
              <a:rPr lang="fr-FR" sz="2800" u="sng">
                <a:solidFill>
                  <a:schemeClr val="accent4"/>
                </a:solidFill>
              </a:rPr>
              <a:t>que je propose </a:t>
            </a:r>
            <a:r>
              <a:rPr lang="fr-FR" sz="2800">
                <a:solidFill>
                  <a:schemeClr val="accent4"/>
                </a:solidFill>
              </a:rPr>
              <a:t>pour permettre à l’élève de résoudre le problème de l’itinéraire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endParaRPr/>
          </a:p>
        </p:txBody>
      </p:sp>
      <p:sp>
        <p:nvSpPr>
          <p:cNvPr id="238" name="Google Shape;238;p13"/>
          <p:cNvSpPr/>
          <p:nvPr/>
        </p:nvSpPr>
        <p:spPr>
          <a:xfrm>
            <a:off x="223737" y="4902740"/>
            <a:ext cx="544748" cy="48206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9050" cap="rnd" cmpd="sng">
            <a:solidFill>
              <a:srgbClr val="3C511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39" name="Google Shape;239;p13"/>
          <p:cNvSpPr/>
          <p:nvPr/>
        </p:nvSpPr>
        <p:spPr>
          <a:xfrm>
            <a:off x="223737" y="5920902"/>
            <a:ext cx="544748" cy="48206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9050" cap="rnd" cmpd="sng">
            <a:solidFill>
              <a:srgbClr val="3C511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14"/>
          <p:cNvSpPr txBox="1">
            <a:spLocks noGrp="1"/>
          </p:cNvSpPr>
          <p:nvPr>
            <p:ph type="title"/>
          </p:nvPr>
        </p:nvSpPr>
        <p:spPr>
          <a:xfrm>
            <a:off x="667606" y="1524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fr-FR"/>
              <a:t>Tracer une CO, C’est penser l’activité de l’élève agissant</a:t>
            </a:r>
            <a:endParaRPr/>
          </a:p>
        </p:txBody>
      </p:sp>
      <p:sp>
        <p:nvSpPr>
          <p:cNvPr id="245" name="Google Shape;245;p14"/>
          <p:cNvSpPr txBox="1">
            <a:spLocks noGrp="1"/>
          </p:cNvSpPr>
          <p:nvPr>
            <p:ph type="body" idx="1"/>
          </p:nvPr>
        </p:nvSpPr>
        <p:spPr>
          <a:xfrm>
            <a:off x="223737" y="1643974"/>
            <a:ext cx="11968264" cy="5136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rPr lang="fr-FR" sz="2800"/>
              <a:t>A travers la logique du CA2, la question de l’itinéraire, </a:t>
            </a:r>
            <a:r>
              <a:rPr lang="fr-FR" sz="2800" u="sng"/>
              <a:t>et donc de l’activité de l’élève</a:t>
            </a:r>
            <a:r>
              <a:rPr lang="fr-FR" sz="2800"/>
              <a:t>, est double et à la fois consubstantielle:</a:t>
            </a:r>
            <a:endParaRPr/>
          </a:p>
          <a:p>
            <a:pPr marL="0" lvl="0" indent="0" algn="just" rtl="0">
              <a:spcBef>
                <a:spcPts val="1000"/>
              </a:spcBef>
              <a:spcAft>
                <a:spcPts val="0"/>
              </a:spcAft>
              <a:buSzPts val="2240"/>
              <a:buNone/>
            </a:pPr>
            <a:endParaRPr sz="2800"/>
          </a:p>
          <a:p>
            <a:pPr marL="342900" lvl="0" indent="-342900" algn="just" rtl="0">
              <a:spcBef>
                <a:spcPts val="1000"/>
              </a:spcBef>
              <a:spcAft>
                <a:spcPts val="0"/>
              </a:spcAft>
              <a:buSzPts val="2240"/>
              <a:buFont typeface="Trebuchet MS"/>
              <a:buChar char="-"/>
            </a:pPr>
            <a:r>
              <a:rPr lang="fr-FR" sz="2800" b="1">
                <a:solidFill>
                  <a:schemeClr val="accent4"/>
                </a:solidFill>
              </a:rPr>
              <a:t>De proche en proche </a:t>
            </a:r>
            <a:r>
              <a:rPr lang="fr-FR" sz="2800"/>
              <a:t>: d’une balise à l’autre : sur quoi je me repose pour trouver la Balise suivante de là où je pars.</a:t>
            </a:r>
            <a:endParaRPr/>
          </a:p>
          <a:p>
            <a:pPr marL="0" lvl="0" indent="0" algn="just" rtl="0">
              <a:spcBef>
                <a:spcPts val="1000"/>
              </a:spcBef>
              <a:spcAft>
                <a:spcPts val="0"/>
              </a:spcAft>
              <a:buSzPts val="2240"/>
              <a:buNone/>
            </a:pPr>
            <a:endParaRPr sz="2800"/>
          </a:p>
          <a:p>
            <a:pPr marL="342900" lvl="0" indent="-342900" algn="just" rtl="0">
              <a:spcBef>
                <a:spcPts val="1000"/>
              </a:spcBef>
              <a:spcAft>
                <a:spcPts val="0"/>
              </a:spcAft>
              <a:buSzPts val="2240"/>
              <a:buFont typeface="Trebuchet MS"/>
              <a:buChar char="-"/>
            </a:pPr>
            <a:r>
              <a:rPr lang="fr-FR" sz="2800" b="1">
                <a:solidFill>
                  <a:schemeClr val="accent4"/>
                </a:solidFill>
              </a:rPr>
              <a:t>Cheminement</a:t>
            </a:r>
            <a:r>
              <a:rPr lang="fr-FR" sz="2800"/>
              <a:t> : Dans la possibilité que l’on peut donner aux élèves de gérer l’ordre dans lequel il va aller chercher les balises.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15"/>
          <p:cNvSpPr txBox="1">
            <a:spLocks noGrp="1"/>
          </p:cNvSpPr>
          <p:nvPr>
            <p:ph type="title"/>
          </p:nvPr>
        </p:nvSpPr>
        <p:spPr>
          <a:xfrm>
            <a:off x="677333" y="210766"/>
            <a:ext cx="10519202" cy="16083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rebuchet MS"/>
              <a:buNone/>
            </a:pPr>
            <a:r>
              <a:rPr lang="fr-FR"/>
              <a:t>Pondération des Balises :</a:t>
            </a:r>
            <a:br>
              <a:rPr lang="fr-FR"/>
            </a:br>
            <a:r>
              <a:rPr lang="fr-FR"/>
              <a:t>Un repère quantitatif révélateur de l’adaptabilité de l’élève</a:t>
            </a:r>
            <a:endParaRPr/>
          </a:p>
        </p:txBody>
      </p:sp>
      <p:sp>
        <p:nvSpPr>
          <p:cNvPr id="251" name="Google Shape;251;p15"/>
          <p:cNvSpPr txBox="1">
            <a:spLocks noGrp="1"/>
          </p:cNvSpPr>
          <p:nvPr>
            <p:ph type="body" idx="1"/>
          </p:nvPr>
        </p:nvSpPr>
        <p:spPr>
          <a:xfrm>
            <a:off x="677333" y="2367627"/>
            <a:ext cx="10908309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rPr lang="fr-FR" sz="2800" b="1" i="1">
                <a:solidFill>
                  <a:schemeClr val="lt1"/>
                </a:solidFill>
              </a:rPr>
              <a:t>Définition d’une pondération: </a:t>
            </a:r>
            <a:r>
              <a:rPr lang="fr-FR" sz="2400" b="1" i="1">
                <a:solidFill>
                  <a:schemeClr val="lt1"/>
                </a:solidFill>
              </a:rPr>
              <a:t>(pour la course au score)</a:t>
            </a:r>
            <a:endParaRPr sz="280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rPr lang="fr-FR" sz="2800">
                <a:solidFill>
                  <a:schemeClr val="lt1"/>
                </a:solidFill>
              </a:rPr>
              <a:t>Le principe est d’accorder un nombre de points différent selon la balise en fonction de son niveau de difficulté :</a:t>
            </a:r>
            <a:endParaRPr sz="280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SzPts val="1280"/>
              <a:buNone/>
            </a:pPr>
            <a:endParaRPr sz="1600">
              <a:solidFill>
                <a:schemeClr val="lt1"/>
              </a:solidFill>
            </a:endParaRPr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SzPts val="2240"/>
              <a:buFont typeface="Noto Sans Symbols"/>
              <a:buChar char="⮚"/>
            </a:pPr>
            <a:r>
              <a:rPr lang="fr-FR" sz="2800" b="1">
                <a:solidFill>
                  <a:schemeClr val="accent4"/>
                </a:solidFill>
              </a:rPr>
              <a:t>Technicité : </a:t>
            </a:r>
            <a:r>
              <a:rPr lang="fr-FR" sz="2800">
                <a:solidFill>
                  <a:schemeClr val="lt1"/>
                </a:solidFill>
              </a:rPr>
              <a:t>Échelle de finesse de lecture de l’itinéraire: </a:t>
            </a:r>
            <a:r>
              <a:rPr lang="fr-FR" sz="2800">
                <a:solidFill>
                  <a:srgbClr val="0070C0"/>
                </a:solidFill>
              </a:rPr>
              <a:t>nombre de prises de décision </a:t>
            </a:r>
            <a:r>
              <a:rPr lang="fr-FR" sz="2800">
                <a:solidFill>
                  <a:schemeClr val="lt1"/>
                </a:solidFill>
              </a:rPr>
              <a:t>pour atteindre la balise, </a:t>
            </a:r>
            <a:r>
              <a:rPr lang="fr-FR" sz="2800">
                <a:solidFill>
                  <a:srgbClr val="161E21"/>
                </a:solidFill>
              </a:rPr>
              <a:t>appui sur des lignes directrices niv 1-2-3</a:t>
            </a:r>
            <a:endParaRPr/>
          </a:p>
          <a:p>
            <a:pPr marL="342900" lvl="0" indent="-251460" algn="just" rtl="0">
              <a:spcBef>
                <a:spcPts val="0"/>
              </a:spcBef>
              <a:spcAft>
                <a:spcPts val="0"/>
              </a:spcAft>
              <a:buSzPts val="1440"/>
              <a:buFont typeface="Noto Sans Symbols"/>
              <a:buNone/>
            </a:pPr>
            <a:endParaRPr>
              <a:solidFill>
                <a:schemeClr val="lt1"/>
              </a:solidFill>
            </a:endParaRPr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SzPts val="2240"/>
              <a:buFont typeface="Noto Sans Symbols"/>
              <a:buChar char="⮚"/>
            </a:pPr>
            <a:r>
              <a:rPr lang="fr-FR" sz="2800" b="1">
                <a:solidFill>
                  <a:schemeClr val="accent4"/>
                </a:solidFill>
              </a:rPr>
              <a:t>Dimension physiologique : </a:t>
            </a:r>
            <a:r>
              <a:rPr lang="fr-FR" sz="2800">
                <a:solidFill>
                  <a:schemeClr val="lt1"/>
                </a:solidFill>
              </a:rPr>
              <a:t>Échelle de dépense énergétique</a:t>
            </a:r>
            <a:r>
              <a:rPr lang="fr-FR" sz="2800" b="1">
                <a:solidFill>
                  <a:schemeClr val="lt1"/>
                </a:solidFill>
              </a:rPr>
              <a:t>: </a:t>
            </a:r>
            <a:r>
              <a:rPr lang="fr-FR" sz="2800">
                <a:solidFill>
                  <a:schemeClr val="lt1"/>
                </a:solidFill>
              </a:rPr>
              <a:t>est elle loin du départ? Loin entre elles ? Dénivelé ?</a:t>
            </a:r>
            <a:endParaRPr sz="2800"/>
          </a:p>
          <a:p>
            <a:pPr marL="342900" lvl="0" indent="-251460" algn="just" rtl="0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16"/>
          <p:cNvSpPr txBox="1"/>
          <p:nvPr/>
        </p:nvSpPr>
        <p:spPr>
          <a:xfrm>
            <a:off x="109774" y="1474951"/>
            <a:ext cx="11972449" cy="52288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Char char="⮚"/>
            </a:pPr>
            <a:r>
              <a:rPr lang="fr-FR" sz="2800" b="1">
                <a:solidFill>
                  <a:srgbClr val="FEFEFE"/>
                </a:solidFill>
                <a:latin typeface="Trebuchet MS"/>
                <a:ea typeface="Trebuchet MS"/>
                <a:cs typeface="Trebuchet MS"/>
                <a:sym typeface="Trebuchet MS"/>
              </a:rPr>
              <a:t>Rester dans la logique du CA2</a:t>
            </a:r>
            <a:endParaRPr sz="1800">
              <a:solidFill>
                <a:srgbClr val="FEFEFE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57" name="Google Shape;25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279930" y="379247"/>
            <a:ext cx="2697480" cy="632459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58" name="Google Shape;258;p16"/>
          <p:cNvCxnSpPr>
            <a:stCxn id="259" idx="3"/>
          </p:cNvCxnSpPr>
          <p:nvPr/>
        </p:nvCxnSpPr>
        <p:spPr>
          <a:xfrm rot="10800000" flipH="1">
            <a:off x="7378873" y="4086380"/>
            <a:ext cx="2949600" cy="5502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259" name="Google Shape;259;p16"/>
          <p:cNvSpPr txBox="1"/>
          <p:nvPr/>
        </p:nvSpPr>
        <p:spPr>
          <a:xfrm>
            <a:off x="2779088" y="4316360"/>
            <a:ext cx="4599785" cy="640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Poste proche du départ mais technique (lecture fine de la carte)</a:t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cxnSp>
        <p:nvCxnSpPr>
          <p:cNvPr id="260" name="Google Shape;260;p16"/>
          <p:cNvCxnSpPr>
            <a:stCxn id="261" idx="3"/>
          </p:cNvCxnSpPr>
          <p:nvPr/>
        </p:nvCxnSpPr>
        <p:spPr>
          <a:xfrm>
            <a:off x="7378873" y="6196895"/>
            <a:ext cx="2034000" cy="1848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261" name="Google Shape;261;p16"/>
          <p:cNvSpPr txBox="1"/>
          <p:nvPr/>
        </p:nvSpPr>
        <p:spPr>
          <a:xfrm>
            <a:off x="2779088" y="5735230"/>
            <a:ext cx="4599785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Poste éloigné du départ et plus technique avec un nb de prises de décision plus important</a:t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cxnSp>
        <p:nvCxnSpPr>
          <p:cNvPr id="262" name="Google Shape;262;p16"/>
          <p:cNvCxnSpPr>
            <a:stCxn id="263" idx="3"/>
          </p:cNvCxnSpPr>
          <p:nvPr/>
        </p:nvCxnSpPr>
        <p:spPr>
          <a:xfrm rot="10800000" flipH="1">
            <a:off x="7378873" y="2141688"/>
            <a:ext cx="3637800" cy="15312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263" name="Google Shape;263;p16"/>
          <p:cNvSpPr txBox="1"/>
          <p:nvPr/>
        </p:nvSpPr>
        <p:spPr>
          <a:xfrm>
            <a:off x="2779088" y="3489828"/>
            <a:ext cx="4599785" cy="366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Poste proche du départ et peu technique</a:t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cxnSp>
        <p:nvCxnSpPr>
          <p:cNvPr id="264" name="Google Shape;264;p16"/>
          <p:cNvCxnSpPr>
            <a:stCxn id="265" idx="3"/>
          </p:cNvCxnSpPr>
          <p:nvPr/>
        </p:nvCxnSpPr>
        <p:spPr>
          <a:xfrm rot="10800000" flipH="1">
            <a:off x="7388705" y="714483"/>
            <a:ext cx="3067800" cy="20916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265" name="Google Shape;265;p16"/>
          <p:cNvSpPr txBox="1"/>
          <p:nvPr/>
        </p:nvSpPr>
        <p:spPr>
          <a:xfrm>
            <a:off x="2788920" y="2485863"/>
            <a:ext cx="4599785" cy="640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Poste plus éloigné du départ et peu technique</a:t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66" name="Google Shape;266;p16"/>
          <p:cNvSpPr/>
          <p:nvPr/>
        </p:nvSpPr>
        <p:spPr>
          <a:xfrm>
            <a:off x="2480553" y="2485863"/>
            <a:ext cx="308367" cy="4172697"/>
          </a:xfrm>
          <a:prstGeom prst="leftBrace">
            <a:avLst>
              <a:gd name="adj1" fmla="val 8333"/>
              <a:gd name="adj2" fmla="val 50000"/>
            </a:avLst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67" name="Google Shape;267;p16"/>
          <p:cNvSpPr txBox="1"/>
          <p:nvPr/>
        </p:nvSpPr>
        <p:spPr>
          <a:xfrm>
            <a:off x="281175" y="3418049"/>
            <a:ext cx="1993591" cy="2308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A penser au regard du moment de la séquence.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Un poste de niv2 peut devenir de niv1 plus tard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fr-FR"/>
              <a:t>Logique du CA2 en Course d’Orientation</a:t>
            </a:r>
            <a:endParaRPr/>
          </a:p>
        </p:txBody>
      </p:sp>
      <p:sp>
        <p:nvSpPr>
          <p:cNvPr id="150" name="Google Shape;150;p2"/>
          <p:cNvSpPr txBox="1">
            <a:spLocks noGrp="1"/>
          </p:cNvSpPr>
          <p:nvPr>
            <p:ph type="body" idx="1"/>
          </p:nvPr>
        </p:nvSpPr>
        <p:spPr>
          <a:xfrm>
            <a:off x="677333" y="1800723"/>
            <a:ext cx="8919427" cy="1736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2240"/>
              <a:buChar char="►"/>
            </a:pPr>
            <a:r>
              <a:rPr lang="fr-FR" sz="2800"/>
              <a:t>Permettre aux élèves de vivre une expérience </a:t>
            </a:r>
            <a:endParaRPr/>
          </a:p>
          <a:p>
            <a:pPr marL="742950" lvl="1" indent="-285750" algn="l" rtl="0">
              <a:spcBef>
                <a:spcPts val="1000"/>
              </a:spcBef>
              <a:spcAft>
                <a:spcPts val="0"/>
              </a:spcAft>
              <a:buSzPts val="1920"/>
              <a:buChar char="►"/>
            </a:pPr>
            <a:r>
              <a:rPr lang="fr-FR" sz="2400"/>
              <a:t>de Gestion de l’Incertitude (qui n’est pas propre au CA2)</a:t>
            </a:r>
            <a:endParaRPr/>
          </a:p>
          <a:p>
            <a:pPr marL="742950" lvl="1" indent="-285750" algn="l" rtl="0">
              <a:spcBef>
                <a:spcPts val="1000"/>
              </a:spcBef>
              <a:spcAft>
                <a:spcPts val="0"/>
              </a:spcAft>
              <a:buSzPts val="1920"/>
              <a:buChar char="►"/>
            </a:pPr>
            <a:r>
              <a:rPr lang="fr-FR" sz="2400"/>
              <a:t>de Gestion de son Itinéraire (prévoir et tenir)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endParaRPr/>
          </a:p>
        </p:txBody>
      </p:sp>
      <p:sp>
        <p:nvSpPr>
          <p:cNvPr id="151" name="Google Shape;151;p2"/>
          <p:cNvSpPr/>
          <p:nvPr/>
        </p:nvSpPr>
        <p:spPr>
          <a:xfrm>
            <a:off x="388810" y="4027218"/>
            <a:ext cx="577048" cy="461639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9050" cap="rnd" cmpd="sng">
            <a:solidFill>
              <a:srgbClr val="3C511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52" name="Google Shape;152;p2"/>
          <p:cNvSpPr txBox="1"/>
          <p:nvPr/>
        </p:nvSpPr>
        <p:spPr>
          <a:xfrm>
            <a:off x="965858" y="4003829"/>
            <a:ext cx="8308144" cy="267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Faire des choix lucides à travers la capacité à accueillir :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rebuchet MS"/>
              <a:buChar char="-"/>
            </a:pPr>
            <a:r>
              <a:rPr lang="fr-FR" sz="2400" u="sng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l’incertitude de la carte </a:t>
            </a:r>
            <a:r>
              <a:rPr lang="fr-FR" sz="2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(ce qui est proposé aujourd’hui de manière inédite)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rebuchet MS"/>
              <a:buChar char="-"/>
            </a:pPr>
            <a:r>
              <a:rPr lang="fr-FR" sz="2400" u="sng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L’incertitude environnementale </a:t>
            </a:r>
            <a:r>
              <a:rPr lang="fr-FR" sz="2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(courir, marcher, sauter, traverser,…)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"/>
          <p:cNvSpPr txBox="1">
            <a:spLocks noGrp="1"/>
          </p:cNvSpPr>
          <p:nvPr>
            <p:ph type="title"/>
          </p:nvPr>
        </p:nvSpPr>
        <p:spPr>
          <a:xfrm>
            <a:off x="606311" y="372754"/>
            <a:ext cx="9129565" cy="1592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rebuchet MS"/>
              <a:buNone/>
            </a:pPr>
            <a:r>
              <a:rPr lang="fr-FR"/>
              <a:t>Le TIM: une double solution pour rester dans la logique du CA2, </a:t>
            </a:r>
            <a:r>
              <a:rPr lang="fr-FR" u="sng"/>
              <a:t>augmenter  l’Incertitude </a:t>
            </a:r>
            <a:r>
              <a:rPr lang="fr-FR"/>
              <a:t>et la </a:t>
            </a:r>
            <a:r>
              <a:rPr lang="fr-FR" u="sng"/>
              <a:t>gestion des Inégalités</a:t>
            </a:r>
            <a:endParaRPr/>
          </a:p>
        </p:txBody>
      </p:sp>
      <p:sp>
        <p:nvSpPr>
          <p:cNvPr id="158" name="Google Shape;158;p3"/>
          <p:cNvSpPr txBox="1">
            <a:spLocks noGrp="1"/>
          </p:cNvSpPr>
          <p:nvPr>
            <p:ph type="body" idx="1"/>
          </p:nvPr>
        </p:nvSpPr>
        <p:spPr>
          <a:xfrm>
            <a:off x="606311" y="2604473"/>
            <a:ext cx="8919427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fr-FR"/>
              <a:t>TIM (Temps Imparti Maximum) pour découvrir la carte ET effectuer le parcours :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lang="fr-FR"/>
              <a:t>Le temps est un </a:t>
            </a:r>
            <a:r>
              <a:rPr lang="fr-FR" u="sng"/>
              <a:t>accélérateur d’incertitude</a:t>
            </a:r>
            <a:r>
              <a:rPr lang="fr-FR"/>
              <a:t>, en agissant sur la capacité de l’élève à prendre rapidement les informations nécessaires à ses décisions et en agissant comme un filtre émotionnel.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endParaRPr/>
          </a:p>
          <a:p>
            <a:pPr marL="630238" lvl="0" indent="0" algn="l" rtl="0"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rPr lang="fr-FR" sz="2000"/>
              <a:t>Il permet une adaptation facilitée aux inégalités de réussite des élèves au long court de la séance. </a:t>
            </a:r>
            <a:endParaRPr/>
          </a:p>
          <a:p>
            <a:pPr marL="630238" lvl="0" indent="0" algn="l" rtl="0"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rPr lang="fr-FR" sz="2000" b="1"/>
              <a:t>TIM+1 ; +2 ; -1 ; -2</a:t>
            </a:r>
            <a:endParaRPr sz="2000"/>
          </a:p>
          <a:p>
            <a:pPr marL="630238" lvl="0" indent="0" algn="l" rtl="0"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rPr lang="fr-FR" sz="2000" b="1" u="sng"/>
              <a:t>L’enjeu restant que ce TIM soit à termes le même pour tous (un garant de l’apprentissage des élèves)</a:t>
            </a:r>
            <a:endParaRPr/>
          </a:p>
        </p:txBody>
      </p:sp>
      <p:sp>
        <p:nvSpPr>
          <p:cNvPr id="159" name="Google Shape;159;p3"/>
          <p:cNvSpPr/>
          <p:nvPr/>
        </p:nvSpPr>
        <p:spPr>
          <a:xfrm>
            <a:off x="745427" y="4362866"/>
            <a:ext cx="497149" cy="36398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9050" cap="rnd" cmpd="sng">
            <a:solidFill>
              <a:srgbClr val="3C511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4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rebuchet MS"/>
              <a:buNone/>
            </a:pPr>
            <a:r>
              <a:rPr lang="fr-FR"/>
              <a:t>Le TIM </a:t>
            </a:r>
            <a:r>
              <a:rPr lang="fr-FR" sz="3600" b="1"/>
              <a:t>(levier moteur et méthodologique)</a:t>
            </a:r>
            <a:br>
              <a:rPr lang="fr-FR" sz="3600">
                <a:solidFill>
                  <a:schemeClr val="lt1"/>
                </a:solidFill>
              </a:rPr>
            </a:br>
            <a:endParaRPr/>
          </a:p>
        </p:txBody>
      </p:sp>
      <p:sp>
        <p:nvSpPr>
          <p:cNvPr id="165" name="Google Shape;165;p4"/>
          <p:cNvSpPr txBox="1">
            <a:spLocks noGrp="1"/>
          </p:cNvSpPr>
          <p:nvPr>
            <p:ph type="body" idx="1"/>
          </p:nvPr>
        </p:nvSpPr>
        <p:spPr>
          <a:xfrm>
            <a:off x="570329" y="1488614"/>
            <a:ext cx="10207161" cy="4289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920"/>
              <a:buFont typeface="Noto Sans Symbols"/>
              <a:buChar char="❖"/>
            </a:pPr>
            <a:r>
              <a:rPr lang="fr-FR" sz="2400" b="1" i="1" u="sng">
                <a:solidFill>
                  <a:schemeClr val="lt1"/>
                </a:solidFill>
              </a:rPr>
              <a:t>Pourquoi ?</a:t>
            </a:r>
            <a:endParaRPr sz="2400" u="sng"/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920"/>
              <a:buFont typeface="Trebuchet MS"/>
              <a:buChar char="-"/>
            </a:pPr>
            <a:r>
              <a:rPr lang="fr-FR" sz="2400">
                <a:solidFill>
                  <a:schemeClr val="lt1"/>
                </a:solidFill>
              </a:rPr>
              <a:t>Sécurité</a:t>
            </a:r>
            <a:endParaRPr sz="2400"/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920"/>
              <a:buFont typeface="Trebuchet MS"/>
              <a:buChar char="-"/>
            </a:pPr>
            <a:r>
              <a:rPr lang="fr-FR" sz="2400">
                <a:solidFill>
                  <a:schemeClr val="lt1"/>
                </a:solidFill>
              </a:rPr>
              <a:t>Le temps = Accélérateur d’incertitude =&gt;CA2 </a:t>
            </a:r>
            <a:r>
              <a:rPr lang="fr-FR" sz="2400" b="1">
                <a:solidFill>
                  <a:srgbClr val="FF3300"/>
                </a:solidFill>
              </a:rPr>
              <a:t>(enjeu de formation)</a:t>
            </a:r>
            <a:endParaRPr sz="2400"/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920"/>
              <a:buFont typeface="Trebuchet MS"/>
              <a:buChar char="-"/>
            </a:pPr>
            <a:r>
              <a:rPr lang="fr-FR" sz="2400">
                <a:solidFill>
                  <a:schemeClr val="lt1"/>
                </a:solidFill>
              </a:rPr>
              <a:t>Apprendre à renoncer =&gt; CA2 </a:t>
            </a:r>
            <a:r>
              <a:rPr lang="fr-FR" sz="2400" b="1">
                <a:solidFill>
                  <a:srgbClr val="FF3300"/>
                </a:solidFill>
              </a:rPr>
              <a:t>(enjeu de formation)</a:t>
            </a:r>
            <a:endParaRPr sz="2400" b="1"/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920"/>
              <a:buFont typeface="Trebuchet MS"/>
              <a:buChar char="-"/>
            </a:pPr>
            <a:r>
              <a:rPr lang="fr-FR" sz="2400">
                <a:solidFill>
                  <a:schemeClr val="lt1"/>
                </a:solidFill>
              </a:rPr>
              <a:t>Dépense et Développement énergétique: courir ! ! !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lang="fr-FR" sz="2400">
                <a:solidFill>
                  <a:schemeClr val="lt1"/>
                </a:solidFill>
              </a:rPr>
              <a:t> </a:t>
            </a:r>
            <a:endParaRPr sz="24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880"/>
              <a:buNone/>
            </a:pPr>
            <a:endParaRPr sz="1100">
              <a:solidFill>
                <a:schemeClr val="lt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920"/>
              <a:buFont typeface="Noto Sans Symbols"/>
              <a:buChar char="❖"/>
            </a:pPr>
            <a:r>
              <a:rPr lang="fr-FR" sz="2400" b="1" i="1" u="sng">
                <a:solidFill>
                  <a:schemeClr val="lt1"/>
                </a:solidFill>
              </a:rPr>
              <a:t>Dérive possible:</a:t>
            </a:r>
            <a:endParaRPr sz="2400" u="sng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lang="fr-FR" sz="2400">
                <a:solidFill>
                  <a:schemeClr val="lt1"/>
                </a:solidFill>
              </a:rPr>
              <a:t>Questionne la problématique du temps :</a:t>
            </a:r>
            <a:endParaRPr sz="14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fr-FR" sz="2000">
                <a:solidFill>
                  <a:schemeClr val="lt1"/>
                </a:solidFill>
              </a:rPr>
              <a:t>	Ce n’est pas du champ 1 donc </a:t>
            </a:r>
            <a:r>
              <a:rPr lang="fr-FR" sz="2000" i="1">
                <a:solidFill>
                  <a:schemeClr val="lt1"/>
                </a:solidFill>
              </a:rPr>
              <a:t>QUID de performance au regard du temps ???</a:t>
            </a:r>
            <a:r>
              <a:rPr lang="fr-FR" sz="2400" i="1">
                <a:solidFill>
                  <a:schemeClr val="lt1"/>
                </a:solidFill>
              </a:rPr>
              <a:t> </a:t>
            </a:r>
            <a:endParaRPr sz="1400" i="1"/>
          </a:p>
          <a:p>
            <a:pPr marL="342900" lvl="0" indent="-261620" algn="l" rtl="0">
              <a:spcBef>
                <a:spcPts val="1000"/>
              </a:spcBef>
              <a:spcAft>
                <a:spcPts val="0"/>
              </a:spcAft>
              <a:buSzPts val="1280"/>
              <a:buNone/>
            </a:pPr>
            <a:endParaRPr sz="1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5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fr-FR"/>
              <a:t>TIM et Gestion des inégalités</a:t>
            </a:r>
            <a:endParaRPr/>
          </a:p>
        </p:txBody>
      </p:sp>
      <p:sp>
        <p:nvSpPr>
          <p:cNvPr id="171" name="Google Shape;171;p5"/>
          <p:cNvSpPr txBox="1">
            <a:spLocks noGrp="1"/>
          </p:cNvSpPr>
          <p:nvPr>
            <p:ph type="body" idx="1"/>
          </p:nvPr>
        </p:nvSpPr>
        <p:spPr>
          <a:xfrm>
            <a:off x="677333" y="2160589"/>
            <a:ext cx="8804017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ct val="80000"/>
              <a:buNone/>
            </a:pPr>
            <a:r>
              <a:rPr lang="fr-FR" sz="2400" b="1"/>
              <a:t>TIM+1 ; TIM +2 ; TIM -1 ; TIM -2</a:t>
            </a:r>
            <a:endParaRPr sz="2400"/>
          </a:p>
          <a:p>
            <a:pPr marL="342900" lvl="0" indent="-230124" algn="l" rtl="0">
              <a:spcBef>
                <a:spcPts val="1000"/>
              </a:spcBef>
              <a:spcAft>
                <a:spcPts val="0"/>
              </a:spcAft>
              <a:buSzPct val="80000"/>
              <a:buNone/>
            </a:pPr>
            <a:endParaRPr sz="240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ct val="80000"/>
              <a:buChar char="►"/>
            </a:pPr>
            <a:r>
              <a:rPr lang="fr-FR" sz="2400"/>
              <a:t>Gestion des inégalités de </a:t>
            </a:r>
            <a:r>
              <a:rPr lang="fr-FR" sz="2400" b="1" u="sng"/>
              <a:t>potentiel physique</a:t>
            </a:r>
            <a:r>
              <a:rPr lang="fr-FR" sz="2400"/>
              <a:t>: </a:t>
            </a:r>
            <a:endParaRPr/>
          </a:p>
          <a:p>
            <a:pPr marL="742950" lvl="1" indent="-285750" algn="l" rtl="0">
              <a:spcBef>
                <a:spcPts val="1000"/>
              </a:spcBef>
              <a:spcAft>
                <a:spcPts val="0"/>
              </a:spcAft>
              <a:buSzPct val="80000"/>
              <a:buChar char="►"/>
            </a:pPr>
            <a:r>
              <a:rPr lang="fr-FR" sz="2000"/>
              <a:t>Idéologie du don (héritage biologique)</a:t>
            </a:r>
            <a:endParaRPr/>
          </a:p>
          <a:p>
            <a:pPr marL="742950" lvl="1" indent="-285750" algn="l" rtl="0">
              <a:spcBef>
                <a:spcPts val="1000"/>
              </a:spcBef>
              <a:spcAft>
                <a:spcPts val="0"/>
              </a:spcAft>
              <a:buSzPct val="80000"/>
              <a:buChar char="►"/>
            </a:pPr>
            <a:r>
              <a:rPr lang="fr-FR" sz="2000"/>
              <a:t>Parcours physique et sportif de chaque élève (potentialité biologique)</a:t>
            </a:r>
            <a:endParaRPr/>
          </a:p>
          <a:p>
            <a:pPr marL="457200" lvl="1" indent="0" algn="l" rtl="0">
              <a:spcBef>
                <a:spcPts val="1000"/>
              </a:spcBef>
              <a:spcAft>
                <a:spcPts val="0"/>
              </a:spcAft>
              <a:buSzPct val="80000"/>
              <a:buNone/>
            </a:pPr>
            <a:endParaRPr sz="200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ct val="80000"/>
              <a:buChar char="►"/>
            </a:pPr>
            <a:r>
              <a:rPr lang="fr-FR" sz="2400"/>
              <a:t>Gestion des inégalités </a:t>
            </a:r>
            <a:r>
              <a:rPr lang="fr-FR" sz="2400" b="1" u="sng"/>
              <a:t>d’héritage socio-cult</a:t>
            </a:r>
            <a:r>
              <a:rPr lang="fr-FR" sz="2400" u="sng"/>
              <a:t>urel </a:t>
            </a:r>
            <a:r>
              <a:rPr lang="fr-FR" sz="2400"/>
              <a:t>: </a:t>
            </a:r>
            <a:endParaRPr/>
          </a:p>
          <a:p>
            <a:pPr marL="742950" lvl="1" indent="-285750" algn="l" rtl="0">
              <a:spcBef>
                <a:spcPts val="1000"/>
              </a:spcBef>
              <a:spcAft>
                <a:spcPts val="0"/>
              </a:spcAft>
              <a:buSzPct val="80000"/>
              <a:buChar char="►"/>
            </a:pPr>
            <a:r>
              <a:rPr lang="fr-FR" sz="2000"/>
              <a:t>Sens que chacun projette dans la pratique physique (monde de l’élève)</a:t>
            </a:r>
            <a:endParaRPr/>
          </a:p>
          <a:p>
            <a:pPr marL="0" lvl="1" indent="0" algn="l" rtl="0">
              <a:spcBef>
                <a:spcPts val="1000"/>
              </a:spcBef>
              <a:spcAft>
                <a:spcPts val="0"/>
              </a:spcAft>
              <a:buSzPct val="80000"/>
              <a:buNone/>
            </a:pPr>
            <a:endParaRPr sz="200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ct val="80000"/>
              <a:buChar char="►"/>
            </a:pPr>
            <a:r>
              <a:rPr lang="fr-FR" sz="2400"/>
              <a:t>Gestion des inégalités dans le </a:t>
            </a:r>
            <a:r>
              <a:rPr lang="fr-FR" sz="2400" b="1" u="sng"/>
              <a:t>Parcours de Formation des élèves</a:t>
            </a:r>
            <a:endParaRPr sz="2000" b="1" u="sng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6"/>
          <p:cNvSpPr txBox="1">
            <a:spLocks noGrp="1"/>
          </p:cNvSpPr>
          <p:nvPr>
            <p:ph type="title"/>
          </p:nvPr>
        </p:nvSpPr>
        <p:spPr>
          <a:xfrm>
            <a:off x="677334" y="147961"/>
            <a:ext cx="11044496" cy="1486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rebuchet MS"/>
              <a:buNone/>
            </a:pPr>
            <a:r>
              <a:rPr lang="fr-FR"/>
              <a:t>Comment proposer de l’Incertitude dans un milieu connu ou non afin de développer de l’adaptabilité chez mes élèves?</a:t>
            </a:r>
            <a:endParaRPr/>
          </a:p>
        </p:txBody>
      </p:sp>
      <p:sp>
        <p:nvSpPr>
          <p:cNvPr id="177" name="Google Shape;177;p6"/>
          <p:cNvSpPr txBox="1">
            <a:spLocks noGrp="1"/>
          </p:cNvSpPr>
          <p:nvPr>
            <p:ph type="body" idx="1"/>
          </p:nvPr>
        </p:nvSpPr>
        <p:spPr>
          <a:xfrm>
            <a:off x="677334" y="2006930"/>
            <a:ext cx="9322700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2240"/>
              <a:buChar char="►"/>
            </a:pPr>
            <a:r>
              <a:rPr lang="fr-FR" sz="2800" u="sng"/>
              <a:t>Balises fixes, Balises Mobiles, Fausses Balises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440"/>
              <a:buNone/>
            </a:pPr>
            <a:endParaRPr/>
          </a:p>
          <a:p>
            <a:pPr marL="742950" lvl="1" indent="-285750" algn="l" rtl="0">
              <a:spcBef>
                <a:spcPts val="0"/>
              </a:spcBef>
              <a:spcAft>
                <a:spcPts val="0"/>
              </a:spcAft>
              <a:buSzPts val="1600"/>
              <a:buFont typeface="Noto Sans Symbols"/>
              <a:buChar char="❖"/>
            </a:pPr>
            <a:r>
              <a:rPr lang="fr-FR" sz="2000" b="1" i="1">
                <a:solidFill>
                  <a:schemeClr val="lt1"/>
                </a:solidFill>
              </a:rPr>
              <a:t>Pourquoi proposer des </a:t>
            </a:r>
            <a:r>
              <a:rPr lang="fr-FR" sz="2000" b="1" i="1" u="sng">
                <a:solidFill>
                  <a:schemeClr val="lt1"/>
                </a:solidFill>
              </a:rPr>
              <a:t>balises mobiles </a:t>
            </a:r>
            <a:r>
              <a:rPr lang="fr-FR" sz="2000" b="1" i="1">
                <a:solidFill>
                  <a:schemeClr val="lt1"/>
                </a:solidFill>
              </a:rPr>
              <a:t>?</a:t>
            </a:r>
            <a:endParaRPr sz="2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400"/>
              <a:buNone/>
            </a:pPr>
            <a:endParaRPr sz="500" i="1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fr-FR" sz="2000">
                <a:solidFill>
                  <a:schemeClr val="lt1"/>
                </a:solidFill>
              </a:rPr>
              <a:t>1- Possibilité de </a:t>
            </a:r>
            <a:r>
              <a:rPr lang="fr-FR" sz="2000" b="1">
                <a:solidFill>
                  <a:schemeClr val="lt1"/>
                </a:solidFill>
              </a:rPr>
              <a:t>diversification des parcours </a:t>
            </a:r>
            <a:r>
              <a:rPr lang="fr-FR" sz="2000">
                <a:solidFill>
                  <a:schemeClr val="lt1"/>
                </a:solidFill>
              </a:rPr>
              <a:t>dans la progression.</a:t>
            </a:r>
            <a:endParaRPr sz="1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fr-FR" sz="2000" i="1">
                <a:solidFill>
                  <a:srgbClr val="FF0000"/>
                </a:solidFill>
              </a:rPr>
              <a:t>Surtout en début de séquence</a:t>
            </a:r>
            <a:r>
              <a:rPr lang="fr-FR" sz="2000">
                <a:solidFill>
                  <a:schemeClr val="lt1"/>
                </a:solidFill>
              </a:rPr>
              <a:t>, on n’est plus tributaire des balises fixes. On peut mieux adapter ses parcours aux caractéristiques de la classe.</a:t>
            </a:r>
            <a:endParaRPr sz="2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800"/>
              <a:buNone/>
            </a:pPr>
            <a:endParaRPr sz="100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fr-FR" sz="2000">
                <a:solidFill>
                  <a:schemeClr val="lt1"/>
                </a:solidFill>
              </a:rPr>
              <a:t>2- Levier supplémentaire pour assurer </a:t>
            </a:r>
            <a:r>
              <a:rPr lang="fr-FR" sz="2000" b="1">
                <a:solidFill>
                  <a:schemeClr val="lt1"/>
                </a:solidFill>
              </a:rPr>
              <a:t>le parcours de formation </a:t>
            </a:r>
            <a:r>
              <a:rPr lang="fr-FR" sz="2000">
                <a:solidFill>
                  <a:schemeClr val="lt1"/>
                </a:solidFill>
              </a:rPr>
              <a:t>sans que les élèves ne connaissent déjà à l’avance l’emplacement des balises </a:t>
            </a:r>
            <a:endParaRPr sz="2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840"/>
              <a:buNone/>
            </a:pPr>
            <a:endParaRPr sz="105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fr-FR" i="1">
                <a:solidFill>
                  <a:srgbClr val="FF0000"/>
                </a:solidFill>
              </a:rPr>
              <a:t>=&gt; la Pose de balise est VERITABLE exercice d’orientation qui s’adapte à la temporalité de la Séquence: Pose en début de séquence simple vers la construction d’un itinéraire pour aller la poser et déposer.</a:t>
            </a:r>
            <a:endParaRPr sz="2000">
              <a:solidFill>
                <a:srgbClr val="FF0000"/>
              </a:solidFill>
            </a:endParaRPr>
          </a:p>
          <a:p>
            <a:pPr marL="342900" lvl="0" indent="-251460" algn="l" rtl="0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7"/>
          <p:cNvSpPr txBox="1">
            <a:spLocks noGrp="1"/>
          </p:cNvSpPr>
          <p:nvPr>
            <p:ph type="title"/>
          </p:nvPr>
        </p:nvSpPr>
        <p:spPr>
          <a:xfrm>
            <a:off x="677332" y="220494"/>
            <a:ext cx="10986131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rebuchet MS"/>
              <a:buNone/>
            </a:pPr>
            <a:r>
              <a:rPr lang="fr-FR"/>
              <a:t>Comment proposer de l’Incertitude dans un milieu connu ou non afin de développer de l’adaptabilité chez mes élèves?</a:t>
            </a:r>
            <a:endParaRPr/>
          </a:p>
        </p:txBody>
      </p:sp>
      <p:sp>
        <p:nvSpPr>
          <p:cNvPr id="183" name="Google Shape;183;p7"/>
          <p:cNvSpPr txBox="1">
            <a:spLocks noGrp="1"/>
          </p:cNvSpPr>
          <p:nvPr>
            <p:ph type="body" idx="1"/>
          </p:nvPr>
        </p:nvSpPr>
        <p:spPr>
          <a:xfrm>
            <a:off x="677333" y="1930400"/>
            <a:ext cx="11414147" cy="38089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2240"/>
              <a:buChar char="►"/>
            </a:pPr>
            <a:r>
              <a:rPr lang="fr-FR" sz="2800" u="sng"/>
              <a:t>Balises fixes, Balises Mobiles, Fausses Balises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680"/>
              <a:buNone/>
            </a:pPr>
            <a:endParaRPr sz="2100"/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680"/>
              <a:buFont typeface="Noto Sans Symbols"/>
              <a:buChar char="❖"/>
            </a:pPr>
            <a:r>
              <a:rPr lang="fr-FR" sz="2100" b="1" i="1">
                <a:solidFill>
                  <a:schemeClr val="lt1"/>
                </a:solidFill>
              </a:rPr>
              <a:t>Pourquoi proposer des Fausses balises ?</a:t>
            </a:r>
            <a:endParaRPr sz="2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400"/>
              <a:buNone/>
            </a:pPr>
            <a:endParaRPr sz="500" b="1" i="1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fr-FR" sz="2000">
                <a:solidFill>
                  <a:schemeClr val="lt1"/>
                </a:solidFill>
              </a:rPr>
              <a:t>Une fausse balise, c’est indiquer sur la carte un poste qui, sur le terrain n’existe pas! L’élève arrive à l’endroit du poste mais il n’y a pas de balise. </a:t>
            </a:r>
            <a:endParaRPr sz="2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fr-FR" sz="2000">
                <a:solidFill>
                  <a:schemeClr val="lt1"/>
                </a:solidFill>
              </a:rPr>
              <a:t>=&gt; Il doit </a:t>
            </a:r>
            <a:r>
              <a:rPr lang="fr-FR" sz="2000" b="1">
                <a:solidFill>
                  <a:schemeClr val="lt1"/>
                </a:solidFill>
              </a:rPr>
              <a:t>être capable d’identifier </a:t>
            </a:r>
            <a:r>
              <a:rPr lang="fr-FR" sz="2000">
                <a:solidFill>
                  <a:schemeClr val="lt1"/>
                </a:solidFill>
              </a:rPr>
              <a:t>que le poste n’existe pas à l’endroit proposé par la carte et la définition.</a:t>
            </a:r>
            <a:endParaRPr sz="2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880"/>
              <a:buNone/>
            </a:pPr>
            <a:endParaRPr sz="110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fr-FR" sz="2000" b="1" u="sng">
                <a:solidFill>
                  <a:schemeClr val="lt1"/>
                </a:solidFill>
              </a:rPr>
              <a:t>Intérêt</a:t>
            </a:r>
            <a:r>
              <a:rPr lang="fr-FR" sz="2000" b="1">
                <a:solidFill>
                  <a:schemeClr val="lt1"/>
                </a:solidFill>
              </a:rPr>
              <a:t>: </a:t>
            </a:r>
            <a:endParaRPr sz="2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fr-FR" sz="2000" b="1">
                <a:solidFill>
                  <a:schemeClr val="lt1"/>
                </a:solidFill>
              </a:rPr>
              <a:t>T</a:t>
            </a:r>
            <a:r>
              <a:rPr lang="fr-FR" sz="2000">
                <a:solidFill>
                  <a:schemeClr val="lt1"/>
                </a:solidFill>
              </a:rPr>
              <a:t>oute la carte devient possible comme fausse balise! Cela permet d’avoir une infinité de possibilités pour construire son parcours de formation.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440"/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8"/>
          <p:cNvSpPr txBox="1">
            <a:spLocks noGrp="1"/>
          </p:cNvSpPr>
          <p:nvPr>
            <p:ph type="title"/>
          </p:nvPr>
        </p:nvSpPr>
        <p:spPr>
          <a:xfrm>
            <a:off x="677332" y="259404"/>
            <a:ext cx="10801305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rebuchet MS"/>
              <a:buNone/>
            </a:pPr>
            <a:r>
              <a:rPr lang="fr-FR"/>
              <a:t>Comment proposer de l’Incertitude dans un milieu connu ou non afin de développer de l’adaptabilité chez mes élèves?</a:t>
            </a:r>
            <a:endParaRPr/>
          </a:p>
        </p:txBody>
      </p:sp>
      <p:sp>
        <p:nvSpPr>
          <p:cNvPr id="189" name="Google Shape;189;p8"/>
          <p:cNvSpPr txBox="1">
            <a:spLocks noGrp="1"/>
          </p:cNvSpPr>
          <p:nvPr>
            <p:ph type="body" idx="1"/>
          </p:nvPr>
        </p:nvSpPr>
        <p:spPr>
          <a:xfrm>
            <a:off x="677333" y="1930400"/>
            <a:ext cx="11414147" cy="483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2240"/>
              <a:buChar char="►"/>
            </a:pPr>
            <a:r>
              <a:rPr lang="fr-FR" sz="2800" u="sng"/>
              <a:t>Balises fixes, Balises Mobiles, Fausses Balises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680"/>
              <a:buNone/>
            </a:pPr>
            <a:endParaRPr sz="2100"/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680"/>
              <a:buFont typeface="Noto Sans Symbols"/>
              <a:buChar char="❖"/>
            </a:pPr>
            <a:r>
              <a:rPr lang="fr-FR" sz="2100" b="1" i="1">
                <a:solidFill>
                  <a:schemeClr val="lt1"/>
                </a:solidFill>
              </a:rPr>
              <a:t>Pourquoi proposer des Fausses balises ?</a:t>
            </a:r>
            <a:endParaRPr sz="21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400"/>
              <a:buNone/>
            </a:pPr>
            <a:endParaRPr sz="500" b="1" i="1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440"/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fr-FR" sz="2000" b="1" u="sng">
                <a:solidFill>
                  <a:schemeClr val="lt1"/>
                </a:solidFill>
              </a:rPr>
              <a:t>Limite:</a:t>
            </a:r>
            <a:r>
              <a:rPr lang="fr-FR" sz="2000" b="1">
                <a:solidFill>
                  <a:schemeClr val="lt1"/>
                </a:solidFill>
              </a:rPr>
              <a:t> </a:t>
            </a:r>
            <a:endParaRPr sz="2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fr-FR" sz="2000">
                <a:solidFill>
                  <a:schemeClr val="lt1"/>
                </a:solidFill>
              </a:rPr>
              <a:t>Dimension émotionnelle forte. Le fait d’arriver à un endroit et de ne pas trouver la balise peut être angoissant et source de doute</a:t>
            </a:r>
            <a:endParaRPr sz="2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800"/>
              <a:buNone/>
            </a:pPr>
            <a:endParaRPr sz="100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fr-FR" sz="2000" b="1" u="sng">
                <a:solidFill>
                  <a:schemeClr val="lt1"/>
                </a:solidFill>
              </a:rPr>
              <a:t>Recommandation: </a:t>
            </a:r>
            <a:endParaRPr sz="2000"/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600"/>
              <a:buFont typeface="Noto Sans Symbols"/>
              <a:buChar char="⮚"/>
            </a:pPr>
            <a:r>
              <a:rPr lang="fr-FR" sz="2000">
                <a:solidFill>
                  <a:schemeClr val="lt1"/>
                </a:solidFill>
              </a:rPr>
              <a:t>Faut–il des « </a:t>
            </a:r>
            <a:r>
              <a:rPr lang="fr-FR" sz="2000">
                <a:solidFill>
                  <a:srgbClr val="FF0000"/>
                </a:solidFill>
              </a:rPr>
              <a:t>Fausses balises</a:t>
            </a:r>
            <a:r>
              <a:rPr lang="fr-FR" sz="2000">
                <a:solidFill>
                  <a:schemeClr val="lt1"/>
                </a:solidFill>
              </a:rPr>
              <a:t> » au cours de la séquence du C3 ???</a:t>
            </a:r>
            <a:endParaRPr sz="2000"/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600"/>
              <a:buFont typeface="Noto Sans Symbols"/>
              <a:buChar char="⮚"/>
            </a:pPr>
            <a:r>
              <a:rPr lang="fr-FR" sz="2000">
                <a:solidFill>
                  <a:schemeClr val="lt1"/>
                </a:solidFill>
              </a:rPr>
              <a:t>Possibilité d’inclure plus rapidement des </a:t>
            </a:r>
            <a:r>
              <a:rPr lang="fr-FR" sz="2000">
                <a:solidFill>
                  <a:srgbClr val="FF0000"/>
                </a:solidFill>
              </a:rPr>
              <a:t>Fausses balises</a:t>
            </a:r>
            <a:r>
              <a:rPr lang="fr-FR" sz="2000">
                <a:solidFill>
                  <a:schemeClr val="lt1"/>
                </a:solidFill>
              </a:rPr>
              <a:t> au cours du C4</a:t>
            </a:r>
            <a:endParaRPr sz="2000"/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600"/>
              <a:buFont typeface="Noto Sans Symbols"/>
              <a:buChar char="⮚"/>
            </a:pPr>
            <a:r>
              <a:rPr lang="fr-FR" sz="2000">
                <a:solidFill>
                  <a:srgbClr val="FF0000"/>
                </a:solidFill>
              </a:rPr>
              <a:t>Toujours proposer une Fausses Balises sur </a:t>
            </a:r>
            <a:r>
              <a:rPr lang="fr-FR" sz="2000" u="sng">
                <a:solidFill>
                  <a:srgbClr val="FF0000"/>
                </a:solidFill>
              </a:rPr>
              <a:t>un endroit remarquable, sans aucune ambiguïté </a:t>
            </a:r>
            <a:r>
              <a:rPr lang="fr-FR" sz="2000">
                <a:solidFill>
                  <a:schemeClr val="lt1"/>
                </a:solidFill>
              </a:rPr>
              <a:t>(angle de clôture, angle de bâtiment, croisement de chemin…). Pas de FB sur un arbre au milieu de la forêt…</a:t>
            </a:r>
            <a:endParaRPr sz="2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9"/>
          <p:cNvSpPr txBox="1">
            <a:spLocks noGrp="1"/>
          </p:cNvSpPr>
          <p:nvPr>
            <p:ph type="body" idx="1"/>
          </p:nvPr>
        </p:nvSpPr>
        <p:spPr>
          <a:xfrm>
            <a:off x="424413" y="1901185"/>
            <a:ext cx="11054223" cy="4697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2240"/>
              <a:buChar char="►"/>
            </a:pPr>
            <a:r>
              <a:rPr lang="fr-FR" sz="2800" u="sng"/>
              <a:t>Balises fixes, Balises Mobiles, Fausses Balises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SzPts val="1120"/>
              <a:buNone/>
            </a:pPr>
            <a:endParaRPr sz="1400" u="sng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SzPts val="2560"/>
              <a:buNone/>
            </a:pPr>
            <a:r>
              <a:rPr lang="fr-FR" sz="3200"/>
              <a:t>Une fausse balise peut devenir une balise mobile et inversement ! (donc maintenir la nécessité de s’y rendre pour vérifier)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SzPts val="1120"/>
              <a:buNone/>
            </a:pPr>
            <a:endParaRPr sz="1400"/>
          </a:p>
          <a:p>
            <a:pPr marL="0" lvl="0" indent="0" algn="just" rtl="0">
              <a:spcBef>
                <a:spcPts val="1000"/>
              </a:spcBef>
              <a:spcAft>
                <a:spcPts val="0"/>
              </a:spcAft>
              <a:buSzPts val="2240"/>
              <a:buNone/>
            </a:pPr>
            <a:r>
              <a:rPr lang="fr-FR" sz="2800"/>
              <a:t>	L’endroit devient certes plus ou moins connu (même si une balise s’attaque à 180°) mais l’enjeu devient alors plus une question de choix d’itinéraire pour l’atteindre, </a:t>
            </a:r>
            <a:r>
              <a:rPr lang="fr-FR" sz="2800" u="sng"/>
              <a:t>voire d’itinérance </a:t>
            </a:r>
            <a:r>
              <a:rPr lang="fr-FR" sz="2800"/>
              <a:t>dans le choix dans l’ordre des balises à prendre</a:t>
            </a:r>
            <a:endParaRPr/>
          </a:p>
        </p:txBody>
      </p:sp>
      <p:sp>
        <p:nvSpPr>
          <p:cNvPr id="195" name="Google Shape;195;p9"/>
          <p:cNvSpPr txBox="1"/>
          <p:nvPr/>
        </p:nvSpPr>
        <p:spPr>
          <a:xfrm>
            <a:off x="677332" y="259404"/>
            <a:ext cx="10801305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 lnSpcReduction="20000"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rebuchet MS"/>
              <a:buNone/>
            </a:pPr>
            <a:r>
              <a:rPr lang="fr-FR" sz="36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Comment proposer de l’Incertitude dans un milieu connu ou non afin de développer de l’adaptabilité chez mes élèves?</a:t>
            </a:r>
            <a:endParaRPr sz="3600">
              <a:solidFill>
                <a:schemeClr val="accen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1419</Words>
  <Application>Microsoft Macintosh PowerPoint</Application>
  <PresentationFormat>Grand écran</PresentationFormat>
  <Paragraphs>136</Paragraphs>
  <Slides>16</Slides>
  <Notes>16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0" baseType="lpstr">
      <vt:lpstr>Arial</vt:lpstr>
      <vt:lpstr>Noto Sans Symbols</vt:lpstr>
      <vt:lpstr>Trebuchet MS</vt:lpstr>
      <vt:lpstr>Facette</vt:lpstr>
      <vt:lpstr>Gestion des Inégalités &amp; Logique du CA2</vt:lpstr>
      <vt:lpstr>Logique du CA2 en Course d’Orientation</vt:lpstr>
      <vt:lpstr>Le TIM: une double solution pour rester dans la logique du CA2, augmenter  l’Incertitude et la gestion des Inégalités</vt:lpstr>
      <vt:lpstr>Le TIM (levier moteur et méthodologique) </vt:lpstr>
      <vt:lpstr>TIM et Gestion des inégalités</vt:lpstr>
      <vt:lpstr>Comment proposer de l’Incertitude dans un milieu connu ou non afin de développer de l’adaptabilité chez mes élèves?</vt:lpstr>
      <vt:lpstr>Comment proposer de l’Incertitude dans un milieu connu ou non afin de développer de l’adaptabilité chez mes élèves?</vt:lpstr>
      <vt:lpstr>Comment proposer de l’Incertitude dans un milieu connu ou non afin de développer de l’adaptabilité chez mes élèves?</vt:lpstr>
      <vt:lpstr>Présentation PowerPoint</vt:lpstr>
      <vt:lpstr>Comment proposer de l’Incertitude dans un milieu connu ou non afin de développer de l’adaptabilité chez mes élèves?</vt:lpstr>
      <vt:lpstr>Comment proposer de l’Incertitude dans un milieu connu ou non afin de développer de l’adaptabilité chez mes élèves?</vt:lpstr>
      <vt:lpstr>Tracer une CO, C’est penser l’activité de l’élève agissant</vt:lpstr>
      <vt:lpstr>Tracer une CO, C’est penser l’activité de l’élève agissant</vt:lpstr>
      <vt:lpstr>Tracer une CO, C’est penser l’activité de l’élève agissant</vt:lpstr>
      <vt:lpstr>Pondération des Balises : Un repère quantitatif révélateur de l’adaptabilité de l’élève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Clément Serret</dc:creator>
  <cp:lastModifiedBy>NATHALIE LACUEY</cp:lastModifiedBy>
  <cp:revision>1</cp:revision>
  <dcterms:created xsi:type="dcterms:W3CDTF">2026-04-14T03:58:57Z</dcterms:created>
  <dcterms:modified xsi:type="dcterms:W3CDTF">2026-05-02T13:24:40Z</dcterms:modified>
</cp:coreProperties>
</file>